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heme/themeOverride3.xml" ContentType="application/vnd.openxmlformats-officedocument.themeOverride+xml"/>
  <Override PartName="/ppt/tags/tag5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5"/>
  </p:notesMasterIdLst>
  <p:sldIdLst>
    <p:sldId id="256" r:id="rId2"/>
    <p:sldId id="391" r:id="rId3"/>
    <p:sldId id="307" r:id="rId4"/>
    <p:sldId id="258" r:id="rId5"/>
    <p:sldId id="392" r:id="rId6"/>
    <p:sldId id="314" r:id="rId7"/>
    <p:sldId id="393" r:id="rId8"/>
    <p:sldId id="348" r:id="rId9"/>
    <p:sldId id="351" r:id="rId10"/>
    <p:sldId id="352" r:id="rId11"/>
    <p:sldId id="353" r:id="rId12"/>
    <p:sldId id="394" r:id="rId13"/>
    <p:sldId id="316" r:id="rId14"/>
    <p:sldId id="323" r:id="rId15"/>
    <p:sldId id="325" r:id="rId16"/>
    <p:sldId id="395" r:id="rId17"/>
    <p:sldId id="396" r:id="rId18"/>
    <p:sldId id="397" r:id="rId19"/>
    <p:sldId id="398" r:id="rId20"/>
    <p:sldId id="399" r:id="rId21"/>
    <p:sldId id="400" r:id="rId22"/>
    <p:sldId id="402" r:id="rId23"/>
    <p:sldId id="403" r:id="rId24"/>
    <p:sldId id="404" r:id="rId25"/>
    <p:sldId id="354" r:id="rId26"/>
    <p:sldId id="405" r:id="rId27"/>
    <p:sldId id="406" r:id="rId28"/>
    <p:sldId id="407" r:id="rId29"/>
    <p:sldId id="408" r:id="rId30"/>
    <p:sldId id="417" r:id="rId31"/>
    <p:sldId id="418" r:id="rId32"/>
    <p:sldId id="420" r:id="rId33"/>
    <p:sldId id="419" r:id="rId34"/>
    <p:sldId id="421" r:id="rId35"/>
    <p:sldId id="423" r:id="rId36"/>
    <p:sldId id="422" r:id="rId37"/>
    <p:sldId id="424" r:id="rId38"/>
    <p:sldId id="410" r:id="rId39"/>
    <p:sldId id="425" r:id="rId40"/>
    <p:sldId id="431" r:id="rId41"/>
    <p:sldId id="432" r:id="rId42"/>
    <p:sldId id="411" r:id="rId43"/>
    <p:sldId id="412" r:id="rId44"/>
    <p:sldId id="413" r:id="rId45"/>
    <p:sldId id="426" r:id="rId46"/>
    <p:sldId id="433" r:id="rId47"/>
    <p:sldId id="414" r:id="rId48"/>
    <p:sldId id="429" r:id="rId49"/>
    <p:sldId id="430" r:id="rId50"/>
    <p:sldId id="416" r:id="rId51"/>
    <p:sldId id="427" r:id="rId52"/>
    <p:sldId id="428" r:id="rId53"/>
    <p:sldId id="261" r:id="rId54"/>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CE8"/>
    <a:srgbClr val="197FF9"/>
    <a:srgbClr val="8CF6FB"/>
    <a:srgbClr val="3C2DCB"/>
    <a:srgbClr val="CC8FFF"/>
    <a:srgbClr val="504CFF"/>
    <a:srgbClr val="D098FF"/>
    <a:srgbClr val="F469FD"/>
    <a:srgbClr val="11E3ED"/>
    <a:srgbClr val="148A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78" autoAdjust="0"/>
    <p:restoredTop sz="96145" autoAdjust="0"/>
  </p:normalViewPr>
  <p:slideViewPr>
    <p:cSldViewPr snapToGrid="0">
      <p:cViewPr varScale="1">
        <p:scale>
          <a:sx n="106" d="100"/>
          <a:sy n="106" d="100"/>
        </p:scale>
        <p:origin x="594" y="138"/>
      </p:cViewPr>
      <p:guideLst/>
    </p:cSldViewPr>
  </p:slideViewPr>
  <p:notesTextViewPr>
    <p:cViewPr>
      <p:scale>
        <a:sx n="3" d="2"/>
        <a:sy n="3" d="2"/>
      </p:scale>
      <p:origin x="0" y="0"/>
    </p:cViewPr>
  </p:notesTextViewPr>
  <p:sorterViewPr>
    <p:cViewPr>
      <p:scale>
        <a:sx n="75" d="100"/>
        <a:sy n="75" d="100"/>
      </p:scale>
      <p:origin x="0" y="-401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t>2025-07-31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t>‹#›</a:t>
            </a:fld>
            <a:endParaRPr lang="zh-CN" altLang="en-US"/>
          </a:p>
        </p:txBody>
      </p:sp>
    </p:spTree>
    <p:extLst>
      <p:ext uri="{BB962C8B-B14F-4D97-AF65-F5344CB8AC3E}">
        <p14:creationId xmlns:p14="http://schemas.microsoft.com/office/powerpoint/2010/main" val="2184981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9E6FDB6-6D2B-46C1-9FA1-D82906A37C3A}" type="slidenum">
              <a:rPr lang="zh-CN" altLang="en-US" smtClean="0"/>
              <a:t>3</a:t>
            </a:fld>
            <a:endParaRPr lang="zh-CN" altLang="en-US"/>
          </a:p>
        </p:txBody>
      </p:sp>
    </p:spTree>
    <p:extLst>
      <p:ext uri="{BB962C8B-B14F-4D97-AF65-F5344CB8AC3E}">
        <p14:creationId xmlns:p14="http://schemas.microsoft.com/office/powerpoint/2010/main" val="38046091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jpeg"/><Relationship Id="rId5" Type="http://schemas.openxmlformats.org/officeDocument/2006/relationships/image" Target="../media/image5.sv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9810" name="Freeform 24">
            <a:extLst>
              <a:ext uri="{FF2B5EF4-FFF2-40B4-BE49-F238E27FC236}">
                <a16:creationId xmlns:a16="http://schemas.microsoft.com/office/drawing/2014/main" id="{D9BBB875-B574-4C10-946B-2986E40AB9CB}"/>
              </a:ext>
            </a:extLst>
          </p:cNvPr>
          <p:cNvSpPr>
            <a:spLocks/>
          </p:cNvSpPr>
          <p:nvPr userDrawn="1"/>
        </p:nvSpPr>
        <p:spPr bwMode="auto">
          <a:xfrm rot="10800000">
            <a:off x="2382" y="0"/>
            <a:ext cx="4186238" cy="6858000"/>
          </a:xfrm>
          <a:custGeom>
            <a:avLst/>
            <a:gdLst>
              <a:gd name="T0" fmla="*/ 1091 w 2636"/>
              <a:gd name="T1" fmla="*/ 0 h 4326"/>
              <a:gd name="T2" fmla="*/ 2636 w 2636"/>
              <a:gd name="T3" fmla="*/ 0 h 4326"/>
              <a:gd name="T4" fmla="*/ 2636 w 2636"/>
              <a:gd name="T5" fmla="*/ 4326 h 4326"/>
              <a:gd name="T6" fmla="*/ 1091 w 2636"/>
              <a:gd name="T7" fmla="*/ 4326 h 4326"/>
              <a:gd name="T8" fmla="*/ 0 w 2636"/>
              <a:gd name="T9" fmla="*/ 2163 h 4326"/>
              <a:gd name="T10" fmla="*/ 1091 w 2636"/>
              <a:gd name="T11" fmla="*/ 0 h 4326"/>
            </a:gdLst>
            <a:ahLst/>
            <a:cxnLst>
              <a:cxn ang="0">
                <a:pos x="T0" y="T1"/>
              </a:cxn>
              <a:cxn ang="0">
                <a:pos x="T2" y="T3"/>
              </a:cxn>
              <a:cxn ang="0">
                <a:pos x="T4" y="T5"/>
              </a:cxn>
              <a:cxn ang="0">
                <a:pos x="T6" y="T7"/>
              </a:cxn>
              <a:cxn ang="0">
                <a:pos x="T8" y="T9"/>
              </a:cxn>
              <a:cxn ang="0">
                <a:pos x="T10" y="T11"/>
              </a:cxn>
            </a:cxnLst>
            <a:rect l="0" t="0" r="r" b="b"/>
            <a:pathLst>
              <a:path w="2636" h="4326">
                <a:moveTo>
                  <a:pt x="1091" y="0"/>
                </a:moveTo>
                <a:cubicBezTo>
                  <a:pt x="2636" y="0"/>
                  <a:pt x="2636" y="0"/>
                  <a:pt x="2636" y="0"/>
                </a:cubicBezTo>
                <a:cubicBezTo>
                  <a:pt x="2636" y="4326"/>
                  <a:pt x="2636" y="4326"/>
                  <a:pt x="2636" y="4326"/>
                </a:cubicBezTo>
                <a:cubicBezTo>
                  <a:pt x="1091" y="4326"/>
                  <a:pt x="1091" y="4326"/>
                  <a:pt x="1091" y="4326"/>
                </a:cubicBezTo>
                <a:cubicBezTo>
                  <a:pt x="429" y="3836"/>
                  <a:pt x="0" y="3050"/>
                  <a:pt x="0" y="2163"/>
                </a:cubicBezTo>
                <a:cubicBezTo>
                  <a:pt x="0" y="1276"/>
                  <a:pt x="429" y="490"/>
                  <a:pt x="1091"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文本占位符 13"/>
          <p:cNvSpPr>
            <a:spLocks noGrp="1"/>
          </p:cNvSpPr>
          <p:nvPr userDrawn="1">
            <p:ph type="body" sz="quarter" idx="11" hasCustomPrompt="1"/>
          </p:nvPr>
        </p:nvSpPr>
        <p:spPr>
          <a:xfrm>
            <a:off x="5981004" y="4881827"/>
            <a:ext cx="5357061" cy="296271"/>
          </a:xfrm>
        </p:spPr>
        <p:txBody>
          <a:bodyPr vert="horz" anchor="ctr">
            <a:noAutofit/>
          </a:bodyPr>
          <a:lstStyle>
            <a:lvl1pPr marL="0" indent="0" algn="l">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Date</a:t>
            </a:r>
            <a:endParaRPr lang="zh-CN" altLang="en-US" dirty="0"/>
          </a:p>
        </p:txBody>
      </p:sp>
      <p:sp>
        <p:nvSpPr>
          <p:cNvPr id="14" name="文本占位符 13">
            <a:extLst>
              <a:ext uri="{FF2B5EF4-FFF2-40B4-BE49-F238E27FC236}">
                <a16:creationId xmlns:a16="http://schemas.microsoft.com/office/drawing/2014/main" id="{BF6FBA57-2912-4D35-BBCB-4C2C6052F9AA}"/>
              </a:ext>
            </a:extLst>
          </p:cNvPr>
          <p:cNvSpPr>
            <a:spLocks noGrp="1"/>
          </p:cNvSpPr>
          <p:nvPr>
            <p:ph type="body" sz="quarter" idx="12" hasCustomPrompt="1"/>
          </p:nvPr>
        </p:nvSpPr>
        <p:spPr>
          <a:xfrm>
            <a:off x="5981004" y="4577956"/>
            <a:ext cx="5357061" cy="296271"/>
          </a:xfrm>
        </p:spPr>
        <p:txBody>
          <a:bodyPr vert="horz" anchor="ctr">
            <a:noAutofit/>
          </a:bodyPr>
          <a:lstStyle>
            <a:lvl1pPr marL="0" indent="0" algn="l">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38" name="椭圆 37">
            <a:extLst>
              <a:ext uri="{FF2B5EF4-FFF2-40B4-BE49-F238E27FC236}">
                <a16:creationId xmlns:a16="http://schemas.microsoft.com/office/drawing/2014/main" id="{C65597BB-096C-4B2C-8047-11D397462FD0}"/>
              </a:ext>
            </a:extLst>
          </p:cNvPr>
          <p:cNvSpPr/>
          <p:nvPr userDrawn="1"/>
        </p:nvSpPr>
        <p:spPr>
          <a:xfrm>
            <a:off x="3117691" y="4072132"/>
            <a:ext cx="1570751" cy="157075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AutoShape 3">
            <a:extLst>
              <a:ext uri="{FF2B5EF4-FFF2-40B4-BE49-F238E27FC236}">
                <a16:creationId xmlns:a16="http://schemas.microsoft.com/office/drawing/2014/main" id="{A1B4192B-0313-43A8-AAB9-81EE510D7FC9}"/>
              </a:ext>
            </a:extLst>
          </p:cNvPr>
          <p:cNvSpPr>
            <a:spLocks noChangeAspect="1" noChangeArrowheads="1" noTextEdit="1"/>
          </p:cNvSpPr>
          <p:nvPr userDrawn="1"/>
        </p:nvSpPr>
        <p:spPr bwMode="auto">
          <a:xfrm>
            <a:off x="3450616" y="4395725"/>
            <a:ext cx="904907" cy="92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
            <a:extLst>
              <a:ext uri="{FF2B5EF4-FFF2-40B4-BE49-F238E27FC236}">
                <a16:creationId xmlns:a16="http://schemas.microsoft.com/office/drawing/2014/main" id="{F953B510-0F81-4BB7-944C-66ED5D619350}"/>
              </a:ext>
            </a:extLst>
          </p:cNvPr>
          <p:cNvSpPr>
            <a:spLocks noEditPoints="1"/>
          </p:cNvSpPr>
          <p:nvPr userDrawn="1"/>
        </p:nvSpPr>
        <p:spPr bwMode="auto">
          <a:xfrm>
            <a:off x="3654687" y="4666264"/>
            <a:ext cx="430297" cy="429131"/>
          </a:xfrm>
          <a:custGeom>
            <a:avLst/>
            <a:gdLst>
              <a:gd name="T0" fmla="*/ 369 w 369"/>
              <a:gd name="T1" fmla="*/ 47 h 368"/>
              <a:gd name="T2" fmla="*/ 46 w 369"/>
              <a:gd name="T3" fmla="*/ 368 h 368"/>
              <a:gd name="T4" fmla="*/ 0 w 369"/>
              <a:gd name="T5" fmla="*/ 321 h 368"/>
              <a:gd name="T6" fmla="*/ 321 w 369"/>
              <a:gd name="T7" fmla="*/ 0 h 368"/>
              <a:gd name="T8" fmla="*/ 369 w 369"/>
              <a:gd name="T9" fmla="*/ 47 h 368"/>
              <a:gd name="T10" fmla="*/ 369 w 369"/>
              <a:gd name="T11" fmla="*/ 47 h 368"/>
              <a:gd name="T12" fmla="*/ 369 w 369"/>
              <a:gd name="T13" fmla="*/ 47 h 368"/>
            </a:gdLst>
            <a:ahLst/>
            <a:cxnLst>
              <a:cxn ang="0">
                <a:pos x="T0" y="T1"/>
              </a:cxn>
              <a:cxn ang="0">
                <a:pos x="T2" y="T3"/>
              </a:cxn>
              <a:cxn ang="0">
                <a:pos x="T4" y="T5"/>
              </a:cxn>
              <a:cxn ang="0">
                <a:pos x="T6" y="T7"/>
              </a:cxn>
              <a:cxn ang="0">
                <a:pos x="T8" y="T9"/>
              </a:cxn>
              <a:cxn ang="0">
                <a:pos x="T10" y="T11"/>
              </a:cxn>
              <a:cxn ang="0">
                <a:pos x="T12" y="T13"/>
              </a:cxn>
            </a:cxnLst>
            <a:rect l="0" t="0" r="r" b="b"/>
            <a:pathLst>
              <a:path w="369" h="368">
                <a:moveTo>
                  <a:pt x="369" y="47"/>
                </a:moveTo>
                <a:lnTo>
                  <a:pt x="46" y="368"/>
                </a:lnTo>
                <a:lnTo>
                  <a:pt x="0" y="321"/>
                </a:lnTo>
                <a:lnTo>
                  <a:pt x="321" y="0"/>
                </a:lnTo>
                <a:lnTo>
                  <a:pt x="369" y="47"/>
                </a:lnTo>
                <a:close/>
                <a:moveTo>
                  <a:pt x="369" y="47"/>
                </a:moveTo>
                <a:lnTo>
                  <a:pt x="369" y="4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6">
            <a:extLst>
              <a:ext uri="{FF2B5EF4-FFF2-40B4-BE49-F238E27FC236}">
                <a16:creationId xmlns:a16="http://schemas.microsoft.com/office/drawing/2014/main" id="{AFAEFF7F-55F3-439B-9B6B-2CD973746128}"/>
              </a:ext>
            </a:extLst>
          </p:cNvPr>
          <p:cNvSpPr>
            <a:spLocks noEditPoints="1"/>
          </p:cNvSpPr>
          <p:nvPr userDrawn="1"/>
        </p:nvSpPr>
        <p:spPr bwMode="auto">
          <a:xfrm>
            <a:off x="3654687" y="4666264"/>
            <a:ext cx="430297" cy="429131"/>
          </a:xfrm>
          <a:custGeom>
            <a:avLst/>
            <a:gdLst>
              <a:gd name="T0" fmla="*/ 369 w 369"/>
              <a:gd name="T1" fmla="*/ 47 h 368"/>
              <a:gd name="T2" fmla="*/ 46 w 369"/>
              <a:gd name="T3" fmla="*/ 368 h 368"/>
              <a:gd name="T4" fmla="*/ 0 w 369"/>
              <a:gd name="T5" fmla="*/ 321 h 368"/>
              <a:gd name="T6" fmla="*/ 321 w 369"/>
              <a:gd name="T7" fmla="*/ 0 h 368"/>
              <a:gd name="T8" fmla="*/ 369 w 369"/>
              <a:gd name="T9" fmla="*/ 47 h 368"/>
              <a:gd name="T10" fmla="*/ 369 w 369"/>
              <a:gd name="T11" fmla="*/ 47 h 368"/>
              <a:gd name="T12" fmla="*/ 369 w 369"/>
              <a:gd name="T13" fmla="*/ 47 h 368"/>
            </a:gdLst>
            <a:ahLst/>
            <a:cxnLst>
              <a:cxn ang="0">
                <a:pos x="T0" y="T1"/>
              </a:cxn>
              <a:cxn ang="0">
                <a:pos x="T2" y="T3"/>
              </a:cxn>
              <a:cxn ang="0">
                <a:pos x="T4" y="T5"/>
              </a:cxn>
              <a:cxn ang="0">
                <a:pos x="T6" y="T7"/>
              </a:cxn>
              <a:cxn ang="0">
                <a:pos x="T8" y="T9"/>
              </a:cxn>
              <a:cxn ang="0">
                <a:pos x="T10" y="T11"/>
              </a:cxn>
              <a:cxn ang="0">
                <a:pos x="T12" y="T13"/>
              </a:cxn>
            </a:cxnLst>
            <a:rect l="0" t="0" r="r" b="b"/>
            <a:pathLst>
              <a:path w="369" h="368">
                <a:moveTo>
                  <a:pt x="369" y="47"/>
                </a:moveTo>
                <a:lnTo>
                  <a:pt x="46" y="368"/>
                </a:lnTo>
                <a:lnTo>
                  <a:pt x="0" y="321"/>
                </a:lnTo>
                <a:lnTo>
                  <a:pt x="321" y="0"/>
                </a:lnTo>
                <a:lnTo>
                  <a:pt x="369" y="47"/>
                </a:lnTo>
                <a:moveTo>
                  <a:pt x="369" y="47"/>
                </a:moveTo>
                <a:lnTo>
                  <a:pt x="369"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
            <a:extLst>
              <a:ext uri="{FF2B5EF4-FFF2-40B4-BE49-F238E27FC236}">
                <a16:creationId xmlns:a16="http://schemas.microsoft.com/office/drawing/2014/main" id="{C7F680DC-FA58-4440-9D14-C3C8071BB9FF}"/>
              </a:ext>
            </a:extLst>
          </p:cNvPr>
          <p:cNvSpPr>
            <a:spLocks noEditPoints="1"/>
          </p:cNvSpPr>
          <p:nvPr userDrawn="1"/>
        </p:nvSpPr>
        <p:spPr bwMode="auto">
          <a:xfrm>
            <a:off x="3447118" y="4384064"/>
            <a:ext cx="920067" cy="932894"/>
          </a:xfrm>
          <a:custGeom>
            <a:avLst/>
            <a:gdLst>
              <a:gd name="T0" fmla="*/ 735 w 784"/>
              <a:gd name="T1" fmla="*/ 177 h 797"/>
              <a:gd name="T2" fmla="*/ 608 w 784"/>
              <a:gd name="T3" fmla="*/ 49 h 797"/>
              <a:gd name="T4" fmla="*/ 429 w 784"/>
              <a:gd name="T5" fmla="*/ 49 h 797"/>
              <a:gd name="T6" fmla="*/ 89 w 784"/>
              <a:gd name="T7" fmla="*/ 388 h 797"/>
              <a:gd name="T8" fmla="*/ 53 w 784"/>
              <a:gd name="T9" fmla="*/ 466 h 797"/>
              <a:gd name="T10" fmla="*/ 3 w 784"/>
              <a:gd name="T11" fmla="*/ 721 h 797"/>
              <a:gd name="T12" fmla="*/ 3 w 784"/>
              <a:gd name="T13" fmla="*/ 723 h 797"/>
              <a:gd name="T14" fmla="*/ 21 w 784"/>
              <a:gd name="T15" fmla="*/ 778 h 797"/>
              <a:gd name="T16" fmla="*/ 68 w 784"/>
              <a:gd name="T17" fmla="*/ 797 h 797"/>
              <a:gd name="T18" fmla="*/ 76 w 784"/>
              <a:gd name="T19" fmla="*/ 797 h 797"/>
              <a:gd name="T20" fmla="*/ 78 w 784"/>
              <a:gd name="T21" fmla="*/ 797 h 797"/>
              <a:gd name="T22" fmla="*/ 321 w 784"/>
              <a:gd name="T23" fmla="*/ 731 h 797"/>
              <a:gd name="T24" fmla="*/ 395 w 784"/>
              <a:gd name="T25" fmla="*/ 695 h 797"/>
              <a:gd name="T26" fmla="*/ 735 w 784"/>
              <a:gd name="T27" fmla="*/ 355 h 797"/>
              <a:gd name="T28" fmla="*/ 735 w 784"/>
              <a:gd name="T29" fmla="*/ 177 h 797"/>
              <a:gd name="T30" fmla="*/ 518 w 784"/>
              <a:gd name="T31" fmla="*/ 78 h 797"/>
              <a:gd name="T32" fmla="*/ 561 w 784"/>
              <a:gd name="T33" fmla="*/ 96 h 797"/>
              <a:gd name="T34" fmla="*/ 688 w 784"/>
              <a:gd name="T35" fmla="*/ 224 h 797"/>
              <a:gd name="T36" fmla="*/ 688 w 784"/>
              <a:gd name="T37" fmla="*/ 309 h 797"/>
              <a:gd name="T38" fmla="*/ 673 w 784"/>
              <a:gd name="T39" fmla="*/ 324 h 797"/>
              <a:gd name="T40" fmla="*/ 460 w 784"/>
              <a:gd name="T41" fmla="*/ 111 h 797"/>
              <a:gd name="T42" fmla="*/ 476 w 784"/>
              <a:gd name="T43" fmla="*/ 96 h 797"/>
              <a:gd name="T44" fmla="*/ 518 w 784"/>
              <a:gd name="T45" fmla="*/ 78 h 797"/>
              <a:gd name="T46" fmla="*/ 69 w 784"/>
              <a:gd name="T47" fmla="*/ 731 h 797"/>
              <a:gd name="T48" fmla="*/ 99 w 784"/>
              <a:gd name="T49" fmla="*/ 577 h 797"/>
              <a:gd name="T50" fmla="*/ 213 w 784"/>
              <a:gd name="T51" fmla="*/ 691 h 797"/>
              <a:gd name="T52" fmla="*/ 69 w 784"/>
              <a:gd name="T53" fmla="*/ 731 h 797"/>
              <a:gd name="T54" fmla="*/ 349 w 784"/>
              <a:gd name="T55" fmla="*/ 648 h 797"/>
              <a:gd name="T56" fmla="*/ 313 w 784"/>
              <a:gd name="T57" fmla="*/ 665 h 797"/>
              <a:gd name="T58" fmla="*/ 313 w 784"/>
              <a:gd name="T59" fmla="*/ 664 h 797"/>
              <a:gd name="T60" fmla="*/ 309 w 784"/>
              <a:gd name="T61" fmla="*/ 665 h 797"/>
              <a:gd name="T62" fmla="*/ 306 w 784"/>
              <a:gd name="T63" fmla="*/ 665 h 797"/>
              <a:gd name="T64" fmla="*/ 264 w 784"/>
              <a:gd name="T65" fmla="*/ 648 h 797"/>
              <a:gd name="T66" fmla="*/ 136 w 784"/>
              <a:gd name="T67" fmla="*/ 520 h 797"/>
              <a:gd name="T68" fmla="*/ 119 w 784"/>
              <a:gd name="T69" fmla="*/ 474 h 797"/>
              <a:gd name="T70" fmla="*/ 120 w 784"/>
              <a:gd name="T71" fmla="*/ 468 h 797"/>
              <a:gd name="T72" fmla="*/ 119 w 784"/>
              <a:gd name="T73" fmla="*/ 468 h 797"/>
              <a:gd name="T74" fmla="*/ 136 w 784"/>
              <a:gd name="T75" fmla="*/ 435 h 797"/>
              <a:gd name="T76" fmla="*/ 413 w 784"/>
              <a:gd name="T77" fmla="*/ 158 h 797"/>
              <a:gd name="T78" fmla="*/ 626 w 784"/>
              <a:gd name="T79" fmla="*/ 371 h 797"/>
              <a:gd name="T80" fmla="*/ 349 w 784"/>
              <a:gd name="T81" fmla="*/ 648 h 797"/>
              <a:gd name="T82" fmla="*/ 349 w 784"/>
              <a:gd name="T83" fmla="*/ 648 h 797"/>
              <a:gd name="T84" fmla="*/ 349 w 784"/>
              <a:gd name="T85" fmla="*/ 648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4" h="797">
                <a:moveTo>
                  <a:pt x="735" y="177"/>
                </a:moveTo>
                <a:cubicBezTo>
                  <a:pt x="608" y="49"/>
                  <a:pt x="608" y="49"/>
                  <a:pt x="608" y="49"/>
                </a:cubicBezTo>
                <a:cubicBezTo>
                  <a:pt x="558" y="0"/>
                  <a:pt x="478" y="0"/>
                  <a:pt x="429" y="49"/>
                </a:cubicBezTo>
                <a:cubicBezTo>
                  <a:pt x="89" y="388"/>
                  <a:pt x="89" y="388"/>
                  <a:pt x="89" y="388"/>
                </a:cubicBezTo>
                <a:cubicBezTo>
                  <a:pt x="68" y="410"/>
                  <a:pt x="56" y="438"/>
                  <a:pt x="53" y="466"/>
                </a:cubicBezTo>
                <a:cubicBezTo>
                  <a:pt x="3" y="721"/>
                  <a:pt x="3" y="721"/>
                  <a:pt x="3" y="721"/>
                </a:cubicBezTo>
                <a:cubicBezTo>
                  <a:pt x="3" y="723"/>
                  <a:pt x="3" y="723"/>
                  <a:pt x="3" y="723"/>
                </a:cubicBezTo>
                <a:cubicBezTo>
                  <a:pt x="0" y="744"/>
                  <a:pt x="7" y="764"/>
                  <a:pt x="21" y="778"/>
                </a:cubicBezTo>
                <a:cubicBezTo>
                  <a:pt x="34" y="790"/>
                  <a:pt x="50" y="797"/>
                  <a:pt x="68" y="797"/>
                </a:cubicBezTo>
                <a:cubicBezTo>
                  <a:pt x="70" y="797"/>
                  <a:pt x="73" y="797"/>
                  <a:pt x="76" y="797"/>
                </a:cubicBezTo>
                <a:cubicBezTo>
                  <a:pt x="78" y="797"/>
                  <a:pt x="78" y="797"/>
                  <a:pt x="78" y="797"/>
                </a:cubicBezTo>
                <a:cubicBezTo>
                  <a:pt x="321" y="731"/>
                  <a:pt x="321" y="731"/>
                  <a:pt x="321" y="731"/>
                </a:cubicBezTo>
                <a:cubicBezTo>
                  <a:pt x="349" y="728"/>
                  <a:pt x="375" y="715"/>
                  <a:pt x="395" y="695"/>
                </a:cubicBezTo>
                <a:cubicBezTo>
                  <a:pt x="735" y="355"/>
                  <a:pt x="735" y="355"/>
                  <a:pt x="735" y="355"/>
                </a:cubicBezTo>
                <a:cubicBezTo>
                  <a:pt x="784" y="306"/>
                  <a:pt x="784" y="226"/>
                  <a:pt x="735" y="177"/>
                </a:cubicBezTo>
                <a:close/>
                <a:moveTo>
                  <a:pt x="518" y="78"/>
                </a:moveTo>
                <a:cubicBezTo>
                  <a:pt x="534" y="78"/>
                  <a:pt x="549" y="84"/>
                  <a:pt x="561" y="96"/>
                </a:cubicBezTo>
                <a:cubicBezTo>
                  <a:pt x="688" y="224"/>
                  <a:pt x="688" y="224"/>
                  <a:pt x="688" y="224"/>
                </a:cubicBezTo>
                <a:cubicBezTo>
                  <a:pt x="712" y="247"/>
                  <a:pt x="712" y="285"/>
                  <a:pt x="688" y="309"/>
                </a:cubicBezTo>
                <a:cubicBezTo>
                  <a:pt x="673" y="324"/>
                  <a:pt x="673" y="324"/>
                  <a:pt x="673" y="324"/>
                </a:cubicBezTo>
                <a:cubicBezTo>
                  <a:pt x="460" y="111"/>
                  <a:pt x="460" y="111"/>
                  <a:pt x="460" y="111"/>
                </a:cubicBezTo>
                <a:cubicBezTo>
                  <a:pt x="476" y="96"/>
                  <a:pt x="476" y="96"/>
                  <a:pt x="476" y="96"/>
                </a:cubicBezTo>
                <a:cubicBezTo>
                  <a:pt x="487" y="84"/>
                  <a:pt x="503" y="78"/>
                  <a:pt x="518" y="78"/>
                </a:cubicBezTo>
                <a:close/>
                <a:moveTo>
                  <a:pt x="69" y="731"/>
                </a:moveTo>
                <a:cubicBezTo>
                  <a:pt x="99" y="577"/>
                  <a:pt x="99" y="577"/>
                  <a:pt x="99" y="577"/>
                </a:cubicBezTo>
                <a:cubicBezTo>
                  <a:pt x="213" y="691"/>
                  <a:pt x="213" y="691"/>
                  <a:pt x="213" y="691"/>
                </a:cubicBezTo>
                <a:lnTo>
                  <a:pt x="69" y="731"/>
                </a:lnTo>
                <a:close/>
                <a:moveTo>
                  <a:pt x="349" y="648"/>
                </a:moveTo>
                <a:cubicBezTo>
                  <a:pt x="339" y="658"/>
                  <a:pt x="327" y="664"/>
                  <a:pt x="313" y="665"/>
                </a:cubicBezTo>
                <a:cubicBezTo>
                  <a:pt x="313" y="664"/>
                  <a:pt x="313" y="664"/>
                  <a:pt x="313" y="664"/>
                </a:cubicBezTo>
                <a:cubicBezTo>
                  <a:pt x="309" y="665"/>
                  <a:pt x="309" y="665"/>
                  <a:pt x="309" y="665"/>
                </a:cubicBezTo>
                <a:cubicBezTo>
                  <a:pt x="308" y="665"/>
                  <a:pt x="307" y="665"/>
                  <a:pt x="306" y="665"/>
                </a:cubicBezTo>
                <a:cubicBezTo>
                  <a:pt x="290" y="665"/>
                  <a:pt x="275" y="659"/>
                  <a:pt x="264" y="648"/>
                </a:cubicBezTo>
                <a:cubicBezTo>
                  <a:pt x="136" y="520"/>
                  <a:pt x="136" y="520"/>
                  <a:pt x="136" y="520"/>
                </a:cubicBezTo>
                <a:cubicBezTo>
                  <a:pt x="124" y="508"/>
                  <a:pt x="118" y="491"/>
                  <a:pt x="119" y="474"/>
                </a:cubicBezTo>
                <a:cubicBezTo>
                  <a:pt x="120" y="468"/>
                  <a:pt x="120" y="468"/>
                  <a:pt x="120" y="468"/>
                </a:cubicBezTo>
                <a:cubicBezTo>
                  <a:pt x="119" y="468"/>
                  <a:pt x="119" y="468"/>
                  <a:pt x="119" y="468"/>
                </a:cubicBezTo>
                <a:cubicBezTo>
                  <a:pt x="121" y="456"/>
                  <a:pt x="127" y="445"/>
                  <a:pt x="136" y="435"/>
                </a:cubicBezTo>
                <a:cubicBezTo>
                  <a:pt x="413" y="158"/>
                  <a:pt x="413" y="158"/>
                  <a:pt x="413" y="158"/>
                </a:cubicBezTo>
                <a:cubicBezTo>
                  <a:pt x="626" y="371"/>
                  <a:pt x="626" y="371"/>
                  <a:pt x="626" y="371"/>
                </a:cubicBezTo>
                <a:lnTo>
                  <a:pt x="349" y="648"/>
                </a:lnTo>
                <a:close/>
                <a:moveTo>
                  <a:pt x="349" y="648"/>
                </a:moveTo>
                <a:cubicBezTo>
                  <a:pt x="349" y="648"/>
                  <a:pt x="349" y="648"/>
                  <a:pt x="349" y="648"/>
                </a:cubicBezTo>
              </a:path>
            </a:pathLst>
          </a:custGeom>
          <a:solidFill>
            <a:srgbClr val="504C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93" name="椭圆 9792">
            <a:extLst>
              <a:ext uri="{FF2B5EF4-FFF2-40B4-BE49-F238E27FC236}">
                <a16:creationId xmlns:a16="http://schemas.microsoft.com/office/drawing/2014/main" id="{3A94A672-B356-421D-BD50-C542833B04CA}"/>
              </a:ext>
            </a:extLst>
          </p:cNvPr>
          <p:cNvSpPr/>
          <p:nvPr userDrawn="1"/>
        </p:nvSpPr>
        <p:spPr>
          <a:xfrm>
            <a:off x="717453" y="4220444"/>
            <a:ext cx="1845129" cy="1845129"/>
          </a:xfrm>
          <a:prstGeom prst="ellipse">
            <a:avLst/>
          </a:prstGeom>
          <a:solidFill>
            <a:srgbClr val="CC8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椭圆 41">
            <a:extLst>
              <a:ext uri="{FF2B5EF4-FFF2-40B4-BE49-F238E27FC236}">
                <a16:creationId xmlns:a16="http://schemas.microsoft.com/office/drawing/2014/main" id="{A3EAC2D0-1CA0-4D0C-A454-84A942502DAD}"/>
              </a:ext>
            </a:extLst>
          </p:cNvPr>
          <p:cNvSpPr/>
          <p:nvPr userDrawn="1"/>
        </p:nvSpPr>
        <p:spPr>
          <a:xfrm>
            <a:off x="2261906" y="530458"/>
            <a:ext cx="3282319" cy="32823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AutoShape 9">
            <a:extLst>
              <a:ext uri="{FF2B5EF4-FFF2-40B4-BE49-F238E27FC236}">
                <a16:creationId xmlns:a16="http://schemas.microsoft.com/office/drawing/2014/main" id="{44EE41E3-A5E9-497B-AA70-B3E6BEC64759}"/>
              </a:ext>
            </a:extLst>
          </p:cNvPr>
          <p:cNvSpPr>
            <a:spLocks noChangeAspect="1" noChangeArrowheads="1" noTextEdit="1"/>
          </p:cNvSpPr>
          <p:nvPr userDrawn="1"/>
        </p:nvSpPr>
        <p:spPr bwMode="auto">
          <a:xfrm>
            <a:off x="2929987" y="1107118"/>
            <a:ext cx="1946159" cy="2239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
            <a:extLst>
              <a:ext uri="{FF2B5EF4-FFF2-40B4-BE49-F238E27FC236}">
                <a16:creationId xmlns:a16="http://schemas.microsoft.com/office/drawing/2014/main" id="{F34F9EB0-6F3E-47EB-9DC2-2652D508EB4B}"/>
              </a:ext>
            </a:extLst>
          </p:cNvPr>
          <p:cNvSpPr>
            <a:spLocks noEditPoints="1"/>
          </p:cNvSpPr>
          <p:nvPr userDrawn="1"/>
        </p:nvSpPr>
        <p:spPr bwMode="auto">
          <a:xfrm>
            <a:off x="3174087" y="1352786"/>
            <a:ext cx="1465817" cy="1463752"/>
          </a:xfrm>
          <a:custGeom>
            <a:avLst/>
            <a:gdLst>
              <a:gd name="T0" fmla="*/ 0 w 1141"/>
              <a:gd name="T1" fmla="*/ 570 h 1141"/>
              <a:gd name="T2" fmla="*/ 570 w 1141"/>
              <a:gd name="T3" fmla="*/ 1141 h 1141"/>
              <a:gd name="T4" fmla="*/ 1141 w 1141"/>
              <a:gd name="T5" fmla="*/ 570 h 1141"/>
              <a:gd name="T6" fmla="*/ 570 w 1141"/>
              <a:gd name="T7" fmla="*/ 0 h 1141"/>
              <a:gd name="T8" fmla="*/ 0 w 1141"/>
              <a:gd name="T9" fmla="*/ 570 h 1141"/>
              <a:gd name="T10" fmla="*/ 0 w 1141"/>
              <a:gd name="T11" fmla="*/ 570 h 1141"/>
              <a:gd name="T12" fmla="*/ 0 w 1141"/>
              <a:gd name="T13" fmla="*/ 570 h 1141"/>
            </a:gdLst>
            <a:ahLst/>
            <a:cxnLst>
              <a:cxn ang="0">
                <a:pos x="T0" y="T1"/>
              </a:cxn>
              <a:cxn ang="0">
                <a:pos x="T2" y="T3"/>
              </a:cxn>
              <a:cxn ang="0">
                <a:pos x="T4" y="T5"/>
              </a:cxn>
              <a:cxn ang="0">
                <a:pos x="T6" y="T7"/>
              </a:cxn>
              <a:cxn ang="0">
                <a:pos x="T8" y="T9"/>
              </a:cxn>
              <a:cxn ang="0">
                <a:pos x="T10" y="T11"/>
              </a:cxn>
              <a:cxn ang="0">
                <a:pos x="T12" y="T13"/>
              </a:cxn>
            </a:cxnLst>
            <a:rect l="0" t="0" r="r" b="b"/>
            <a:pathLst>
              <a:path w="1141" h="1141">
                <a:moveTo>
                  <a:pt x="0" y="570"/>
                </a:moveTo>
                <a:cubicBezTo>
                  <a:pt x="0" y="885"/>
                  <a:pt x="255" y="1141"/>
                  <a:pt x="570" y="1141"/>
                </a:cubicBezTo>
                <a:cubicBezTo>
                  <a:pt x="886" y="1141"/>
                  <a:pt x="1141" y="885"/>
                  <a:pt x="1141" y="570"/>
                </a:cubicBezTo>
                <a:cubicBezTo>
                  <a:pt x="1141" y="255"/>
                  <a:pt x="886" y="0"/>
                  <a:pt x="570" y="0"/>
                </a:cubicBezTo>
                <a:cubicBezTo>
                  <a:pt x="255" y="0"/>
                  <a:pt x="0" y="255"/>
                  <a:pt x="0" y="570"/>
                </a:cubicBezTo>
                <a:close/>
                <a:moveTo>
                  <a:pt x="0" y="570"/>
                </a:moveTo>
                <a:cubicBezTo>
                  <a:pt x="0" y="570"/>
                  <a:pt x="0" y="570"/>
                  <a:pt x="0" y="57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2">
            <a:extLst>
              <a:ext uri="{FF2B5EF4-FFF2-40B4-BE49-F238E27FC236}">
                <a16:creationId xmlns:a16="http://schemas.microsoft.com/office/drawing/2014/main" id="{BB72A9EA-005B-480F-B761-D8E136F5C32F}"/>
              </a:ext>
            </a:extLst>
          </p:cNvPr>
          <p:cNvSpPr>
            <a:spLocks noEditPoints="1"/>
          </p:cNvSpPr>
          <p:nvPr userDrawn="1"/>
        </p:nvSpPr>
        <p:spPr bwMode="auto">
          <a:xfrm>
            <a:off x="2818423" y="996587"/>
            <a:ext cx="2169285" cy="1838727"/>
          </a:xfrm>
          <a:custGeom>
            <a:avLst/>
            <a:gdLst>
              <a:gd name="T0" fmla="*/ 1342 w 1689"/>
              <a:gd name="T1" fmla="*/ 1411 h 1433"/>
              <a:gd name="T2" fmla="*/ 1302 w 1689"/>
              <a:gd name="T3" fmla="*/ 1426 h 1433"/>
              <a:gd name="T4" fmla="*/ 1240 w 1689"/>
              <a:gd name="T5" fmla="*/ 1364 h 1433"/>
              <a:gd name="T6" fmla="*/ 1260 w 1689"/>
              <a:gd name="T7" fmla="*/ 1317 h 1433"/>
              <a:gd name="T8" fmla="*/ 1317 w 1689"/>
              <a:gd name="T9" fmla="*/ 424 h 1433"/>
              <a:gd name="T10" fmla="*/ 424 w 1689"/>
              <a:gd name="T11" fmla="*/ 367 h 1433"/>
              <a:gd name="T12" fmla="*/ 367 w 1689"/>
              <a:gd name="T13" fmla="*/ 1262 h 1433"/>
              <a:gd name="T14" fmla="*/ 424 w 1689"/>
              <a:gd name="T15" fmla="*/ 1319 h 1433"/>
              <a:gd name="T16" fmla="*/ 429 w 1689"/>
              <a:gd name="T17" fmla="*/ 1406 h 1433"/>
              <a:gd name="T18" fmla="*/ 343 w 1689"/>
              <a:gd name="T19" fmla="*/ 1411 h 1433"/>
              <a:gd name="T20" fmla="*/ 276 w 1689"/>
              <a:gd name="T21" fmla="*/ 342 h 1433"/>
              <a:gd name="T22" fmla="*/ 1344 w 1689"/>
              <a:gd name="T23" fmla="*/ 275 h 1433"/>
              <a:gd name="T24" fmla="*/ 1411 w 1689"/>
              <a:gd name="T25" fmla="*/ 1341 h 1433"/>
              <a:gd name="T26" fmla="*/ 1342 w 1689"/>
              <a:gd name="T27" fmla="*/ 1411 h 1433"/>
              <a:gd name="T28" fmla="*/ 1342 w 1689"/>
              <a:gd name="T29" fmla="*/ 1411 h 1433"/>
              <a:gd name="T30" fmla="*/ 1342 w 1689"/>
              <a:gd name="T31" fmla="*/ 1411 h 1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89" h="1433">
                <a:moveTo>
                  <a:pt x="1342" y="1411"/>
                </a:moveTo>
                <a:cubicBezTo>
                  <a:pt x="1330" y="1421"/>
                  <a:pt x="1317" y="1426"/>
                  <a:pt x="1302" y="1426"/>
                </a:cubicBezTo>
                <a:cubicBezTo>
                  <a:pt x="1268" y="1426"/>
                  <a:pt x="1240" y="1398"/>
                  <a:pt x="1240" y="1364"/>
                </a:cubicBezTo>
                <a:cubicBezTo>
                  <a:pt x="1240" y="1346"/>
                  <a:pt x="1248" y="1329"/>
                  <a:pt x="1260" y="1317"/>
                </a:cubicBezTo>
                <a:cubicBezTo>
                  <a:pt x="1523" y="1086"/>
                  <a:pt x="1548" y="687"/>
                  <a:pt x="1317" y="424"/>
                </a:cubicBezTo>
                <a:cubicBezTo>
                  <a:pt x="1087" y="161"/>
                  <a:pt x="687" y="136"/>
                  <a:pt x="424" y="367"/>
                </a:cubicBezTo>
                <a:cubicBezTo>
                  <a:pt x="164" y="600"/>
                  <a:pt x="137" y="999"/>
                  <a:pt x="367" y="1262"/>
                </a:cubicBezTo>
                <a:cubicBezTo>
                  <a:pt x="385" y="1282"/>
                  <a:pt x="405" y="1302"/>
                  <a:pt x="424" y="1319"/>
                </a:cubicBezTo>
                <a:cubicBezTo>
                  <a:pt x="449" y="1341"/>
                  <a:pt x="452" y="1381"/>
                  <a:pt x="429" y="1406"/>
                </a:cubicBezTo>
                <a:cubicBezTo>
                  <a:pt x="407" y="1431"/>
                  <a:pt x="367" y="1433"/>
                  <a:pt x="343" y="1411"/>
                </a:cubicBezTo>
                <a:cubicBezTo>
                  <a:pt x="30" y="1135"/>
                  <a:pt x="0" y="657"/>
                  <a:pt x="276" y="342"/>
                </a:cubicBezTo>
                <a:cubicBezTo>
                  <a:pt x="551" y="27"/>
                  <a:pt x="1029" y="0"/>
                  <a:pt x="1344" y="275"/>
                </a:cubicBezTo>
                <a:cubicBezTo>
                  <a:pt x="1659" y="550"/>
                  <a:pt x="1689" y="1029"/>
                  <a:pt x="1411" y="1341"/>
                </a:cubicBezTo>
                <a:cubicBezTo>
                  <a:pt x="1389" y="1366"/>
                  <a:pt x="1367" y="1388"/>
                  <a:pt x="1342" y="1411"/>
                </a:cubicBezTo>
                <a:close/>
                <a:moveTo>
                  <a:pt x="1342" y="1411"/>
                </a:moveTo>
                <a:cubicBezTo>
                  <a:pt x="1342" y="1411"/>
                  <a:pt x="1342" y="1411"/>
                  <a:pt x="1342" y="1411"/>
                </a:cubicBezTo>
              </a:path>
            </a:pathLst>
          </a:custGeom>
          <a:solidFill>
            <a:srgbClr val="504C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3">
            <a:extLst>
              <a:ext uri="{FF2B5EF4-FFF2-40B4-BE49-F238E27FC236}">
                <a16:creationId xmlns:a16="http://schemas.microsoft.com/office/drawing/2014/main" id="{917F212D-B7A1-4D90-9B2C-00C54B63E774}"/>
              </a:ext>
            </a:extLst>
          </p:cNvPr>
          <p:cNvSpPr>
            <a:spLocks noEditPoints="1"/>
          </p:cNvSpPr>
          <p:nvPr userDrawn="1"/>
        </p:nvSpPr>
        <p:spPr bwMode="auto">
          <a:xfrm>
            <a:off x="3408262" y="2899360"/>
            <a:ext cx="955519" cy="445220"/>
          </a:xfrm>
          <a:custGeom>
            <a:avLst/>
            <a:gdLst>
              <a:gd name="T0" fmla="*/ 62 w 744"/>
              <a:gd name="T1" fmla="*/ 0 h 347"/>
              <a:gd name="T2" fmla="*/ 682 w 744"/>
              <a:gd name="T3" fmla="*/ 0 h 347"/>
              <a:gd name="T4" fmla="*/ 744 w 744"/>
              <a:gd name="T5" fmla="*/ 62 h 347"/>
              <a:gd name="T6" fmla="*/ 682 w 744"/>
              <a:gd name="T7" fmla="*/ 124 h 347"/>
              <a:gd name="T8" fmla="*/ 62 w 744"/>
              <a:gd name="T9" fmla="*/ 124 h 347"/>
              <a:gd name="T10" fmla="*/ 0 w 744"/>
              <a:gd name="T11" fmla="*/ 62 h 347"/>
              <a:gd name="T12" fmla="*/ 62 w 744"/>
              <a:gd name="T13" fmla="*/ 0 h 347"/>
              <a:gd name="T14" fmla="*/ 211 w 744"/>
              <a:gd name="T15" fmla="*/ 223 h 347"/>
              <a:gd name="T16" fmla="*/ 533 w 744"/>
              <a:gd name="T17" fmla="*/ 223 h 347"/>
              <a:gd name="T18" fmla="*/ 595 w 744"/>
              <a:gd name="T19" fmla="*/ 285 h 347"/>
              <a:gd name="T20" fmla="*/ 533 w 744"/>
              <a:gd name="T21" fmla="*/ 347 h 347"/>
              <a:gd name="T22" fmla="*/ 211 w 744"/>
              <a:gd name="T23" fmla="*/ 347 h 347"/>
              <a:gd name="T24" fmla="*/ 149 w 744"/>
              <a:gd name="T25" fmla="*/ 285 h 347"/>
              <a:gd name="T26" fmla="*/ 211 w 744"/>
              <a:gd name="T27" fmla="*/ 223 h 347"/>
              <a:gd name="T28" fmla="*/ 211 w 744"/>
              <a:gd name="T29" fmla="*/ 223 h 347"/>
              <a:gd name="T30" fmla="*/ 211 w 744"/>
              <a:gd name="T31" fmla="*/ 22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4" h="347">
                <a:moveTo>
                  <a:pt x="62" y="0"/>
                </a:moveTo>
                <a:cubicBezTo>
                  <a:pt x="682" y="0"/>
                  <a:pt x="682" y="0"/>
                  <a:pt x="682" y="0"/>
                </a:cubicBezTo>
                <a:cubicBezTo>
                  <a:pt x="717" y="0"/>
                  <a:pt x="744" y="27"/>
                  <a:pt x="744" y="62"/>
                </a:cubicBezTo>
                <a:cubicBezTo>
                  <a:pt x="744" y="96"/>
                  <a:pt x="717" y="124"/>
                  <a:pt x="682" y="124"/>
                </a:cubicBezTo>
                <a:cubicBezTo>
                  <a:pt x="62" y="124"/>
                  <a:pt x="62" y="124"/>
                  <a:pt x="62" y="124"/>
                </a:cubicBezTo>
                <a:cubicBezTo>
                  <a:pt x="27" y="124"/>
                  <a:pt x="0" y="96"/>
                  <a:pt x="0" y="62"/>
                </a:cubicBezTo>
                <a:cubicBezTo>
                  <a:pt x="0" y="27"/>
                  <a:pt x="27" y="0"/>
                  <a:pt x="62" y="0"/>
                </a:cubicBezTo>
                <a:close/>
                <a:moveTo>
                  <a:pt x="211" y="223"/>
                </a:moveTo>
                <a:cubicBezTo>
                  <a:pt x="533" y="223"/>
                  <a:pt x="533" y="223"/>
                  <a:pt x="533" y="223"/>
                </a:cubicBezTo>
                <a:cubicBezTo>
                  <a:pt x="568" y="223"/>
                  <a:pt x="595" y="250"/>
                  <a:pt x="595" y="285"/>
                </a:cubicBezTo>
                <a:cubicBezTo>
                  <a:pt x="595" y="320"/>
                  <a:pt x="568" y="347"/>
                  <a:pt x="533" y="347"/>
                </a:cubicBezTo>
                <a:cubicBezTo>
                  <a:pt x="211" y="347"/>
                  <a:pt x="211" y="347"/>
                  <a:pt x="211" y="347"/>
                </a:cubicBezTo>
                <a:cubicBezTo>
                  <a:pt x="176" y="347"/>
                  <a:pt x="149" y="320"/>
                  <a:pt x="149" y="285"/>
                </a:cubicBezTo>
                <a:cubicBezTo>
                  <a:pt x="149" y="250"/>
                  <a:pt x="176" y="223"/>
                  <a:pt x="211" y="223"/>
                </a:cubicBezTo>
                <a:close/>
                <a:moveTo>
                  <a:pt x="211" y="223"/>
                </a:moveTo>
                <a:cubicBezTo>
                  <a:pt x="211" y="223"/>
                  <a:pt x="211" y="223"/>
                  <a:pt x="211" y="223"/>
                </a:cubicBezTo>
              </a:path>
            </a:pathLst>
          </a:custGeom>
          <a:solidFill>
            <a:srgbClr val="504C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1" name="副标题 2"/>
          <p:cNvSpPr>
            <a:spLocks noGrp="1"/>
          </p:cNvSpPr>
          <p:nvPr userDrawn="1">
            <p:ph type="subTitle" idx="1"/>
          </p:nvPr>
        </p:nvSpPr>
        <p:spPr>
          <a:xfrm>
            <a:off x="5981004" y="3129690"/>
            <a:ext cx="5357061" cy="558799"/>
          </a:xfrm>
        </p:spPr>
        <p:txBody>
          <a:bodyPr anchor="ctr">
            <a:normAutofit/>
          </a:bodyPr>
          <a:lstStyle>
            <a:lvl1pPr marL="0" indent="0" algn="l">
              <a:buNone/>
              <a:defRPr sz="2000">
                <a:solidFill>
                  <a:schemeClr val="tx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Click to edit Master subtitle style</a:t>
            </a:r>
          </a:p>
        </p:txBody>
      </p:sp>
      <p:sp>
        <p:nvSpPr>
          <p:cNvPr id="9802" name="标题 1"/>
          <p:cNvSpPr>
            <a:spLocks noGrp="1"/>
          </p:cNvSpPr>
          <p:nvPr userDrawn="1">
            <p:ph type="ctrTitle"/>
          </p:nvPr>
        </p:nvSpPr>
        <p:spPr>
          <a:xfrm>
            <a:off x="5981004" y="1871759"/>
            <a:ext cx="5357061" cy="1257932"/>
          </a:xfrm>
        </p:spPr>
        <p:txBody>
          <a:bodyPr anchor="ctr">
            <a:normAutofit/>
          </a:bodyPr>
          <a:lstStyle>
            <a:lvl1pPr algn="l">
              <a:defRPr sz="4000">
                <a:solidFill>
                  <a:schemeClr val="tx1"/>
                </a:solidFill>
              </a:defRPr>
            </a:lvl1pPr>
          </a:lstStyle>
          <a:p>
            <a:r>
              <a:rPr lang="en-US" dirty="0"/>
              <a:t>Click to edit Master title style</a:t>
            </a:r>
            <a:endParaRPr lang="zh-CN" altLang="en-US" dirty="0"/>
          </a:p>
        </p:txBody>
      </p:sp>
      <p:sp>
        <p:nvSpPr>
          <p:cNvPr id="9800" name="AutoShape 15">
            <a:extLst>
              <a:ext uri="{FF2B5EF4-FFF2-40B4-BE49-F238E27FC236}">
                <a16:creationId xmlns:a16="http://schemas.microsoft.com/office/drawing/2014/main" id="{D6DA3047-4667-4977-A16A-22909E618CEC}"/>
              </a:ext>
            </a:extLst>
          </p:cNvPr>
          <p:cNvSpPr>
            <a:spLocks noChangeAspect="1" noChangeArrowheads="1" noTextEdit="1"/>
          </p:cNvSpPr>
          <p:nvPr userDrawn="1"/>
        </p:nvSpPr>
        <p:spPr bwMode="auto">
          <a:xfrm>
            <a:off x="954595" y="4581131"/>
            <a:ext cx="1370013"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3" name="Freeform 17">
            <a:extLst>
              <a:ext uri="{FF2B5EF4-FFF2-40B4-BE49-F238E27FC236}">
                <a16:creationId xmlns:a16="http://schemas.microsoft.com/office/drawing/2014/main" id="{59CF20FC-6CEF-4991-BF4B-986D3571544B}"/>
              </a:ext>
            </a:extLst>
          </p:cNvPr>
          <p:cNvSpPr>
            <a:spLocks noEditPoints="1"/>
          </p:cNvSpPr>
          <p:nvPr userDrawn="1"/>
        </p:nvSpPr>
        <p:spPr bwMode="auto">
          <a:xfrm>
            <a:off x="2189670" y="4970069"/>
            <a:ext cx="50800" cy="312738"/>
          </a:xfrm>
          <a:custGeom>
            <a:avLst/>
            <a:gdLst>
              <a:gd name="T0" fmla="*/ 17 w 35"/>
              <a:gd name="T1" fmla="*/ 218 h 218"/>
              <a:gd name="T2" fmla="*/ 0 w 35"/>
              <a:gd name="T3" fmla="*/ 201 h 218"/>
              <a:gd name="T4" fmla="*/ 0 w 35"/>
              <a:gd name="T5" fmla="*/ 18 h 218"/>
              <a:gd name="T6" fmla="*/ 17 w 35"/>
              <a:gd name="T7" fmla="*/ 0 h 218"/>
              <a:gd name="T8" fmla="*/ 35 w 35"/>
              <a:gd name="T9" fmla="*/ 18 h 218"/>
              <a:gd name="T10" fmla="*/ 35 w 35"/>
              <a:gd name="T11" fmla="*/ 201 h 218"/>
              <a:gd name="T12" fmla="*/ 17 w 35"/>
              <a:gd name="T13" fmla="*/ 218 h 218"/>
              <a:gd name="T14" fmla="*/ 17 w 35"/>
              <a:gd name="T15" fmla="*/ 218 h 218"/>
              <a:gd name="T16" fmla="*/ 17 w 35"/>
              <a:gd name="T17" fmla="*/ 2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18">
                <a:moveTo>
                  <a:pt x="17" y="218"/>
                </a:moveTo>
                <a:cubicBezTo>
                  <a:pt x="8" y="218"/>
                  <a:pt x="0" y="211"/>
                  <a:pt x="0" y="201"/>
                </a:cubicBezTo>
                <a:cubicBezTo>
                  <a:pt x="0" y="18"/>
                  <a:pt x="0" y="18"/>
                  <a:pt x="0" y="18"/>
                </a:cubicBezTo>
                <a:cubicBezTo>
                  <a:pt x="0" y="8"/>
                  <a:pt x="8" y="0"/>
                  <a:pt x="17" y="0"/>
                </a:cubicBezTo>
                <a:cubicBezTo>
                  <a:pt x="27" y="0"/>
                  <a:pt x="35" y="8"/>
                  <a:pt x="35" y="18"/>
                </a:cubicBezTo>
                <a:cubicBezTo>
                  <a:pt x="35" y="201"/>
                  <a:pt x="35" y="201"/>
                  <a:pt x="35" y="201"/>
                </a:cubicBezTo>
                <a:cubicBezTo>
                  <a:pt x="35" y="211"/>
                  <a:pt x="27" y="218"/>
                  <a:pt x="17" y="218"/>
                </a:cubicBezTo>
                <a:close/>
                <a:moveTo>
                  <a:pt x="17" y="218"/>
                </a:moveTo>
                <a:cubicBezTo>
                  <a:pt x="17" y="218"/>
                  <a:pt x="17" y="218"/>
                  <a:pt x="17" y="218"/>
                </a:cubicBezTo>
              </a:path>
            </a:pathLst>
          </a:custGeom>
          <a:solidFill>
            <a:srgbClr val="2398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4" name="Freeform 18">
            <a:extLst>
              <a:ext uri="{FF2B5EF4-FFF2-40B4-BE49-F238E27FC236}">
                <a16:creationId xmlns:a16="http://schemas.microsoft.com/office/drawing/2014/main" id="{9A0C1A67-AC4D-4BB5-B217-22172211A835}"/>
              </a:ext>
            </a:extLst>
          </p:cNvPr>
          <p:cNvSpPr>
            <a:spLocks noEditPoints="1"/>
          </p:cNvSpPr>
          <p:nvPr userDrawn="1"/>
        </p:nvSpPr>
        <p:spPr bwMode="auto">
          <a:xfrm>
            <a:off x="2154745" y="5241531"/>
            <a:ext cx="119063" cy="357188"/>
          </a:xfrm>
          <a:custGeom>
            <a:avLst/>
            <a:gdLst>
              <a:gd name="T0" fmla="*/ 83 w 83"/>
              <a:gd name="T1" fmla="*/ 249 h 249"/>
              <a:gd name="T2" fmla="*/ 0 w 83"/>
              <a:gd name="T3" fmla="*/ 249 h 249"/>
              <a:gd name="T4" fmla="*/ 0 w 83"/>
              <a:gd name="T5" fmla="*/ 32 h 249"/>
              <a:gd name="T6" fmla="*/ 33 w 83"/>
              <a:gd name="T7" fmla="*/ 0 h 249"/>
              <a:gd name="T8" fmla="*/ 50 w 83"/>
              <a:gd name="T9" fmla="*/ 0 h 249"/>
              <a:gd name="T10" fmla="*/ 83 w 83"/>
              <a:gd name="T11" fmla="*/ 32 h 249"/>
              <a:gd name="T12" fmla="*/ 83 w 83"/>
              <a:gd name="T13" fmla="*/ 249 h 249"/>
              <a:gd name="T14" fmla="*/ 83 w 83"/>
              <a:gd name="T15" fmla="*/ 249 h 249"/>
              <a:gd name="T16" fmla="*/ 83 w 83"/>
              <a:gd name="T17"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249">
                <a:moveTo>
                  <a:pt x="83" y="249"/>
                </a:moveTo>
                <a:cubicBezTo>
                  <a:pt x="0" y="249"/>
                  <a:pt x="0" y="249"/>
                  <a:pt x="0" y="249"/>
                </a:cubicBezTo>
                <a:cubicBezTo>
                  <a:pt x="0" y="32"/>
                  <a:pt x="0" y="32"/>
                  <a:pt x="0" y="32"/>
                </a:cubicBezTo>
                <a:cubicBezTo>
                  <a:pt x="0" y="14"/>
                  <a:pt x="15" y="0"/>
                  <a:pt x="33" y="0"/>
                </a:cubicBezTo>
                <a:cubicBezTo>
                  <a:pt x="50" y="0"/>
                  <a:pt x="50" y="0"/>
                  <a:pt x="50" y="0"/>
                </a:cubicBezTo>
                <a:cubicBezTo>
                  <a:pt x="68" y="0"/>
                  <a:pt x="83" y="14"/>
                  <a:pt x="83" y="32"/>
                </a:cubicBezTo>
                <a:lnTo>
                  <a:pt x="83" y="249"/>
                </a:lnTo>
                <a:close/>
                <a:moveTo>
                  <a:pt x="83" y="249"/>
                </a:moveTo>
                <a:cubicBezTo>
                  <a:pt x="83" y="249"/>
                  <a:pt x="83" y="249"/>
                  <a:pt x="83" y="249"/>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5" name="Freeform 19">
            <a:extLst>
              <a:ext uri="{FF2B5EF4-FFF2-40B4-BE49-F238E27FC236}">
                <a16:creationId xmlns:a16="http://schemas.microsoft.com/office/drawing/2014/main" id="{1D50BB21-5BC5-4197-A961-DC96D49D3402}"/>
              </a:ext>
            </a:extLst>
          </p:cNvPr>
          <p:cNvSpPr>
            <a:spLocks/>
          </p:cNvSpPr>
          <p:nvPr userDrawn="1"/>
        </p:nvSpPr>
        <p:spPr bwMode="auto">
          <a:xfrm>
            <a:off x="1270508" y="5105006"/>
            <a:ext cx="735013" cy="600075"/>
          </a:xfrm>
          <a:custGeom>
            <a:avLst/>
            <a:gdLst>
              <a:gd name="T0" fmla="*/ 0 w 512"/>
              <a:gd name="T1" fmla="*/ 0 h 418"/>
              <a:gd name="T2" fmla="*/ 0 w 512"/>
              <a:gd name="T3" fmla="*/ 285 h 418"/>
              <a:gd name="T4" fmla="*/ 256 w 512"/>
              <a:gd name="T5" fmla="*/ 418 h 418"/>
              <a:gd name="T6" fmla="*/ 512 w 512"/>
              <a:gd name="T7" fmla="*/ 285 h 418"/>
              <a:gd name="T8" fmla="*/ 512 w 512"/>
              <a:gd name="T9" fmla="*/ 0 h 418"/>
            </a:gdLst>
            <a:ahLst/>
            <a:cxnLst>
              <a:cxn ang="0">
                <a:pos x="T0" y="T1"/>
              </a:cxn>
              <a:cxn ang="0">
                <a:pos x="T2" y="T3"/>
              </a:cxn>
              <a:cxn ang="0">
                <a:pos x="T4" y="T5"/>
              </a:cxn>
              <a:cxn ang="0">
                <a:pos x="T6" y="T7"/>
              </a:cxn>
              <a:cxn ang="0">
                <a:pos x="T8" y="T9"/>
              </a:cxn>
            </a:cxnLst>
            <a:rect l="0" t="0" r="r" b="b"/>
            <a:pathLst>
              <a:path w="512" h="418">
                <a:moveTo>
                  <a:pt x="0" y="0"/>
                </a:moveTo>
                <a:cubicBezTo>
                  <a:pt x="0" y="285"/>
                  <a:pt x="0" y="285"/>
                  <a:pt x="0" y="285"/>
                </a:cubicBezTo>
                <a:cubicBezTo>
                  <a:pt x="0" y="346"/>
                  <a:pt x="115" y="418"/>
                  <a:pt x="256" y="418"/>
                </a:cubicBezTo>
                <a:cubicBezTo>
                  <a:pt x="397" y="418"/>
                  <a:pt x="512" y="347"/>
                  <a:pt x="512" y="285"/>
                </a:cubicBezTo>
                <a:cubicBezTo>
                  <a:pt x="512" y="0"/>
                  <a:pt x="512" y="0"/>
                  <a:pt x="5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6" name="Freeform 20">
            <a:extLst>
              <a:ext uri="{FF2B5EF4-FFF2-40B4-BE49-F238E27FC236}">
                <a16:creationId xmlns:a16="http://schemas.microsoft.com/office/drawing/2014/main" id="{3BA5C2AE-0804-47A4-A4CA-B1EDB6F3EB8C}"/>
              </a:ext>
            </a:extLst>
          </p:cNvPr>
          <p:cNvSpPr>
            <a:spLocks noEditPoints="1"/>
          </p:cNvSpPr>
          <p:nvPr userDrawn="1"/>
        </p:nvSpPr>
        <p:spPr bwMode="auto">
          <a:xfrm>
            <a:off x="943482" y="4577956"/>
            <a:ext cx="1389063" cy="708025"/>
          </a:xfrm>
          <a:custGeom>
            <a:avLst/>
            <a:gdLst>
              <a:gd name="T0" fmla="*/ 469 w 968"/>
              <a:gd name="T1" fmla="*/ 489 h 493"/>
              <a:gd name="T2" fmla="*/ 27 w 968"/>
              <a:gd name="T3" fmla="*/ 280 h 493"/>
              <a:gd name="T4" fmla="*/ 27 w 968"/>
              <a:gd name="T5" fmla="*/ 218 h 493"/>
              <a:gd name="T6" fmla="*/ 469 w 968"/>
              <a:gd name="T7" fmla="*/ 4 h 493"/>
              <a:gd name="T8" fmla="*/ 499 w 968"/>
              <a:gd name="T9" fmla="*/ 4 h 493"/>
              <a:gd name="T10" fmla="*/ 941 w 968"/>
              <a:gd name="T11" fmla="*/ 218 h 493"/>
              <a:gd name="T12" fmla="*/ 941 w 968"/>
              <a:gd name="T13" fmla="*/ 280 h 493"/>
              <a:gd name="T14" fmla="*/ 499 w 968"/>
              <a:gd name="T15" fmla="*/ 489 h 493"/>
              <a:gd name="T16" fmla="*/ 469 w 968"/>
              <a:gd name="T17" fmla="*/ 489 h 493"/>
              <a:gd name="T18" fmla="*/ 469 w 968"/>
              <a:gd name="T19" fmla="*/ 489 h 493"/>
              <a:gd name="T20" fmla="*/ 469 w 968"/>
              <a:gd name="T21" fmla="*/ 489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8" h="493">
                <a:moveTo>
                  <a:pt x="469" y="489"/>
                </a:moveTo>
                <a:cubicBezTo>
                  <a:pt x="27" y="280"/>
                  <a:pt x="27" y="280"/>
                  <a:pt x="27" y="280"/>
                </a:cubicBezTo>
                <a:cubicBezTo>
                  <a:pt x="1" y="268"/>
                  <a:pt x="0" y="231"/>
                  <a:pt x="27" y="218"/>
                </a:cubicBezTo>
                <a:cubicBezTo>
                  <a:pt x="469" y="4"/>
                  <a:pt x="469" y="4"/>
                  <a:pt x="469" y="4"/>
                </a:cubicBezTo>
                <a:cubicBezTo>
                  <a:pt x="478" y="0"/>
                  <a:pt x="490" y="0"/>
                  <a:pt x="499" y="4"/>
                </a:cubicBezTo>
                <a:cubicBezTo>
                  <a:pt x="941" y="218"/>
                  <a:pt x="941" y="218"/>
                  <a:pt x="941" y="218"/>
                </a:cubicBezTo>
                <a:cubicBezTo>
                  <a:pt x="968" y="231"/>
                  <a:pt x="967" y="268"/>
                  <a:pt x="941" y="280"/>
                </a:cubicBezTo>
                <a:cubicBezTo>
                  <a:pt x="499" y="489"/>
                  <a:pt x="499" y="489"/>
                  <a:pt x="499" y="489"/>
                </a:cubicBezTo>
                <a:cubicBezTo>
                  <a:pt x="489" y="493"/>
                  <a:pt x="479" y="493"/>
                  <a:pt x="469" y="489"/>
                </a:cubicBezTo>
                <a:close/>
                <a:moveTo>
                  <a:pt x="469" y="489"/>
                </a:moveTo>
                <a:cubicBezTo>
                  <a:pt x="469" y="489"/>
                  <a:pt x="469" y="489"/>
                  <a:pt x="469" y="489"/>
                </a:cubicBezTo>
              </a:path>
            </a:pathLst>
          </a:custGeom>
          <a:solidFill>
            <a:srgbClr val="504CFF"/>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27" name="Picture 4" descr="财税学院_2345看图王">
            <a:extLst>
              <a:ext uri="{FF2B5EF4-FFF2-40B4-BE49-F238E27FC236}">
                <a16:creationId xmlns:a16="http://schemas.microsoft.com/office/drawing/2014/main" id="{83A4DAA0-2164-4116-A410-8026D0BE5A2D}"/>
              </a:ext>
            </a:extLst>
          </p:cNvPr>
          <p:cNvPicPr>
            <a:picLocks noChangeAspect="1" noChangeArrowheads="1"/>
          </p:cNvPicPr>
          <p:nvPr userDrawn="1"/>
        </p:nvPicPr>
        <p:blipFill>
          <a:blip r:embed="rId2" cstate="print"/>
          <a:srcRect/>
          <a:stretch>
            <a:fillRect/>
          </a:stretch>
        </p:blipFill>
        <p:spPr bwMode="auto">
          <a:xfrm>
            <a:off x="9173477" y="354444"/>
            <a:ext cx="2452108" cy="3520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8258688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userDrawn="1">
  <p:cSld name="节标题">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B6E8D5E-5AD8-4FF7-A7F7-28956F4ABA4D}"/>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形 2">
            <a:extLst>
              <a:ext uri="{FF2B5EF4-FFF2-40B4-BE49-F238E27FC236}">
                <a16:creationId xmlns:a16="http://schemas.microsoft.com/office/drawing/2014/main" id="{17D90B40-23BE-4525-B89F-7010CBF65BC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18999" y="0"/>
            <a:ext cx="5073559" cy="4231758"/>
          </a:xfrm>
          <a:prstGeom prst="rect">
            <a:avLst/>
          </a:prstGeom>
        </p:spPr>
      </p:pic>
      <p:sp>
        <p:nvSpPr>
          <p:cNvPr id="5" name="椭圆 4">
            <a:extLst>
              <a:ext uri="{FF2B5EF4-FFF2-40B4-BE49-F238E27FC236}">
                <a16:creationId xmlns:a16="http://schemas.microsoft.com/office/drawing/2014/main" id="{43E69121-060C-4A6A-B722-7433022ABC39}"/>
              </a:ext>
            </a:extLst>
          </p:cNvPr>
          <p:cNvSpPr/>
          <p:nvPr userDrawn="1"/>
        </p:nvSpPr>
        <p:spPr>
          <a:xfrm>
            <a:off x="6845596" y="1711842"/>
            <a:ext cx="2519916" cy="25199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AutoShape 3">
            <a:extLst>
              <a:ext uri="{FF2B5EF4-FFF2-40B4-BE49-F238E27FC236}">
                <a16:creationId xmlns:a16="http://schemas.microsoft.com/office/drawing/2014/main" id="{F184C0A0-7D8A-4306-9EB8-B061D0A66CBC}"/>
              </a:ext>
            </a:extLst>
          </p:cNvPr>
          <p:cNvSpPr>
            <a:spLocks noChangeAspect="1" noChangeArrowheads="1" noTextEdit="1"/>
          </p:cNvSpPr>
          <p:nvPr userDrawn="1"/>
        </p:nvSpPr>
        <p:spPr bwMode="auto">
          <a:xfrm>
            <a:off x="7373146" y="2240329"/>
            <a:ext cx="1451720" cy="148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4" name="图形 3">
            <a:extLst>
              <a:ext uri="{FF2B5EF4-FFF2-40B4-BE49-F238E27FC236}">
                <a16:creationId xmlns:a16="http://schemas.microsoft.com/office/drawing/2014/main" id="{7433CED0-3ACA-422D-9765-91005083A19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0800000">
            <a:off x="-2" y="3136605"/>
            <a:ext cx="3301237" cy="3721395"/>
          </a:xfrm>
          <a:prstGeom prst="rect">
            <a:avLst/>
          </a:prstGeom>
        </p:spPr>
      </p:pic>
      <p:sp>
        <p:nvSpPr>
          <p:cNvPr id="20" name="标题 1"/>
          <p:cNvSpPr>
            <a:spLocks noGrp="1"/>
          </p:cNvSpPr>
          <p:nvPr userDrawn="1">
            <p:ph type="title"/>
          </p:nvPr>
        </p:nvSpPr>
        <p:spPr>
          <a:xfrm>
            <a:off x="2107659" y="2240329"/>
            <a:ext cx="5419185" cy="895350"/>
          </a:xfrm>
        </p:spPr>
        <p:txBody>
          <a:bodyPr anchor="b">
            <a:normAutofit/>
          </a:bodyPr>
          <a:lstStyle>
            <a:lvl1pPr algn="l">
              <a:defRPr sz="2400" b="1">
                <a:solidFill>
                  <a:schemeClr val="tx1"/>
                </a:solidFill>
              </a:defRPr>
            </a:lvl1pPr>
          </a:lstStyle>
          <a:p>
            <a:r>
              <a:rPr lang="en-US" dirty="0"/>
              <a:t>Click to edit Master title style</a:t>
            </a:r>
            <a:endParaRPr lang="zh-CN" altLang="en-US" dirty="0"/>
          </a:p>
        </p:txBody>
      </p:sp>
      <p:sp>
        <p:nvSpPr>
          <p:cNvPr id="21" name="文本占位符 2"/>
          <p:cNvSpPr>
            <a:spLocks noGrp="1"/>
          </p:cNvSpPr>
          <p:nvPr userDrawn="1">
            <p:ph type="body" idx="1"/>
          </p:nvPr>
        </p:nvSpPr>
        <p:spPr>
          <a:xfrm>
            <a:off x="2108775" y="3135679"/>
            <a:ext cx="5419185" cy="1015623"/>
          </a:xfrm>
        </p:spPr>
        <p:txBody>
          <a:bodyPr anchor="t">
            <a:normAutofit/>
          </a:bodyPr>
          <a:lstStyle>
            <a:lvl1pPr marL="0" indent="0" algn="l">
              <a:lnSpc>
                <a:spcPct val="100000"/>
              </a:lnSpc>
              <a:buNone/>
              <a:defRPr sz="1100">
                <a:solidFill>
                  <a:schemeClr val="tx1"/>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dirty="0"/>
              <a:t>Edit Master text styles</a:t>
            </a:r>
          </a:p>
        </p:txBody>
      </p:sp>
      <p:pic>
        <p:nvPicPr>
          <p:cNvPr id="9" name="Picture 4" descr="财税学院_2345看图王">
            <a:extLst>
              <a:ext uri="{FF2B5EF4-FFF2-40B4-BE49-F238E27FC236}">
                <a16:creationId xmlns:a16="http://schemas.microsoft.com/office/drawing/2014/main" id="{83A4DAA0-2164-4116-A410-8026D0BE5A2D}"/>
              </a:ext>
            </a:extLst>
          </p:cNvPr>
          <p:cNvPicPr>
            <a:picLocks noChangeAspect="1" noChangeArrowheads="1"/>
          </p:cNvPicPr>
          <p:nvPr userDrawn="1"/>
        </p:nvPicPr>
        <p:blipFill>
          <a:blip r:embed="rId6" cstate="print"/>
          <a:srcRect/>
          <a:stretch>
            <a:fillRect/>
          </a:stretch>
        </p:blipFill>
        <p:spPr bwMode="auto">
          <a:xfrm>
            <a:off x="424563" y="319999"/>
            <a:ext cx="2452108" cy="3520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5333427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9888B6D7-9D3F-49D7-BACE-73A9D1149A74}"/>
              </a:ext>
            </a:extLst>
          </p:cNvPr>
          <p:cNvSpPr>
            <a:spLocks noGrp="1"/>
          </p:cNvSpPr>
          <p:nvPr>
            <p:ph type="dt" sz="half" idx="10"/>
          </p:nvPr>
        </p:nvSpPr>
        <p:spPr/>
        <p:txBody>
          <a:bodyPr/>
          <a:lstStyle/>
          <a:p>
            <a:fld id="{6489D9C7-5DC6-4263-87FF-7C99F6FB63C3}" type="datetime1">
              <a:rPr lang="zh-CN" altLang="en-US" smtClean="0"/>
              <a:pPr/>
              <a:t>2025-07-31</a:t>
            </a:fld>
            <a:endParaRPr lang="zh-CN" altLang="en-US"/>
          </a:p>
        </p:txBody>
      </p:sp>
      <p:sp>
        <p:nvSpPr>
          <p:cNvPr id="4" name="页脚占位符 3">
            <a:extLst>
              <a:ext uri="{FF2B5EF4-FFF2-40B4-BE49-F238E27FC236}">
                <a16:creationId xmlns:a16="http://schemas.microsoft.com/office/drawing/2014/main" id="{7AC997A4-1DD8-4731-B9FD-42398A20FF85}"/>
              </a:ext>
            </a:extLst>
          </p:cNvPr>
          <p:cNvSpPr>
            <a:spLocks noGrp="1"/>
          </p:cNvSpPr>
          <p:nvPr>
            <p:ph type="ftr" sz="quarter" idx="11"/>
          </p:nvPr>
        </p:nvSpPr>
        <p:spPr/>
        <p:txBody>
          <a:bodyPr/>
          <a:lstStyle/>
          <a:p>
            <a:r>
              <a:rPr lang="en-US" altLang="zh-CN" dirty="0"/>
              <a:t>www.islide.cc</a:t>
            </a:r>
            <a:endParaRPr lang="zh-CN" altLang="en-US" dirty="0"/>
          </a:p>
        </p:txBody>
      </p:sp>
      <p:sp>
        <p:nvSpPr>
          <p:cNvPr id="5" name="灯片编号占位符 4">
            <a:extLst>
              <a:ext uri="{FF2B5EF4-FFF2-40B4-BE49-F238E27FC236}">
                <a16:creationId xmlns:a16="http://schemas.microsoft.com/office/drawing/2014/main" id="{DBA9825E-1876-42AD-ABCF-E0E100F351CA}"/>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
        <p:nvSpPr>
          <p:cNvPr id="6" name="标题 5">
            <a:extLst>
              <a:ext uri="{FF2B5EF4-FFF2-40B4-BE49-F238E27FC236}">
                <a16:creationId xmlns:a16="http://schemas.microsoft.com/office/drawing/2014/main" id="{D124F9DB-C87A-423F-9657-38C7A2901430}"/>
              </a:ext>
            </a:extLst>
          </p:cNvPr>
          <p:cNvSpPr>
            <a:spLocks noGrp="1"/>
          </p:cNvSpPr>
          <p:nvPr>
            <p:ph type="title" hasCustomPrompt="1"/>
          </p:nvPr>
        </p:nvSpPr>
        <p:spPr/>
        <p:txBody>
          <a:bodyPr/>
          <a:lstStyle>
            <a:lvl1pPr>
              <a:defRPr/>
            </a:lvl1pPr>
          </a:lstStyle>
          <a:p>
            <a:r>
              <a:rPr lang="en-US" altLang="zh-CN" dirty="0"/>
              <a:t>Click to edit Master title style</a:t>
            </a:r>
            <a:endParaRPr lang="zh-CN" altLang="en-US" dirty="0"/>
          </a:p>
        </p:txBody>
      </p:sp>
      <p:sp>
        <p:nvSpPr>
          <p:cNvPr id="8" name="内容占位符 7">
            <a:extLst>
              <a:ext uri="{FF2B5EF4-FFF2-40B4-BE49-F238E27FC236}">
                <a16:creationId xmlns:a16="http://schemas.microsoft.com/office/drawing/2014/main" id="{2070191C-4093-409C-8FD5-7369A79637AD}"/>
              </a:ext>
            </a:extLst>
          </p:cNvPr>
          <p:cNvSpPr>
            <a:spLocks noGrp="1"/>
          </p:cNvSpPr>
          <p:nvPr>
            <p:ph sz="quarter" idx="13" hasCustomPrompt="1"/>
          </p:nvPr>
        </p:nvSpPr>
        <p:spPr>
          <a:xfrm>
            <a:off x="669925" y="1130299"/>
            <a:ext cx="10850563" cy="5006975"/>
          </a:xfrm>
        </p:spPr>
        <p:txBody>
          <a:bodyPr/>
          <a:lstStyle>
            <a:lvl1pPr>
              <a:defRPr/>
            </a:lvl1pPr>
            <a:lvl2pPr>
              <a:defRPr/>
            </a:lvl2pPr>
            <a:lvl3pPr>
              <a:defRPr/>
            </a:lvl3pPr>
            <a:lvl4pPr>
              <a:defRPr/>
            </a:lvl4pPr>
            <a:lvl5pPr>
              <a:defRPr/>
            </a:lvl5pPr>
          </a:lstStyle>
          <a:p>
            <a:pPr lvl="0"/>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extLst>
      <p:ext uri="{BB962C8B-B14F-4D97-AF65-F5344CB8AC3E}">
        <p14:creationId xmlns:p14="http://schemas.microsoft.com/office/powerpoint/2010/main" val="3677593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C7A1C-3684-4AAF-A408-C63B6CB64104}"/>
              </a:ext>
            </a:extLst>
          </p:cNvPr>
          <p:cNvSpPr>
            <a:spLocks noGrp="1"/>
          </p:cNvSpPr>
          <p:nvPr>
            <p:ph type="title" hasCustomPrompt="1"/>
          </p:nvPr>
        </p:nvSpPr>
        <p:spPr/>
        <p:txBody>
          <a:bodyPr/>
          <a:lstStyle>
            <a:lvl1pPr>
              <a:defRPr/>
            </a:lvl1pPr>
          </a:lstStyle>
          <a:p>
            <a:r>
              <a:rPr lang="en-US" altLang="zh-CN" dirty="0"/>
              <a:t>Click to edit Master title style</a:t>
            </a:r>
            <a:endParaRPr lang="en-US" dirty="0"/>
          </a:p>
        </p:txBody>
      </p:sp>
      <p:sp>
        <p:nvSpPr>
          <p:cNvPr id="3" name="Date Placeholder 2">
            <a:extLst>
              <a:ext uri="{FF2B5EF4-FFF2-40B4-BE49-F238E27FC236}">
                <a16:creationId xmlns:a16="http://schemas.microsoft.com/office/drawing/2014/main" id="{8986EA5F-D77D-4318-90E9-C04AA8ADC0D1}"/>
              </a:ext>
            </a:extLst>
          </p:cNvPr>
          <p:cNvSpPr>
            <a:spLocks noGrp="1"/>
          </p:cNvSpPr>
          <p:nvPr>
            <p:ph type="dt" sz="half" idx="10"/>
          </p:nvPr>
        </p:nvSpPr>
        <p:spPr/>
        <p:txBody>
          <a:bodyPr/>
          <a:lstStyle/>
          <a:p>
            <a:fld id="{6489D9C7-5DC6-4263-87FF-7C99F6FB63C3}" type="datetime1">
              <a:rPr lang="zh-CN" altLang="en-US" smtClean="0"/>
              <a:pPr/>
              <a:t>2025-07-31</a:t>
            </a:fld>
            <a:endParaRPr lang="zh-CN" altLang="en-US"/>
          </a:p>
        </p:txBody>
      </p:sp>
      <p:sp>
        <p:nvSpPr>
          <p:cNvPr id="4" name="Footer Placeholder 3">
            <a:extLst>
              <a:ext uri="{FF2B5EF4-FFF2-40B4-BE49-F238E27FC236}">
                <a16:creationId xmlns:a16="http://schemas.microsoft.com/office/drawing/2014/main" id="{00832621-D9D9-445E-BFF9-F8348FA1E262}"/>
              </a:ext>
            </a:extLst>
          </p:cNvPr>
          <p:cNvSpPr>
            <a:spLocks noGrp="1"/>
          </p:cNvSpPr>
          <p:nvPr>
            <p:ph type="ftr" sz="quarter" idx="11"/>
          </p:nvPr>
        </p:nvSpPr>
        <p:spPr/>
        <p:txBody>
          <a:bodyPr/>
          <a:lstStyle/>
          <a:p>
            <a:r>
              <a:rPr lang="en-US" altLang="zh-CN" dirty="0"/>
              <a:t>www.islide.cc</a:t>
            </a:r>
            <a:endParaRPr lang="zh-CN" altLang="en-US" dirty="0"/>
          </a:p>
        </p:txBody>
      </p:sp>
      <p:sp>
        <p:nvSpPr>
          <p:cNvPr id="5" name="Slide Number Placeholder 4">
            <a:extLst>
              <a:ext uri="{FF2B5EF4-FFF2-40B4-BE49-F238E27FC236}">
                <a16:creationId xmlns:a16="http://schemas.microsoft.com/office/drawing/2014/main" id="{8371151B-F790-4A9F-962F-B8718A9560A9}"/>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1284176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Picture 4" descr="财税学院_2345看图王">
            <a:extLst>
              <a:ext uri="{FF2B5EF4-FFF2-40B4-BE49-F238E27FC236}">
                <a16:creationId xmlns:a16="http://schemas.microsoft.com/office/drawing/2014/main" id="{83A4DAA0-2164-4116-A410-8026D0BE5A2D}"/>
              </a:ext>
            </a:extLst>
          </p:cNvPr>
          <p:cNvPicPr>
            <a:picLocks noChangeAspect="1" noChangeArrowheads="1"/>
          </p:cNvPicPr>
          <p:nvPr userDrawn="1"/>
        </p:nvPicPr>
        <p:blipFill>
          <a:blip r:embed="rId2" cstate="print"/>
          <a:srcRect/>
          <a:stretch>
            <a:fillRect/>
          </a:stretch>
        </p:blipFill>
        <p:spPr bwMode="auto">
          <a:xfrm>
            <a:off x="9032161" y="334755"/>
            <a:ext cx="2452108" cy="3520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41772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2" name="图形 1">
            <a:extLst>
              <a:ext uri="{FF2B5EF4-FFF2-40B4-BE49-F238E27FC236}">
                <a16:creationId xmlns:a16="http://schemas.microsoft.com/office/drawing/2014/main" id="{9889CE2A-E14A-49AA-BC8A-78C19038F6A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2043500" y="0"/>
            <a:ext cx="8105000" cy="4048352"/>
          </a:xfrm>
          <a:prstGeom prst="rect">
            <a:avLst/>
          </a:prstGeom>
        </p:spPr>
      </p:pic>
      <p:sp>
        <p:nvSpPr>
          <p:cNvPr id="13" name="标题 1"/>
          <p:cNvSpPr>
            <a:spLocks noGrp="1"/>
          </p:cNvSpPr>
          <p:nvPr userDrawn="1">
            <p:ph type="ctrTitle" hasCustomPrompt="1"/>
          </p:nvPr>
        </p:nvSpPr>
        <p:spPr>
          <a:xfrm>
            <a:off x="3382962" y="2051747"/>
            <a:ext cx="5426076" cy="1621509"/>
          </a:xfrm>
        </p:spPr>
        <p:txBody>
          <a:bodyPr anchor="b">
            <a:normAutofit/>
          </a:bodyPr>
          <a:lstStyle>
            <a:lvl1pPr marL="0" indent="0" algn="ctr">
              <a:buFont typeface="Arial" panose="020B0604020202020204" pitchFamily="34" charset="0"/>
              <a:buNone/>
              <a:defRPr sz="3200">
                <a:solidFill>
                  <a:schemeClr val="accent2"/>
                </a:solidFill>
              </a:defRPr>
            </a:lvl1pPr>
          </a:lstStyle>
          <a:p>
            <a:r>
              <a:rPr lang="en-US" altLang="zh-CN" dirty="0"/>
              <a:t>Conclusion</a:t>
            </a:r>
            <a:endParaRPr lang="zh-CN" altLang="en-US" dirty="0"/>
          </a:p>
        </p:txBody>
      </p:sp>
      <p:sp>
        <p:nvSpPr>
          <p:cNvPr id="15" name="文本占位符 62"/>
          <p:cNvSpPr>
            <a:spLocks noGrp="1"/>
          </p:cNvSpPr>
          <p:nvPr userDrawn="1">
            <p:ph type="body" sz="quarter" idx="18" hasCustomPrompt="1"/>
          </p:nvPr>
        </p:nvSpPr>
        <p:spPr>
          <a:xfrm>
            <a:off x="3382962" y="4685064"/>
            <a:ext cx="5426076" cy="310871"/>
          </a:xfrm>
        </p:spPr>
        <p:txBody>
          <a:bodyPr vert="horz" lIns="91440" tIns="45720" rIns="91440" bIns="45720" rtlCol="0">
            <a:normAutofit/>
          </a:bodyPr>
          <a:lstStyle>
            <a:lvl1pPr marL="0" indent="0" algn="ctr">
              <a:buNone/>
              <a:defRPr lang="zh-CN" altLang="en-US" sz="15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589" marR="0" lvl="0" indent="-228589" fontAlgn="auto">
              <a:spcAft>
                <a:spcPts val="0"/>
              </a:spcAft>
              <a:buClrTx/>
              <a:buSzTx/>
              <a:tabLst/>
            </a:pPr>
            <a:r>
              <a:rPr lang="en-US" altLang="zh-CN" dirty="0"/>
              <a:t>Data</a:t>
            </a:r>
          </a:p>
        </p:txBody>
      </p:sp>
      <p:sp>
        <p:nvSpPr>
          <p:cNvPr id="6" name="文本占位符 13">
            <a:extLst>
              <a:ext uri="{FF2B5EF4-FFF2-40B4-BE49-F238E27FC236}">
                <a16:creationId xmlns:a16="http://schemas.microsoft.com/office/drawing/2014/main" id="{05EBDA4F-7210-4CAE-8333-80DB24212E78}"/>
              </a:ext>
            </a:extLst>
          </p:cNvPr>
          <p:cNvSpPr>
            <a:spLocks noGrp="1"/>
          </p:cNvSpPr>
          <p:nvPr>
            <p:ph type="body" sz="quarter" idx="10" hasCustomPrompt="1"/>
          </p:nvPr>
        </p:nvSpPr>
        <p:spPr>
          <a:xfrm>
            <a:off x="3382962" y="4388793"/>
            <a:ext cx="5426076" cy="296271"/>
          </a:xfrm>
        </p:spPr>
        <p:txBody>
          <a:bodyPr vert="horz" anchor="ctr">
            <a:noAutofit/>
          </a:bodyPr>
          <a:lstStyle>
            <a:lvl1pPr marL="0" indent="0" algn="ctr">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7" name="椭圆 6">
            <a:extLst>
              <a:ext uri="{FF2B5EF4-FFF2-40B4-BE49-F238E27FC236}">
                <a16:creationId xmlns:a16="http://schemas.microsoft.com/office/drawing/2014/main" id="{96B61AC4-A681-46AA-882F-93C28663A1FE}"/>
              </a:ext>
            </a:extLst>
          </p:cNvPr>
          <p:cNvSpPr/>
          <p:nvPr userDrawn="1"/>
        </p:nvSpPr>
        <p:spPr>
          <a:xfrm>
            <a:off x="1591497" y="1847149"/>
            <a:ext cx="1662067" cy="1662067"/>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形 8">
            <a:extLst>
              <a:ext uri="{FF2B5EF4-FFF2-40B4-BE49-F238E27FC236}">
                <a16:creationId xmlns:a16="http://schemas.microsoft.com/office/drawing/2014/main" id="{AE946919-B84A-48C8-902D-14658F20954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620388" y="6240462"/>
            <a:ext cx="1236340" cy="617537"/>
          </a:xfrm>
          <a:prstGeom prst="rect">
            <a:avLst/>
          </a:prstGeom>
        </p:spPr>
      </p:pic>
      <p:sp>
        <p:nvSpPr>
          <p:cNvPr id="10" name="椭圆 9">
            <a:extLst>
              <a:ext uri="{FF2B5EF4-FFF2-40B4-BE49-F238E27FC236}">
                <a16:creationId xmlns:a16="http://schemas.microsoft.com/office/drawing/2014/main" id="{8C4DD4F3-F248-4F26-9EA9-5A49FBD8BE88}"/>
              </a:ext>
            </a:extLst>
          </p:cNvPr>
          <p:cNvSpPr/>
          <p:nvPr userDrawn="1"/>
        </p:nvSpPr>
        <p:spPr>
          <a:xfrm>
            <a:off x="9171956" y="3865850"/>
            <a:ext cx="976544" cy="976544"/>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椭圆 10">
            <a:extLst>
              <a:ext uri="{FF2B5EF4-FFF2-40B4-BE49-F238E27FC236}">
                <a16:creationId xmlns:a16="http://schemas.microsoft.com/office/drawing/2014/main" id="{3CACF7B3-C1F4-4F34-8D17-183410C0D2C4}"/>
              </a:ext>
            </a:extLst>
          </p:cNvPr>
          <p:cNvSpPr/>
          <p:nvPr userDrawn="1"/>
        </p:nvSpPr>
        <p:spPr>
          <a:xfrm>
            <a:off x="1103225" y="3471972"/>
            <a:ext cx="613626" cy="61362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Freeform 7">
            <a:extLst>
              <a:ext uri="{FF2B5EF4-FFF2-40B4-BE49-F238E27FC236}">
                <a16:creationId xmlns:a16="http://schemas.microsoft.com/office/drawing/2014/main" id="{77089441-729A-4016-8237-387076B7C84A}"/>
              </a:ext>
            </a:extLst>
          </p:cNvPr>
          <p:cNvSpPr>
            <a:spLocks noEditPoints="1"/>
          </p:cNvSpPr>
          <p:nvPr userDrawn="1"/>
        </p:nvSpPr>
        <p:spPr bwMode="auto">
          <a:xfrm>
            <a:off x="9403593" y="3707952"/>
            <a:ext cx="744907" cy="755292"/>
          </a:xfrm>
          <a:custGeom>
            <a:avLst/>
            <a:gdLst>
              <a:gd name="T0" fmla="*/ 735 w 784"/>
              <a:gd name="T1" fmla="*/ 177 h 797"/>
              <a:gd name="T2" fmla="*/ 608 w 784"/>
              <a:gd name="T3" fmla="*/ 49 h 797"/>
              <a:gd name="T4" fmla="*/ 429 w 784"/>
              <a:gd name="T5" fmla="*/ 49 h 797"/>
              <a:gd name="T6" fmla="*/ 89 w 784"/>
              <a:gd name="T7" fmla="*/ 388 h 797"/>
              <a:gd name="T8" fmla="*/ 53 w 784"/>
              <a:gd name="T9" fmla="*/ 466 h 797"/>
              <a:gd name="T10" fmla="*/ 3 w 784"/>
              <a:gd name="T11" fmla="*/ 721 h 797"/>
              <a:gd name="T12" fmla="*/ 3 w 784"/>
              <a:gd name="T13" fmla="*/ 723 h 797"/>
              <a:gd name="T14" fmla="*/ 21 w 784"/>
              <a:gd name="T15" fmla="*/ 778 h 797"/>
              <a:gd name="T16" fmla="*/ 68 w 784"/>
              <a:gd name="T17" fmla="*/ 797 h 797"/>
              <a:gd name="T18" fmla="*/ 76 w 784"/>
              <a:gd name="T19" fmla="*/ 797 h 797"/>
              <a:gd name="T20" fmla="*/ 78 w 784"/>
              <a:gd name="T21" fmla="*/ 797 h 797"/>
              <a:gd name="T22" fmla="*/ 321 w 784"/>
              <a:gd name="T23" fmla="*/ 731 h 797"/>
              <a:gd name="T24" fmla="*/ 395 w 784"/>
              <a:gd name="T25" fmla="*/ 695 h 797"/>
              <a:gd name="T26" fmla="*/ 735 w 784"/>
              <a:gd name="T27" fmla="*/ 355 h 797"/>
              <a:gd name="T28" fmla="*/ 735 w 784"/>
              <a:gd name="T29" fmla="*/ 177 h 797"/>
              <a:gd name="T30" fmla="*/ 518 w 784"/>
              <a:gd name="T31" fmla="*/ 78 h 797"/>
              <a:gd name="T32" fmla="*/ 561 w 784"/>
              <a:gd name="T33" fmla="*/ 96 h 797"/>
              <a:gd name="T34" fmla="*/ 688 w 784"/>
              <a:gd name="T35" fmla="*/ 224 h 797"/>
              <a:gd name="T36" fmla="*/ 688 w 784"/>
              <a:gd name="T37" fmla="*/ 309 h 797"/>
              <a:gd name="T38" fmla="*/ 673 w 784"/>
              <a:gd name="T39" fmla="*/ 324 h 797"/>
              <a:gd name="T40" fmla="*/ 460 w 784"/>
              <a:gd name="T41" fmla="*/ 111 h 797"/>
              <a:gd name="T42" fmla="*/ 476 w 784"/>
              <a:gd name="T43" fmla="*/ 96 h 797"/>
              <a:gd name="T44" fmla="*/ 518 w 784"/>
              <a:gd name="T45" fmla="*/ 78 h 797"/>
              <a:gd name="T46" fmla="*/ 69 w 784"/>
              <a:gd name="T47" fmla="*/ 731 h 797"/>
              <a:gd name="T48" fmla="*/ 99 w 784"/>
              <a:gd name="T49" fmla="*/ 577 h 797"/>
              <a:gd name="T50" fmla="*/ 213 w 784"/>
              <a:gd name="T51" fmla="*/ 691 h 797"/>
              <a:gd name="T52" fmla="*/ 69 w 784"/>
              <a:gd name="T53" fmla="*/ 731 h 797"/>
              <a:gd name="T54" fmla="*/ 349 w 784"/>
              <a:gd name="T55" fmla="*/ 648 h 797"/>
              <a:gd name="T56" fmla="*/ 313 w 784"/>
              <a:gd name="T57" fmla="*/ 665 h 797"/>
              <a:gd name="T58" fmla="*/ 313 w 784"/>
              <a:gd name="T59" fmla="*/ 664 h 797"/>
              <a:gd name="T60" fmla="*/ 309 w 784"/>
              <a:gd name="T61" fmla="*/ 665 h 797"/>
              <a:gd name="T62" fmla="*/ 306 w 784"/>
              <a:gd name="T63" fmla="*/ 665 h 797"/>
              <a:gd name="T64" fmla="*/ 264 w 784"/>
              <a:gd name="T65" fmla="*/ 648 h 797"/>
              <a:gd name="T66" fmla="*/ 136 w 784"/>
              <a:gd name="T67" fmla="*/ 520 h 797"/>
              <a:gd name="T68" fmla="*/ 119 w 784"/>
              <a:gd name="T69" fmla="*/ 474 h 797"/>
              <a:gd name="T70" fmla="*/ 120 w 784"/>
              <a:gd name="T71" fmla="*/ 468 h 797"/>
              <a:gd name="T72" fmla="*/ 119 w 784"/>
              <a:gd name="T73" fmla="*/ 468 h 797"/>
              <a:gd name="T74" fmla="*/ 136 w 784"/>
              <a:gd name="T75" fmla="*/ 435 h 797"/>
              <a:gd name="T76" fmla="*/ 413 w 784"/>
              <a:gd name="T77" fmla="*/ 158 h 797"/>
              <a:gd name="T78" fmla="*/ 626 w 784"/>
              <a:gd name="T79" fmla="*/ 371 h 797"/>
              <a:gd name="T80" fmla="*/ 349 w 784"/>
              <a:gd name="T81" fmla="*/ 648 h 797"/>
              <a:gd name="T82" fmla="*/ 349 w 784"/>
              <a:gd name="T83" fmla="*/ 648 h 797"/>
              <a:gd name="T84" fmla="*/ 349 w 784"/>
              <a:gd name="T85" fmla="*/ 648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4" h="797">
                <a:moveTo>
                  <a:pt x="735" y="177"/>
                </a:moveTo>
                <a:cubicBezTo>
                  <a:pt x="608" y="49"/>
                  <a:pt x="608" y="49"/>
                  <a:pt x="608" y="49"/>
                </a:cubicBezTo>
                <a:cubicBezTo>
                  <a:pt x="558" y="0"/>
                  <a:pt x="478" y="0"/>
                  <a:pt x="429" y="49"/>
                </a:cubicBezTo>
                <a:cubicBezTo>
                  <a:pt x="89" y="388"/>
                  <a:pt x="89" y="388"/>
                  <a:pt x="89" y="388"/>
                </a:cubicBezTo>
                <a:cubicBezTo>
                  <a:pt x="68" y="410"/>
                  <a:pt x="56" y="438"/>
                  <a:pt x="53" y="466"/>
                </a:cubicBezTo>
                <a:cubicBezTo>
                  <a:pt x="3" y="721"/>
                  <a:pt x="3" y="721"/>
                  <a:pt x="3" y="721"/>
                </a:cubicBezTo>
                <a:cubicBezTo>
                  <a:pt x="3" y="723"/>
                  <a:pt x="3" y="723"/>
                  <a:pt x="3" y="723"/>
                </a:cubicBezTo>
                <a:cubicBezTo>
                  <a:pt x="0" y="744"/>
                  <a:pt x="7" y="764"/>
                  <a:pt x="21" y="778"/>
                </a:cubicBezTo>
                <a:cubicBezTo>
                  <a:pt x="34" y="790"/>
                  <a:pt x="50" y="797"/>
                  <a:pt x="68" y="797"/>
                </a:cubicBezTo>
                <a:cubicBezTo>
                  <a:pt x="70" y="797"/>
                  <a:pt x="73" y="797"/>
                  <a:pt x="76" y="797"/>
                </a:cubicBezTo>
                <a:cubicBezTo>
                  <a:pt x="78" y="797"/>
                  <a:pt x="78" y="797"/>
                  <a:pt x="78" y="797"/>
                </a:cubicBezTo>
                <a:cubicBezTo>
                  <a:pt x="321" y="731"/>
                  <a:pt x="321" y="731"/>
                  <a:pt x="321" y="731"/>
                </a:cubicBezTo>
                <a:cubicBezTo>
                  <a:pt x="349" y="728"/>
                  <a:pt x="375" y="715"/>
                  <a:pt x="395" y="695"/>
                </a:cubicBezTo>
                <a:cubicBezTo>
                  <a:pt x="735" y="355"/>
                  <a:pt x="735" y="355"/>
                  <a:pt x="735" y="355"/>
                </a:cubicBezTo>
                <a:cubicBezTo>
                  <a:pt x="784" y="306"/>
                  <a:pt x="784" y="226"/>
                  <a:pt x="735" y="177"/>
                </a:cubicBezTo>
                <a:close/>
                <a:moveTo>
                  <a:pt x="518" y="78"/>
                </a:moveTo>
                <a:cubicBezTo>
                  <a:pt x="534" y="78"/>
                  <a:pt x="549" y="84"/>
                  <a:pt x="561" y="96"/>
                </a:cubicBezTo>
                <a:cubicBezTo>
                  <a:pt x="688" y="224"/>
                  <a:pt x="688" y="224"/>
                  <a:pt x="688" y="224"/>
                </a:cubicBezTo>
                <a:cubicBezTo>
                  <a:pt x="712" y="247"/>
                  <a:pt x="712" y="285"/>
                  <a:pt x="688" y="309"/>
                </a:cubicBezTo>
                <a:cubicBezTo>
                  <a:pt x="673" y="324"/>
                  <a:pt x="673" y="324"/>
                  <a:pt x="673" y="324"/>
                </a:cubicBezTo>
                <a:cubicBezTo>
                  <a:pt x="460" y="111"/>
                  <a:pt x="460" y="111"/>
                  <a:pt x="460" y="111"/>
                </a:cubicBezTo>
                <a:cubicBezTo>
                  <a:pt x="476" y="96"/>
                  <a:pt x="476" y="96"/>
                  <a:pt x="476" y="96"/>
                </a:cubicBezTo>
                <a:cubicBezTo>
                  <a:pt x="487" y="84"/>
                  <a:pt x="503" y="78"/>
                  <a:pt x="518" y="78"/>
                </a:cubicBezTo>
                <a:close/>
                <a:moveTo>
                  <a:pt x="69" y="731"/>
                </a:moveTo>
                <a:cubicBezTo>
                  <a:pt x="99" y="577"/>
                  <a:pt x="99" y="577"/>
                  <a:pt x="99" y="577"/>
                </a:cubicBezTo>
                <a:cubicBezTo>
                  <a:pt x="213" y="691"/>
                  <a:pt x="213" y="691"/>
                  <a:pt x="213" y="691"/>
                </a:cubicBezTo>
                <a:lnTo>
                  <a:pt x="69" y="731"/>
                </a:lnTo>
                <a:close/>
                <a:moveTo>
                  <a:pt x="349" y="648"/>
                </a:moveTo>
                <a:cubicBezTo>
                  <a:pt x="339" y="658"/>
                  <a:pt x="327" y="664"/>
                  <a:pt x="313" y="665"/>
                </a:cubicBezTo>
                <a:cubicBezTo>
                  <a:pt x="313" y="664"/>
                  <a:pt x="313" y="664"/>
                  <a:pt x="313" y="664"/>
                </a:cubicBezTo>
                <a:cubicBezTo>
                  <a:pt x="309" y="665"/>
                  <a:pt x="309" y="665"/>
                  <a:pt x="309" y="665"/>
                </a:cubicBezTo>
                <a:cubicBezTo>
                  <a:pt x="308" y="665"/>
                  <a:pt x="307" y="665"/>
                  <a:pt x="306" y="665"/>
                </a:cubicBezTo>
                <a:cubicBezTo>
                  <a:pt x="290" y="665"/>
                  <a:pt x="275" y="659"/>
                  <a:pt x="264" y="648"/>
                </a:cubicBezTo>
                <a:cubicBezTo>
                  <a:pt x="136" y="520"/>
                  <a:pt x="136" y="520"/>
                  <a:pt x="136" y="520"/>
                </a:cubicBezTo>
                <a:cubicBezTo>
                  <a:pt x="124" y="508"/>
                  <a:pt x="118" y="491"/>
                  <a:pt x="119" y="474"/>
                </a:cubicBezTo>
                <a:cubicBezTo>
                  <a:pt x="120" y="468"/>
                  <a:pt x="120" y="468"/>
                  <a:pt x="120" y="468"/>
                </a:cubicBezTo>
                <a:cubicBezTo>
                  <a:pt x="119" y="468"/>
                  <a:pt x="119" y="468"/>
                  <a:pt x="119" y="468"/>
                </a:cubicBezTo>
                <a:cubicBezTo>
                  <a:pt x="121" y="456"/>
                  <a:pt x="127" y="445"/>
                  <a:pt x="136" y="435"/>
                </a:cubicBezTo>
                <a:cubicBezTo>
                  <a:pt x="413" y="158"/>
                  <a:pt x="413" y="158"/>
                  <a:pt x="413" y="158"/>
                </a:cubicBezTo>
                <a:cubicBezTo>
                  <a:pt x="626" y="371"/>
                  <a:pt x="626" y="371"/>
                  <a:pt x="626" y="371"/>
                </a:cubicBezTo>
                <a:lnTo>
                  <a:pt x="349" y="648"/>
                </a:lnTo>
                <a:close/>
                <a:moveTo>
                  <a:pt x="349" y="648"/>
                </a:moveTo>
                <a:cubicBezTo>
                  <a:pt x="349" y="648"/>
                  <a:pt x="349" y="648"/>
                  <a:pt x="349" y="648"/>
                </a:cubicBezTo>
              </a:path>
            </a:pathLst>
          </a:custGeom>
          <a:solidFill>
            <a:srgbClr val="504C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7865840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日期占位符 3">
            <a:extLst>
              <a:ext uri="{FF2B5EF4-FFF2-40B4-BE49-F238E27FC236}">
                <a16:creationId xmlns:a16="http://schemas.microsoft.com/office/drawing/2014/main" id="{04388434-9949-479C-A9C3-67A953F6A939}"/>
              </a:ext>
            </a:extLst>
          </p:cNvPr>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pPr/>
              <a:t>2025-07-31</a:t>
            </a:fld>
            <a:endParaRPr lang="zh-CN" altLang="en-US"/>
          </a:p>
        </p:txBody>
      </p:sp>
      <p:sp>
        <p:nvSpPr>
          <p:cNvPr id="9" name="页脚占位符 4">
            <a:extLst>
              <a:ext uri="{FF2B5EF4-FFF2-40B4-BE49-F238E27FC236}">
                <a16:creationId xmlns:a16="http://schemas.microsoft.com/office/drawing/2014/main" id="{50A5656E-7A33-4865-A262-1F96263BAA16}"/>
              </a:ext>
            </a:extLst>
          </p:cNvPr>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dirty="0"/>
              <a:t>www.islide.cc</a:t>
            </a:r>
            <a:endParaRPr lang="zh-CN" altLang="en-US" dirty="0"/>
          </a:p>
        </p:txBody>
      </p:sp>
      <p:sp>
        <p:nvSpPr>
          <p:cNvPr id="10" name="灯片编号占位符 5">
            <a:extLst>
              <a:ext uri="{FF2B5EF4-FFF2-40B4-BE49-F238E27FC236}">
                <a16:creationId xmlns:a16="http://schemas.microsoft.com/office/drawing/2014/main" id="{5BF52F79-380E-4278-8B67-588AFE5840F9}"/>
              </a:ext>
            </a:extLst>
          </p:cNvPr>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pPr/>
              <a:t>‹#›</a:t>
            </a:fld>
            <a:endParaRPr lang="zh-CN" altLang="en-US"/>
          </a:p>
        </p:txBody>
      </p:sp>
      <p:pic>
        <p:nvPicPr>
          <p:cNvPr id="11" name="Picture 4" descr="财税学院_2345看图王">
            <a:extLst>
              <a:ext uri="{FF2B5EF4-FFF2-40B4-BE49-F238E27FC236}">
                <a16:creationId xmlns:a16="http://schemas.microsoft.com/office/drawing/2014/main" id="{83A4DAA0-2164-4116-A410-8026D0BE5A2D}"/>
              </a:ext>
            </a:extLst>
          </p:cNvPr>
          <p:cNvPicPr>
            <a:picLocks noChangeAspect="1" noChangeArrowheads="1"/>
          </p:cNvPicPr>
          <p:nvPr userDrawn="1"/>
        </p:nvPicPr>
        <p:blipFill>
          <a:blip r:embed="rId8" cstate="print"/>
          <a:srcRect/>
          <a:stretch>
            <a:fillRect/>
          </a:stretch>
        </p:blipFill>
        <p:spPr bwMode="auto">
          <a:xfrm>
            <a:off x="9215041" y="338337"/>
            <a:ext cx="2452108" cy="3520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13" name="íṡļíḋé">
            <a:extLst>
              <a:ext uri="{FF2B5EF4-FFF2-40B4-BE49-F238E27FC236}">
                <a16:creationId xmlns:a16="http://schemas.microsoft.com/office/drawing/2014/main" id="{99044E65-71C2-4B92-8DDC-1AD787D09245}"/>
              </a:ext>
            </a:extLst>
          </p:cNvPr>
          <p:cNvGrpSpPr/>
          <p:nvPr userDrawn="1"/>
        </p:nvGrpSpPr>
        <p:grpSpPr>
          <a:xfrm>
            <a:off x="0" y="4452495"/>
            <a:ext cx="12177677" cy="2440828"/>
            <a:chOff x="0" y="4466341"/>
            <a:chExt cx="9144000" cy="1832773"/>
          </a:xfrm>
        </p:grpSpPr>
        <p:sp>
          <p:nvSpPr>
            <p:cNvPr id="1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1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2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2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2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2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3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3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3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3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Tree>
    <p:extLst>
      <p:ext uri="{BB962C8B-B14F-4D97-AF65-F5344CB8AC3E}">
        <p14:creationId xmlns:p14="http://schemas.microsoft.com/office/powerpoint/2010/main" val="3784027784"/>
      </p:ext>
    </p:extLst>
  </p:cSld>
  <p:clrMap bg1="lt1" tx1="dk1" bg2="lt2" tx2="dk2" accent1="accent1" accent2="accent2" accent3="accent3" accent4="accent4" accent5="accent5" accent6="accent6" hlink="hlink" folHlink="folHlink"/>
  <p:sldLayoutIdLst>
    <p:sldLayoutId id="2147483660" r:id="rId1"/>
    <p:sldLayoutId id="2147483651" r:id="rId2"/>
    <p:sldLayoutId id="2147483669" r:id="rId3"/>
    <p:sldLayoutId id="2147483662" r:id="rId4"/>
    <p:sldLayoutId id="2147483655" r:id="rId5"/>
    <p:sldLayoutId id="2147483661" r:id="rId6"/>
  </p:sldLayoutIdLst>
  <p:hf hdr="0" dt="0"/>
  <p:txStyles>
    <p:titleStyle>
      <a:lvl1pPr algn="l" defTabSz="914354"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22" userDrawn="1">
          <p15:clr>
            <a:srgbClr val="F26B43"/>
          </p15:clr>
        </p15:guide>
        <p15:guide id="2" pos="7257" userDrawn="1">
          <p15:clr>
            <a:srgbClr val="F26B43"/>
          </p15:clr>
        </p15:guide>
        <p15:guide id="3" orient="horz" pos="648" userDrawn="1">
          <p15:clr>
            <a:srgbClr val="F26B43"/>
          </p15:clr>
        </p15:guide>
        <p15:guide id="4" orient="horz" pos="712" userDrawn="1">
          <p15:clr>
            <a:srgbClr val="F26B43"/>
          </p15:clr>
        </p15:guide>
        <p15:guide id="5" orient="horz" pos="3931" userDrawn="1">
          <p15:clr>
            <a:srgbClr val="F26B43"/>
          </p15:clr>
        </p15:guide>
        <p15:guide id="6" orient="horz" pos="386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hemeOverride" Target="../theme/themeOverride1.xml"/><Relationship Id="rId5" Type="http://schemas.openxmlformats.org/officeDocument/2006/relationships/image" Target="../media/image10.e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xml"/><Relationship Id="rId5" Type="http://schemas.openxmlformats.org/officeDocument/2006/relationships/image" Target="../media/image160.png"/><Relationship Id="rId4" Type="http://schemas.openxmlformats.org/officeDocument/2006/relationships/image" Target="../media/image15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ags" Target="../tags/tag4.xml"/><Relationship Id="rId5" Type="http://schemas.openxmlformats.org/officeDocument/2006/relationships/image" Target="../media/image12.wmf"/><Relationship Id="rId4" Type="http://schemas.openxmlformats.org/officeDocument/2006/relationships/image" Target="../media/image11.wmf"/></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4.xml"/><Relationship Id="rId1" Type="http://schemas.openxmlformats.org/officeDocument/2006/relationships/tags" Target="../tags/tag3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9.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4.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hemeOverride" Target="../theme/themeOverride2.xml"/></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4.xml"/><Relationship Id="rId1" Type="http://schemas.openxmlformats.org/officeDocument/2006/relationships/tags" Target="../tags/tag41.xml"/><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4.xml"/><Relationship Id="rId1" Type="http://schemas.openxmlformats.org/officeDocument/2006/relationships/tags" Target="../tags/tag4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5.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6.xml"/></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4.xml"/><Relationship Id="rId1" Type="http://schemas.openxmlformats.org/officeDocument/2006/relationships/tags" Target="../tags/tag4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8.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9.xm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4.xml"/><Relationship Id="rId1" Type="http://schemas.openxmlformats.org/officeDocument/2006/relationships/tags" Target="../tags/tag50.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54.xml"/><Relationship Id="rId1" Type="http://schemas.openxmlformats.org/officeDocument/2006/relationships/themeOverride" Target="../theme/themeOverride3.xml"/><Relationship Id="rId5" Type="http://schemas.openxmlformats.org/officeDocument/2006/relationships/image" Target="../media/image10.emf"/><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a:extLst>
              <a:ext uri="{FF2B5EF4-FFF2-40B4-BE49-F238E27FC236}">
                <a16:creationId xmlns:a16="http://schemas.microsoft.com/office/drawing/2014/main" id="{3C326D0B-7DAB-41B6-8030-2E4A18CC949B}"/>
              </a:ext>
            </a:extLst>
          </p:cNvPr>
          <p:cNvGraphicFramePr>
            <a:graphicFrameLocks noChangeAspect="1"/>
          </p:cNvGraphicFramePr>
          <p:nvPr>
            <p:extLst>
              <p:ext uri="{D42A27DB-BD31-4B8C-83A1-F6EECF244321}">
                <p14:modId xmlns:p14="http://schemas.microsoft.com/office/powerpoint/2010/main" val="25840861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3" name="对象 2" hidden="1">
                        <a:extLst>
                          <a:ext uri="{FF2B5EF4-FFF2-40B4-BE49-F238E27FC236}">
                            <a16:creationId xmlns:a16="http://schemas.microsoft.com/office/drawing/2014/main" id="{3C326D0B-7DAB-41B6-8030-2E4A18CC949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矩形 1" hidden="1">
            <a:extLst>
              <a:ext uri="{FF2B5EF4-FFF2-40B4-BE49-F238E27FC236}">
                <a16:creationId xmlns:a16="http://schemas.microsoft.com/office/drawing/2014/main" id="{EC933494-1B63-4A32-964F-D05236799BAA}"/>
              </a:ext>
            </a:extLst>
          </p:cNvPr>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4000" b="1" dirty="0">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4" name="标题 3"/>
          <p:cNvSpPr>
            <a:spLocks noGrp="1"/>
          </p:cNvSpPr>
          <p:nvPr>
            <p:ph type="ctrTitle"/>
          </p:nvPr>
        </p:nvSpPr>
        <p:spPr>
          <a:xfrm>
            <a:off x="5581067" y="3089739"/>
            <a:ext cx="4957168" cy="1257932"/>
          </a:xfrm>
        </p:spPr>
        <p:txBody>
          <a:bodyPr/>
          <a:lstStyle/>
          <a:p>
            <a:r>
              <a:rPr lang="zh-CN" altLang="en-US" b="0" dirty="0">
                <a:latin typeface="+mj-ea"/>
              </a:rPr>
              <a:t>项目</a:t>
            </a:r>
            <a:r>
              <a:rPr lang="en-US" altLang="zh-CN" b="0" dirty="0">
                <a:latin typeface="+mj-ea"/>
              </a:rPr>
              <a:t>4 </a:t>
            </a:r>
            <a:r>
              <a:rPr lang="zh-CN" altLang="en-US" b="0" dirty="0">
                <a:latin typeface="+mj-ea"/>
              </a:rPr>
              <a:t>结构化程序</a:t>
            </a:r>
          </a:p>
        </p:txBody>
      </p:sp>
    </p:spTree>
    <p:custDataLst>
      <p:tags r:id="rId2"/>
    </p:custDataLst>
    <p:extLst>
      <p:ext uri="{BB962C8B-B14F-4D97-AF65-F5344CB8AC3E}">
        <p14:creationId xmlns:p14="http://schemas.microsoft.com/office/powerpoint/2010/main" val="2271741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05393" y="1165498"/>
            <a:ext cx="4075613" cy="5078313"/>
          </a:xfrm>
          <a:prstGeom prst="rect">
            <a:avLst/>
          </a:prstGeom>
          <a:solidFill>
            <a:schemeClr val="bg1">
              <a:lumMod val="95000"/>
            </a:schemeClr>
          </a:solidFill>
        </p:spPr>
        <p:txBody>
          <a:bodyPr wrap="square">
            <a:spAutoFit/>
          </a:bodyPr>
          <a:lstStyle/>
          <a:p>
            <a:pPr>
              <a:lnSpc>
                <a:spcPct val="150000"/>
              </a:lnSpc>
            </a:pPr>
            <a:r>
              <a:rPr lang="en-US" altLang="zh-CN" sz="2400" kern="100" dirty="0">
                <a:latin typeface="+mn-ea"/>
                <a:cs typeface="Times New Roman" panose="02020603050405020304" pitchFamily="18" charset="0"/>
              </a:rPr>
              <a:t>       </a:t>
            </a:r>
            <a:r>
              <a:rPr lang="zh-CN" altLang="zh-CN" sz="2400" kern="100" dirty="0">
                <a:latin typeface="+mn-ea"/>
                <a:cs typeface="Times New Roman" panose="02020603050405020304" pitchFamily="18" charset="0"/>
              </a:rPr>
              <a:t>本</a:t>
            </a:r>
            <a:r>
              <a:rPr lang="zh-CN" altLang="en-US" sz="2400" kern="100" dirty="0">
                <a:latin typeface="+mn-ea"/>
                <a:cs typeface="Times New Roman" panose="02020603050405020304" pitchFamily="18" charset="0"/>
              </a:rPr>
              <a:t>实例</a:t>
            </a:r>
            <a:r>
              <a:rPr lang="zh-CN" altLang="zh-CN" sz="2400" kern="100" dirty="0">
                <a:latin typeface="+mn-ea"/>
                <a:cs typeface="Times New Roman" panose="02020603050405020304" pitchFamily="18" charset="0"/>
              </a:rPr>
              <a:t>是典型的</a:t>
            </a:r>
            <a:r>
              <a:rPr lang="zh-CN" altLang="zh-CN" sz="2400" kern="100" dirty="0">
                <a:solidFill>
                  <a:srgbClr val="FF0000"/>
                </a:solidFill>
                <a:latin typeface="+mn-ea"/>
                <a:cs typeface="Times New Roman" panose="02020603050405020304" pitchFamily="18" charset="0"/>
              </a:rPr>
              <a:t>顺序结构</a:t>
            </a:r>
            <a:r>
              <a:rPr lang="zh-CN" altLang="en-US" sz="2400" kern="100" dirty="0">
                <a:latin typeface="+mn-ea"/>
                <a:cs typeface="Times New Roman" panose="02020603050405020304" pitchFamily="18" charset="0"/>
              </a:rPr>
              <a:t>。</a:t>
            </a:r>
            <a:r>
              <a:rPr lang="zh-CN" altLang="zh-CN" sz="2400" kern="100" dirty="0">
                <a:latin typeface="+mn-ea"/>
                <a:cs typeface="Times New Roman" panose="02020603050405020304" pitchFamily="18" charset="0"/>
              </a:rPr>
              <a:t>通过使用</a:t>
            </a:r>
            <a:r>
              <a:rPr lang="en-US" altLang="zh-CN" sz="2400" kern="100" dirty="0">
                <a:latin typeface="+mn-ea"/>
              </a:rPr>
              <a:t>Python</a:t>
            </a:r>
            <a:r>
              <a:rPr lang="zh-CN" altLang="zh-CN" sz="2400" kern="100" dirty="0">
                <a:latin typeface="+mn-ea"/>
                <a:cs typeface="Times New Roman" panose="02020603050405020304" pitchFamily="18" charset="0"/>
              </a:rPr>
              <a:t>常用运算符，按照顺序结构要求进行语句书写来编写程序。根据海伦公式计算三角形面积时，需要先获取三角形各边的边长，然后计算三角形的半周长，通过三角形的半周长与边长计算三角形面积。</a:t>
            </a:r>
            <a:endParaRPr lang="zh-CN" altLang="en-US" sz="2400" dirty="0">
              <a:latin typeface="+mn-ea"/>
            </a:endParaRPr>
          </a:p>
        </p:txBody>
      </p:sp>
      <p:sp>
        <p:nvSpPr>
          <p:cNvPr id="11" name="矩形 10"/>
          <p:cNvSpPr/>
          <p:nvPr/>
        </p:nvSpPr>
        <p:spPr>
          <a:xfrm>
            <a:off x="4946468" y="1165497"/>
            <a:ext cx="6975566" cy="5078313"/>
          </a:xfrm>
          <a:prstGeom prst="rect">
            <a:avLst/>
          </a:prstGeom>
        </p:spPr>
        <p:txBody>
          <a:bodyPr wrap="square">
            <a:spAutoFit/>
          </a:bodyPr>
          <a:lstStyle/>
          <a:p>
            <a:pPr indent="266700" algn="just">
              <a:lnSpc>
                <a:spcPct val="150000"/>
              </a:lnSpc>
              <a:spcAft>
                <a:spcPts val="0"/>
              </a:spcAft>
              <a:tabLst>
                <a:tab pos="440055" algn="l"/>
              </a:tabLst>
            </a:pPr>
            <a:r>
              <a:rPr lang="en-US" altLang="zh-CN" sz="2400" kern="100" dirty="0">
                <a:solidFill>
                  <a:srgbClr val="000000"/>
                </a:solidFill>
                <a:latin typeface="+mn-ea"/>
              </a:rPr>
              <a:t>a = </a:t>
            </a:r>
            <a:r>
              <a:rPr lang="en-US" altLang="zh-CN" sz="2400" kern="100" dirty="0" err="1">
                <a:solidFill>
                  <a:srgbClr val="000000"/>
                </a:solidFill>
                <a:latin typeface="+mn-ea"/>
              </a:rPr>
              <a:t>eval</a:t>
            </a:r>
            <a:r>
              <a:rPr lang="en-US" altLang="zh-CN" sz="2400" kern="100" dirty="0">
                <a:solidFill>
                  <a:srgbClr val="000000"/>
                </a:solidFill>
                <a:latin typeface="+mn-ea"/>
              </a:rPr>
              <a:t>(input('</a:t>
            </a:r>
            <a:r>
              <a:rPr lang="zh-CN" altLang="zh-CN" sz="2400" kern="100" dirty="0">
                <a:solidFill>
                  <a:srgbClr val="000000"/>
                </a:solidFill>
                <a:latin typeface="+mn-ea"/>
              </a:rPr>
              <a:t>边长</a:t>
            </a:r>
            <a:r>
              <a:rPr lang="en-US" altLang="zh-CN" sz="2400" kern="100" dirty="0">
                <a:solidFill>
                  <a:srgbClr val="000000"/>
                </a:solidFill>
                <a:latin typeface="+mn-ea"/>
              </a:rPr>
              <a:t>a= '))</a:t>
            </a:r>
            <a:endParaRPr lang="zh-CN" altLang="zh-CN" sz="2400" kern="100" dirty="0">
              <a:latin typeface="+mn-ea"/>
            </a:endParaRPr>
          </a:p>
          <a:p>
            <a:pPr indent="266700" algn="just">
              <a:lnSpc>
                <a:spcPct val="150000"/>
              </a:lnSpc>
              <a:spcAft>
                <a:spcPts val="0"/>
              </a:spcAft>
              <a:tabLst>
                <a:tab pos="440055" algn="l"/>
              </a:tabLst>
            </a:pPr>
            <a:r>
              <a:rPr lang="en-US" altLang="zh-CN" sz="2400" kern="100" dirty="0">
                <a:solidFill>
                  <a:srgbClr val="000000"/>
                </a:solidFill>
                <a:latin typeface="+mn-ea"/>
              </a:rPr>
              <a:t>b = </a:t>
            </a:r>
            <a:r>
              <a:rPr lang="en-US" altLang="zh-CN" sz="2400" kern="100" dirty="0" err="1">
                <a:solidFill>
                  <a:srgbClr val="000000"/>
                </a:solidFill>
                <a:latin typeface="+mn-ea"/>
              </a:rPr>
              <a:t>eval</a:t>
            </a:r>
            <a:r>
              <a:rPr lang="en-US" altLang="zh-CN" sz="2400" kern="100" dirty="0">
                <a:solidFill>
                  <a:srgbClr val="000000"/>
                </a:solidFill>
                <a:latin typeface="+mn-ea"/>
              </a:rPr>
              <a:t>(input('</a:t>
            </a:r>
            <a:r>
              <a:rPr lang="zh-CN" altLang="zh-CN" sz="2400" kern="100" dirty="0">
                <a:solidFill>
                  <a:srgbClr val="000000"/>
                </a:solidFill>
                <a:latin typeface="+mn-ea"/>
              </a:rPr>
              <a:t>边长</a:t>
            </a:r>
            <a:r>
              <a:rPr lang="en-US" altLang="zh-CN" sz="2400" kern="100" dirty="0">
                <a:solidFill>
                  <a:srgbClr val="000000"/>
                </a:solidFill>
                <a:latin typeface="+mn-ea"/>
              </a:rPr>
              <a:t>b= '))</a:t>
            </a:r>
            <a:endParaRPr lang="zh-CN" altLang="zh-CN" sz="2400" kern="100" dirty="0">
              <a:latin typeface="+mn-ea"/>
            </a:endParaRPr>
          </a:p>
          <a:p>
            <a:pPr indent="266700" algn="just">
              <a:lnSpc>
                <a:spcPct val="150000"/>
              </a:lnSpc>
              <a:spcAft>
                <a:spcPts val="0"/>
              </a:spcAft>
              <a:tabLst>
                <a:tab pos="440055" algn="l"/>
              </a:tabLst>
            </a:pPr>
            <a:r>
              <a:rPr lang="en-US" altLang="zh-CN" sz="2400" kern="100" dirty="0">
                <a:solidFill>
                  <a:srgbClr val="000000"/>
                </a:solidFill>
                <a:latin typeface="+mn-ea"/>
              </a:rPr>
              <a:t>c = </a:t>
            </a:r>
            <a:r>
              <a:rPr lang="en-US" altLang="zh-CN" sz="2400" kern="100" dirty="0" err="1">
                <a:solidFill>
                  <a:srgbClr val="000000"/>
                </a:solidFill>
                <a:latin typeface="+mn-ea"/>
              </a:rPr>
              <a:t>eval</a:t>
            </a:r>
            <a:r>
              <a:rPr lang="en-US" altLang="zh-CN" sz="2400" kern="100" dirty="0">
                <a:solidFill>
                  <a:srgbClr val="000000"/>
                </a:solidFill>
                <a:latin typeface="+mn-ea"/>
              </a:rPr>
              <a:t>(input('</a:t>
            </a:r>
            <a:r>
              <a:rPr lang="zh-CN" altLang="zh-CN" sz="2400" kern="100" dirty="0">
                <a:solidFill>
                  <a:srgbClr val="000000"/>
                </a:solidFill>
                <a:latin typeface="+mn-ea"/>
              </a:rPr>
              <a:t>边长</a:t>
            </a:r>
            <a:r>
              <a:rPr lang="en-US" altLang="zh-CN" sz="2400" kern="100" dirty="0">
                <a:solidFill>
                  <a:srgbClr val="000000"/>
                </a:solidFill>
                <a:latin typeface="+mn-ea"/>
              </a:rPr>
              <a:t>c= '))</a:t>
            </a:r>
            <a:endParaRPr lang="zh-CN" altLang="zh-CN" sz="2400" kern="100" dirty="0">
              <a:latin typeface="+mn-ea"/>
            </a:endParaRPr>
          </a:p>
          <a:p>
            <a:pPr indent="266700" algn="just">
              <a:lnSpc>
                <a:spcPct val="150000"/>
              </a:lnSpc>
              <a:spcAft>
                <a:spcPts val="0"/>
              </a:spcAft>
              <a:tabLst>
                <a:tab pos="440055" algn="l"/>
              </a:tabLst>
            </a:pPr>
            <a:r>
              <a:rPr lang="en-US" altLang="zh-CN" sz="2400" kern="100" dirty="0">
                <a:solidFill>
                  <a:srgbClr val="000000"/>
                </a:solidFill>
                <a:latin typeface="+mn-ea"/>
              </a:rPr>
              <a:t># </a:t>
            </a:r>
            <a:r>
              <a:rPr lang="zh-CN" altLang="zh-CN" sz="2400" kern="100" dirty="0">
                <a:solidFill>
                  <a:srgbClr val="000000"/>
                </a:solidFill>
                <a:latin typeface="+mn-ea"/>
              </a:rPr>
              <a:t>计算半周长</a:t>
            </a:r>
            <a:endParaRPr lang="zh-CN" altLang="zh-CN" sz="2400" kern="100" dirty="0">
              <a:latin typeface="+mn-ea"/>
            </a:endParaRPr>
          </a:p>
          <a:p>
            <a:pPr indent="266700" algn="just">
              <a:lnSpc>
                <a:spcPct val="150000"/>
              </a:lnSpc>
              <a:spcAft>
                <a:spcPts val="0"/>
              </a:spcAft>
              <a:tabLst>
                <a:tab pos="440055" algn="l"/>
              </a:tabLst>
            </a:pPr>
            <a:r>
              <a:rPr lang="en-US" altLang="zh-CN" sz="2400" kern="100" dirty="0" err="1">
                <a:solidFill>
                  <a:srgbClr val="000000"/>
                </a:solidFill>
                <a:latin typeface="+mn-ea"/>
              </a:rPr>
              <a:t>peri</a:t>
            </a:r>
            <a:r>
              <a:rPr lang="en-US" altLang="zh-CN" sz="2400" kern="100" dirty="0">
                <a:solidFill>
                  <a:srgbClr val="000000"/>
                </a:solidFill>
                <a:latin typeface="+mn-ea"/>
              </a:rPr>
              <a:t> = (a + b + c) / 2</a:t>
            </a:r>
            <a:endParaRPr lang="zh-CN" altLang="zh-CN" sz="2400" kern="100" dirty="0">
              <a:latin typeface="+mn-ea"/>
            </a:endParaRPr>
          </a:p>
          <a:p>
            <a:pPr indent="266700" algn="just">
              <a:lnSpc>
                <a:spcPct val="150000"/>
              </a:lnSpc>
              <a:spcAft>
                <a:spcPts val="0"/>
              </a:spcAft>
              <a:tabLst>
                <a:tab pos="440055" algn="l"/>
              </a:tabLst>
            </a:pPr>
            <a:r>
              <a:rPr lang="en-US" altLang="zh-CN" sz="2400" kern="100" dirty="0">
                <a:solidFill>
                  <a:srgbClr val="000000"/>
                </a:solidFill>
                <a:latin typeface="+mn-ea"/>
              </a:rPr>
              <a:t># </a:t>
            </a:r>
            <a:r>
              <a:rPr lang="zh-CN" altLang="zh-CN" sz="2400" kern="100" dirty="0">
                <a:solidFill>
                  <a:srgbClr val="000000"/>
                </a:solidFill>
                <a:latin typeface="+mn-ea"/>
              </a:rPr>
              <a:t>计算面积</a:t>
            </a:r>
            <a:endParaRPr lang="zh-CN" altLang="zh-CN" sz="2400" kern="100" dirty="0">
              <a:latin typeface="+mn-ea"/>
            </a:endParaRPr>
          </a:p>
          <a:p>
            <a:pPr indent="266700" algn="just">
              <a:lnSpc>
                <a:spcPct val="150000"/>
              </a:lnSpc>
              <a:spcAft>
                <a:spcPts val="0"/>
              </a:spcAft>
              <a:tabLst>
                <a:tab pos="440055" algn="l"/>
              </a:tabLst>
            </a:pPr>
            <a:r>
              <a:rPr lang="en-US" altLang="zh-CN" sz="2400" kern="100" dirty="0">
                <a:solidFill>
                  <a:srgbClr val="000000"/>
                </a:solidFill>
                <a:latin typeface="+mn-ea"/>
              </a:rPr>
              <a:t>area = (</a:t>
            </a:r>
            <a:r>
              <a:rPr lang="en-US" altLang="zh-CN" sz="2400" kern="100" dirty="0" err="1">
                <a:solidFill>
                  <a:srgbClr val="000000"/>
                </a:solidFill>
                <a:latin typeface="+mn-ea"/>
              </a:rPr>
              <a:t>peri</a:t>
            </a:r>
            <a:r>
              <a:rPr lang="en-US" altLang="zh-CN" sz="2400" kern="100" dirty="0">
                <a:solidFill>
                  <a:srgbClr val="000000"/>
                </a:solidFill>
                <a:latin typeface="+mn-ea"/>
              </a:rPr>
              <a:t> * (</a:t>
            </a:r>
            <a:r>
              <a:rPr lang="en-US" altLang="zh-CN" sz="2400" kern="100" dirty="0" err="1">
                <a:solidFill>
                  <a:srgbClr val="000000"/>
                </a:solidFill>
                <a:latin typeface="+mn-ea"/>
              </a:rPr>
              <a:t>peri</a:t>
            </a:r>
            <a:r>
              <a:rPr lang="en-US" altLang="zh-CN" sz="2400" kern="100" dirty="0">
                <a:solidFill>
                  <a:srgbClr val="000000"/>
                </a:solidFill>
                <a:latin typeface="+mn-ea"/>
              </a:rPr>
              <a:t> - a) * (</a:t>
            </a:r>
            <a:r>
              <a:rPr lang="en-US" altLang="zh-CN" sz="2400" kern="100" dirty="0" err="1">
                <a:solidFill>
                  <a:srgbClr val="000000"/>
                </a:solidFill>
                <a:latin typeface="+mn-ea"/>
              </a:rPr>
              <a:t>peri</a:t>
            </a:r>
            <a:r>
              <a:rPr lang="en-US" altLang="zh-CN" sz="2400" kern="100" dirty="0">
                <a:solidFill>
                  <a:srgbClr val="000000"/>
                </a:solidFill>
                <a:latin typeface="+mn-ea"/>
              </a:rPr>
              <a:t> - b) * (</a:t>
            </a:r>
            <a:r>
              <a:rPr lang="en-US" altLang="zh-CN" sz="2400" kern="100" dirty="0" err="1">
                <a:solidFill>
                  <a:srgbClr val="000000"/>
                </a:solidFill>
                <a:latin typeface="+mn-ea"/>
              </a:rPr>
              <a:t>peri</a:t>
            </a:r>
            <a:r>
              <a:rPr lang="en-US" altLang="zh-CN" sz="2400" kern="100" dirty="0">
                <a:solidFill>
                  <a:srgbClr val="000000"/>
                </a:solidFill>
                <a:latin typeface="+mn-ea"/>
              </a:rPr>
              <a:t> - c)) ** 0.5</a:t>
            </a:r>
            <a:endParaRPr lang="zh-CN" altLang="zh-CN" sz="2400" kern="100" dirty="0">
              <a:latin typeface="+mn-ea"/>
            </a:endParaRPr>
          </a:p>
          <a:p>
            <a:pPr indent="266700" algn="just">
              <a:lnSpc>
                <a:spcPct val="150000"/>
              </a:lnSpc>
              <a:spcAft>
                <a:spcPts val="0"/>
              </a:spcAft>
              <a:tabLst>
                <a:tab pos="440055" algn="l"/>
              </a:tabLst>
            </a:pPr>
            <a:r>
              <a:rPr lang="en-US" altLang="zh-CN" sz="2400" kern="100" dirty="0">
                <a:solidFill>
                  <a:srgbClr val="000000"/>
                </a:solidFill>
                <a:latin typeface="+mn-ea"/>
              </a:rPr>
              <a:t>print('</a:t>
            </a:r>
            <a:r>
              <a:rPr lang="zh-CN" altLang="zh-CN" sz="2400" kern="100" dirty="0">
                <a:solidFill>
                  <a:srgbClr val="000000"/>
                </a:solidFill>
                <a:latin typeface="+mn-ea"/>
              </a:rPr>
              <a:t>三角形面积</a:t>
            </a:r>
            <a:r>
              <a:rPr lang="en-US" altLang="zh-CN" sz="2400" kern="100" dirty="0">
                <a:solidFill>
                  <a:srgbClr val="000000"/>
                </a:solidFill>
                <a:latin typeface="+mn-ea"/>
              </a:rPr>
              <a:t>s=%0.1f' % area)</a:t>
            </a:r>
            <a:endParaRPr lang="zh-CN" altLang="zh-CN" sz="2400" kern="100" dirty="0">
              <a:latin typeface="+mn-ea"/>
            </a:endParaRPr>
          </a:p>
        </p:txBody>
      </p:sp>
      <p:pic>
        <p:nvPicPr>
          <p:cNvPr id="3" name="图片 2"/>
          <p:cNvPicPr>
            <a:picLocks noChangeAspect="1"/>
          </p:cNvPicPr>
          <p:nvPr/>
        </p:nvPicPr>
        <p:blipFill>
          <a:blip r:embed="rId3"/>
          <a:stretch>
            <a:fillRect/>
          </a:stretch>
        </p:blipFill>
        <p:spPr>
          <a:xfrm>
            <a:off x="9422020" y="2743889"/>
            <a:ext cx="1994917" cy="1030830"/>
          </a:xfrm>
          <a:prstGeom prst="rect">
            <a:avLst/>
          </a:prstGeom>
        </p:spPr>
      </p:pic>
    </p:spTree>
    <p:custDataLst>
      <p:tags r:id="rId1"/>
    </p:custDataLst>
    <p:extLst>
      <p:ext uri="{BB962C8B-B14F-4D97-AF65-F5344CB8AC3E}">
        <p14:creationId xmlns:p14="http://schemas.microsoft.com/office/powerpoint/2010/main" val="3337311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487318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chemeClr val="accent4">
                    <a:lumMod val="75000"/>
                  </a:schemeClr>
                </a:solidFill>
                <a:latin typeface="微软雅黑" pitchFamily="34" charset="-122"/>
                <a:ea typeface="微软雅黑" pitchFamily="34" charset="-122"/>
              </a:rPr>
              <a:t>任务实践</a:t>
            </a:r>
            <a:r>
              <a:rPr lang="en-US" altLang="zh-CN" sz="2800" dirty="0">
                <a:solidFill>
                  <a:schemeClr val="accent4">
                    <a:lumMod val="75000"/>
                  </a:schemeClr>
                </a:solidFill>
                <a:latin typeface="微软雅黑" pitchFamily="34" charset="-122"/>
                <a:ea typeface="微软雅黑" pitchFamily="34" charset="-122"/>
              </a:rPr>
              <a:t>-</a:t>
            </a:r>
            <a:r>
              <a:rPr lang="zh-CN" altLang="en-US" sz="2800" dirty="0">
                <a:solidFill>
                  <a:schemeClr val="accent4">
                    <a:lumMod val="75000"/>
                  </a:schemeClr>
                </a:solidFill>
                <a:latin typeface="微软雅黑" pitchFamily="34" charset="-122"/>
                <a:ea typeface="微软雅黑" pitchFamily="34" charset="-122"/>
              </a:rPr>
              <a:t>换算体重</a:t>
            </a:r>
            <a:endParaRPr lang="zh-CN" altLang="zh-CN" sz="2800" dirty="0">
              <a:solidFill>
                <a:schemeClr val="accent4">
                  <a:lumMod val="75000"/>
                </a:schemeClr>
              </a:solidFill>
              <a:latin typeface="微软雅黑" pitchFamily="34" charset="-122"/>
              <a:ea typeface="微软雅黑" pitchFamily="34" charset="-122"/>
            </a:endParaRPr>
          </a:p>
        </p:txBody>
      </p:sp>
      <p:sp>
        <p:nvSpPr>
          <p:cNvPr id="11" name="矩形 10"/>
          <p:cNvSpPr/>
          <p:nvPr/>
        </p:nvSpPr>
        <p:spPr>
          <a:xfrm>
            <a:off x="948672" y="1133521"/>
            <a:ext cx="10738231" cy="2308324"/>
          </a:xfrm>
          <a:prstGeom prst="rect">
            <a:avLst/>
          </a:prstGeom>
        </p:spPr>
        <p:txBody>
          <a:bodyPr wrap="square">
            <a:spAutoFit/>
          </a:bodyPr>
          <a:lstStyle/>
          <a:p>
            <a:pPr>
              <a:lnSpc>
                <a:spcPct val="150000"/>
              </a:lnSpc>
            </a:pPr>
            <a:r>
              <a:rPr lang="en-US" altLang="zh-CN" sz="2400" dirty="0">
                <a:latin typeface="+mn-ea"/>
              </a:rPr>
              <a:t>        </a:t>
            </a:r>
            <a:r>
              <a:rPr lang="zh-CN" altLang="zh-CN" sz="2400" dirty="0">
                <a:latin typeface="+mn-ea"/>
              </a:rPr>
              <a:t>加快建设航天强国是党的二十大建设现代化强国部署之一。</a:t>
            </a:r>
            <a:r>
              <a:rPr lang="en-US" altLang="zh-CN" sz="2400" dirty="0">
                <a:latin typeface="+mn-ea"/>
              </a:rPr>
              <a:t>2003</a:t>
            </a:r>
            <a:r>
              <a:rPr lang="zh-CN" altLang="zh-CN" sz="2400" dirty="0">
                <a:latin typeface="+mn-ea"/>
              </a:rPr>
              <a:t>年</a:t>
            </a:r>
            <a:r>
              <a:rPr lang="en-US" altLang="zh-CN" sz="2400" dirty="0">
                <a:latin typeface="+mn-ea"/>
              </a:rPr>
              <a:t>10</a:t>
            </a:r>
            <a:r>
              <a:rPr lang="zh-CN" altLang="zh-CN" sz="2400" dirty="0">
                <a:latin typeface="+mn-ea"/>
              </a:rPr>
              <a:t>月我国实现了载人航天，经过二十年的发展，我国已实现登上月球的梦想。众所周知，月球上物体的体重是在地球上的</a:t>
            </a:r>
            <a:r>
              <a:rPr lang="en-US" altLang="zh-CN" sz="2400" dirty="0">
                <a:latin typeface="+mn-ea"/>
              </a:rPr>
              <a:t>16.5%</a:t>
            </a:r>
            <a:r>
              <a:rPr lang="zh-CN" altLang="zh-CN" sz="2400" dirty="0">
                <a:latin typeface="+mn-ea"/>
              </a:rPr>
              <a:t>，假设你在地球上的体重是</a:t>
            </a:r>
            <a:r>
              <a:rPr lang="en-US" altLang="zh-CN" sz="2400" dirty="0">
                <a:latin typeface="+mn-ea"/>
              </a:rPr>
              <a:t>65kg</a:t>
            </a:r>
            <a:r>
              <a:rPr lang="zh-CN" altLang="zh-CN" sz="2400" dirty="0">
                <a:latin typeface="+mn-ea"/>
              </a:rPr>
              <a:t>，试</a:t>
            </a:r>
            <a:r>
              <a:rPr lang="zh-CN" altLang="en-US" sz="2400" dirty="0">
                <a:latin typeface="+mn-ea"/>
              </a:rPr>
              <a:t>想</a:t>
            </a:r>
            <a:r>
              <a:rPr lang="zh-CN" altLang="zh-CN" sz="2400" dirty="0">
                <a:latin typeface="+mn-ea"/>
              </a:rPr>
              <a:t>你在月球上的体重会是多少？是否发生传说的失重现象？</a:t>
            </a:r>
            <a:r>
              <a:rPr lang="zh-CN" altLang="en-US" sz="2400" dirty="0">
                <a:latin typeface="+mn-ea"/>
              </a:rPr>
              <a:t>请编写程序验证。</a:t>
            </a:r>
            <a:endParaRPr lang="en-US" altLang="zh-CN" sz="2400" dirty="0">
              <a:latin typeface="+mn-ea"/>
              <a:cs typeface="Times New Roman" panose="02020603050405020304" pitchFamily="18" charset="0"/>
            </a:endParaRPr>
          </a:p>
        </p:txBody>
      </p:sp>
      <p:sp>
        <p:nvSpPr>
          <p:cNvPr id="12" name="矩形 11"/>
          <p:cNvSpPr/>
          <p:nvPr/>
        </p:nvSpPr>
        <p:spPr>
          <a:xfrm>
            <a:off x="1050570" y="3557761"/>
            <a:ext cx="10557955" cy="2308324"/>
          </a:xfrm>
          <a:prstGeom prst="rect">
            <a:avLst/>
          </a:prstGeom>
        </p:spPr>
        <p:txBody>
          <a:bodyPr wrap="square">
            <a:spAutoFit/>
          </a:bodyPr>
          <a:lstStyle/>
          <a:p>
            <a:pPr>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根据题意，计算在月球上的体重前需要使用</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input()</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函数</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输入</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在地球上的体重。</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由于</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体重</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是</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数字类型，所以在</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程序</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中需要使用数字类型表示体重。根据月球上物体的体重是在地球上的</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16.5%</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来计算月球上的体重，例如，地球上体重为</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65kg</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，那么月球上的体重为</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 65*16.5/100</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a:t>
            </a:r>
          </a:p>
        </p:txBody>
      </p:sp>
    </p:spTree>
    <p:custDataLst>
      <p:tags r:id="rId1"/>
    </p:custDataLst>
    <p:extLst>
      <p:ext uri="{BB962C8B-B14F-4D97-AF65-F5344CB8AC3E}">
        <p14:creationId xmlns:p14="http://schemas.microsoft.com/office/powerpoint/2010/main" val="26385843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487318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chemeClr val="accent4">
                    <a:lumMod val="75000"/>
                  </a:schemeClr>
                </a:solidFill>
                <a:latin typeface="微软雅黑" pitchFamily="34" charset="-122"/>
                <a:ea typeface="微软雅黑" pitchFamily="34" charset="-122"/>
              </a:rPr>
              <a:t>任务实践</a:t>
            </a:r>
            <a:r>
              <a:rPr lang="en-US" altLang="zh-CN" sz="2800" dirty="0">
                <a:solidFill>
                  <a:schemeClr val="accent4">
                    <a:lumMod val="75000"/>
                  </a:schemeClr>
                </a:solidFill>
                <a:latin typeface="微软雅黑" pitchFamily="34" charset="-122"/>
                <a:ea typeface="微软雅黑" pitchFamily="34" charset="-122"/>
              </a:rPr>
              <a:t>-</a:t>
            </a:r>
            <a:r>
              <a:rPr lang="zh-CN" altLang="en-US" sz="2800" dirty="0">
                <a:solidFill>
                  <a:schemeClr val="accent4">
                    <a:lumMod val="75000"/>
                  </a:schemeClr>
                </a:solidFill>
                <a:latin typeface="微软雅黑" pitchFamily="34" charset="-122"/>
                <a:ea typeface="微软雅黑" pitchFamily="34" charset="-122"/>
              </a:rPr>
              <a:t>换算体重</a:t>
            </a:r>
            <a:endParaRPr lang="zh-CN" altLang="zh-CN" sz="2800" dirty="0">
              <a:solidFill>
                <a:schemeClr val="accent4">
                  <a:lumMod val="75000"/>
                </a:schemeClr>
              </a:solidFill>
              <a:latin typeface="微软雅黑" pitchFamily="34" charset="-122"/>
              <a:ea typeface="微软雅黑" pitchFamily="34" charset="-122"/>
            </a:endParaRPr>
          </a:p>
        </p:txBody>
      </p:sp>
      <p:sp>
        <p:nvSpPr>
          <p:cNvPr id="5" name="矩形 4"/>
          <p:cNvSpPr/>
          <p:nvPr/>
        </p:nvSpPr>
        <p:spPr>
          <a:xfrm>
            <a:off x="822217" y="1572295"/>
            <a:ext cx="11016343" cy="1938992"/>
          </a:xfrm>
          <a:prstGeom prst="rect">
            <a:avLst/>
          </a:prstGeom>
        </p:spPr>
        <p:txBody>
          <a:bodyPr wrap="square">
            <a:spAutoFit/>
          </a:bodyPr>
          <a:lstStyle/>
          <a:p>
            <a:pPr indent="266700">
              <a:lnSpc>
                <a:spcPct val="150000"/>
              </a:lnSpc>
              <a:spcAft>
                <a:spcPts val="0"/>
              </a:spcAft>
              <a:tabLst>
                <a:tab pos="440055" algn="l"/>
              </a:tabLst>
            </a:pPr>
            <a:r>
              <a:rPr lang="en-US" altLang="zh-CN" sz="2000" kern="100" dirty="0">
                <a:solidFill>
                  <a:srgbClr val="000000"/>
                </a:solidFill>
                <a:latin typeface="+mn-ea"/>
              </a:rPr>
              <a:t># </a:t>
            </a:r>
            <a:r>
              <a:rPr lang="zh-CN" altLang="zh-CN" sz="2000" kern="100" dirty="0">
                <a:solidFill>
                  <a:srgbClr val="000000"/>
                </a:solidFill>
                <a:latin typeface="+mn-ea"/>
              </a:rPr>
              <a:t>获取月球上的体重</a:t>
            </a:r>
            <a:r>
              <a:rPr lang="en-US" altLang="zh-CN" sz="2000" kern="100" dirty="0">
                <a:solidFill>
                  <a:srgbClr val="000000"/>
                </a:solidFill>
                <a:latin typeface="+mn-ea"/>
              </a:rPr>
              <a:t>mw</a:t>
            </a:r>
            <a:endParaRPr lang="zh-CN" altLang="zh-CN" sz="2000" kern="100" dirty="0">
              <a:latin typeface="+mn-ea"/>
            </a:endParaRPr>
          </a:p>
          <a:p>
            <a:pPr indent="266700">
              <a:lnSpc>
                <a:spcPct val="150000"/>
              </a:lnSpc>
              <a:spcAft>
                <a:spcPts val="0"/>
              </a:spcAft>
              <a:tabLst>
                <a:tab pos="440055" algn="l"/>
              </a:tabLst>
            </a:pPr>
            <a:r>
              <a:rPr lang="en-US" altLang="zh-CN" sz="2000" kern="100" dirty="0" err="1">
                <a:solidFill>
                  <a:srgbClr val="000000"/>
                </a:solidFill>
                <a:latin typeface="+mn-ea"/>
              </a:rPr>
              <a:t>ew</a:t>
            </a:r>
            <a:r>
              <a:rPr lang="en-US" altLang="zh-CN" sz="2000" kern="100" dirty="0">
                <a:solidFill>
                  <a:srgbClr val="000000"/>
                </a:solidFill>
                <a:latin typeface="+mn-ea"/>
              </a:rPr>
              <a:t>=float(input(“</a:t>
            </a:r>
            <a:r>
              <a:rPr lang="zh-CN" altLang="zh-CN" sz="2000" kern="100" dirty="0">
                <a:solidFill>
                  <a:srgbClr val="000000"/>
                </a:solidFill>
                <a:latin typeface="+mn-ea"/>
              </a:rPr>
              <a:t>请输入你的体重</a:t>
            </a:r>
            <a:r>
              <a:rPr lang="en-US" altLang="zh-CN" sz="2000" kern="100" dirty="0">
                <a:solidFill>
                  <a:srgbClr val="000000"/>
                </a:solidFill>
                <a:latin typeface="+mn-ea"/>
              </a:rPr>
              <a:t>(kg)</a:t>
            </a:r>
            <a:r>
              <a:rPr lang="zh-CN" altLang="zh-CN" sz="2000" kern="100" dirty="0">
                <a:solidFill>
                  <a:srgbClr val="000000"/>
                </a:solidFill>
                <a:latin typeface="+mn-ea"/>
              </a:rPr>
              <a:t>：”</a:t>
            </a:r>
            <a:r>
              <a:rPr lang="en-US" altLang="zh-CN" sz="2000" kern="100" dirty="0">
                <a:solidFill>
                  <a:srgbClr val="000000"/>
                </a:solidFill>
                <a:latin typeface="+mn-ea"/>
              </a:rPr>
              <a:t>))</a:t>
            </a:r>
            <a:endParaRPr lang="zh-CN" altLang="zh-CN" sz="2000" kern="100" dirty="0">
              <a:latin typeface="+mn-ea"/>
            </a:endParaRPr>
          </a:p>
          <a:p>
            <a:pPr indent="266700">
              <a:lnSpc>
                <a:spcPct val="150000"/>
              </a:lnSpc>
              <a:spcAft>
                <a:spcPts val="0"/>
              </a:spcAft>
              <a:tabLst>
                <a:tab pos="440055" algn="l"/>
              </a:tabLst>
            </a:pPr>
            <a:r>
              <a:rPr lang="en-US" altLang="zh-CN" sz="2000" kern="100" dirty="0">
                <a:solidFill>
                  <a:srgbClr val="000000"/>
                </a:solidFill>
                <a:latin typeface="+mn-ea"/>
              </a:rPr>
              <a:t>mw=</a:t>
            </a:r>
            <a:r>
              <a:rPr lang="en-US" altLang="zh-CN" sz="2000" kern="100" dirty="0" err="1">
                <a:solidFill>
                  <a:srgbClr val="000000"/>
                </a:solidFill>
                <a:latin typeface="+mn-ea"/>
              </a:rPr>
              <a:t>ew</a:t>
            </a:r>
            <a:r>
              <a:rPr lang="en-US" altLang="zh-CN" sz="2000" kern="100" dirty="0">
                <a:solidFill>
                  <a:srgbClr val="000000"/>
                </a:solidFill>
                <a:latin typeface="+mn-ea"/>
              </a:rPr>
              <a:t>*16.5/100</a:t>
            </a:r>
            <a:endParaRPr lang="zh-CN" altLang="zh-CN" sz="2000" kern="100" dirty="0">
              <a:latin typeface="+mn-ea"/>
            </a:endParaRPr>
          </a:p>
          <a:p>
            <a:pPr indent="266700">
              <a:lnSpc>
                <a:spcPct val="150000"/>
              </a:lnSpc>
              <a:spcAft>
                <a:spcPts val="0"/>
              </a:spcAft>
              <a:tabLst>
                <a:tab pos="440055" algn="l"/>
              </a:tabLst>
            </a:pPr>
            <a:r>
              <a:rPr lang="en-US" altLang="zh-CN" sz="2000" kern="100" dirty="0">
                <a:solidFill>
                  <a:srgbClr val="000000"/>
                </a:solidFill>
                <a:latin typeface="+mn-ea"/>
              </a:rPr>
              <a:t>print(‘</a:t>
            </a:r>
            <a:r>
              <a:rPr lang="zh-CN" altLang="zh-CN" sz="2000" kern="100" dirty="0">
                <a:solidFill>
                  <a:srgbClr val="000000"/>
                </a:solidFill>
                <a:latin typeface="+mn-ea"/>
              </a:rPr>
              <a:t>如果在地球上的体重是</a:t>
            </a:r>
            <a:r>
              <a:rPr lang="en-US" altLang="zh-CN" sz="2000" kern="100" dirty="0">
                <a:solidFill>
                  <a:srgbClr val="000000"/>
                </a:solidFill>
                <a:latin typeface="+mn-ea"/>
              </a:rPr>
              <a:t>{}kg</a:t>
            </a:r>
            <a:r>
              <a:rPr lang="zh-CN" altLang="zh-CN" sz="2000" kern="100" dirty="0">
                <a:solidFill>
                  <a:srgbClr val="000000"/>
                </a:solidFill>
                <a:latin typeface="+mn-ea"/>
              </a:rPr>
              <a:t>，那么在月球上的体重将是</a:t>
            </a:r>
            <a:r>
              <a:rPr lang="en-US" altLang="zh-CN" sz="2000" kern="100" dirty="0">
                <a:solidFill>
                  <a:srgbClr val="000000"/>
                </a:solidFill>
                <a:latin typeface="+mn-ea"/>
              </a:rPr>
              <a:t>{:.1f}’.format(</a:t>
            </a:r>
            <a:r>
              <a:rPr lang="en-US" altLang="zh-CN" sz="2000" kern="100" dirty="0" err="1">
                <a:solidFill>
                  <a:srgbClr val="000000"/>
                </a:solidFill>
                <a:latin typeface="+mn-ea"/>
              </a:rPr>
              <a:t>ew,mw</a:t>
            </a:r>
            <a:r>
              <a:rPr lang="en-US" altLang="zh-CN" sz="2000" kern="100" dirty="0">
                <a:solidFill>
                  <a:srgbClr val="000000"/>
                </a:solidFill>
                <a:latin typeface="+mn-ea"/>
              </a:rPr>
              <a:t>))</a:t>
            </a:r>
            <a:endParaRPr lang="zh-CN" altLang="zh-CN" sz="2000" kern="100" dirty="0">
              <a:latin typeface="+mn-ea"/>
            </a:endParaRPr>
          </a:p>
        </p:txBody>
      </p:sp>
      <p:pic>
        <p:nvPicPr>
          <p:cNvPr id="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6283" y="4554584"/>
            <a:ext cx="8334323" cy="679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42920686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3156212" y="2674893"/>
            <a:ext cx="3552406" cy="895350"/>
          </a:xfrm>
        </p:spPr>
        <p:txBody>
          <a:bodyPr>
            <a:noAutofit/>
          </a:bodyPr>
          <a:lstStyle/>
          <a:p>
            <a:pPr algn="ctr">
              <a:lnSpc>
                <a:spcPct val="130000"/>
              </a:lnSpc>
            </a:pPr>
            <a:r>
              <a:rPr lang="zh-CN" altLang="en-US" sz="3600" b="0" dirty="0"/>
              <a:t>分支结构</a:t>
            </a:r>
          </a:p>
        </p:txBody>
      </p:sp>
      <p:sp>
        <p:nvSpPr>
          <p:cNvPr id="9" name="文本框 8">
            <a:extLst>
              <a:ext uri="{FF2B5EF4-FFF2-40B4-BE49-F238E27FC236}">
                <a16:creationId xmlns:a16="http://schemas.microsoft.com/office/drawing/2014/main" id="{04F69230-F3A6-4586-9371-A858F4763E9F}"/>
              </a:ext>
            </a:extLst>
          </p:cNvPr>
          <p:cNvSpPr txBox="1"/>
          <p:nvPr/>
        </p:nvSpPr>
        <p:spPr>
          <a:xfrm>
            <a:off x="7527960" y="2539091"/>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02</a:t>
            </a:r>
            <a:endParaRPr lang="zh-CN" altLang="en-US" spc="100" dirty="0">
              <a:solidFill>
                <a:schemeClr val="bg1"/>
              </a:solidFill>
              <a:latin typeface="Impact" panose="020B080603090205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5235436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66" name="TextBox 1">
            <a:extLst>
              <a:ext uri="{FF2B5EF4-FFF2-40B4-BE49-F238E27FC236}">
                <a16:creationId xmlns:a16="http://schemas.microsoft.com/office/drawing/2014/main" id="{AF140519-3480-4E12-B502-CD762D2D4A93}"/>
              </a:ext>
            </a:extLst>
          </p:cNvPr>
          <p:cNvSpPr txBox="1"/>
          <p:nvPr/>
        </p:nvSpPr>
        <p:spPr>
          <a:xfrm>
            <a:off x="476210" y="421667"/>
            <a:ext cx="5565939"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anose="020B0503020204020204" charset="-122"/>
                <a:ea typeface="微软雅黑" panose="020B0503020204020204" charset="-122"/>
              </a:rPr>
              <a:t>分支结构</a:t>
            </a:r>
          </a:p>
        </p:txBody>
      </p:sp>
      <p:sp>
        <p:nvSpPr>
          <p:cNvPr id="4" name="矩形 3"/>
          <p:cNvSpPr/>
          <p:nvPr/>
        </p:nvSpPr>
        <p:spPr>
          <a:xfrm>
            <a:off x="713905" y="1158295"/>
            <a:ext cx="10869723" cy="2418483"/>
          </a:xfrm>
          <a:prstGeom prst="rect">
            <a:avLst/>
          </a:prstGeom>
        </p:spPr>
        <p:txBody>
          <a:bodyPr wrap="square">
            <a:spAutoFit/>
          </a:bodyPr>
          <a:lstStyle/>
          <a:p>
            <a:pPr>
              <a:lnSpc>
                <a:spcPct val="120000"/>
              </a:lnSpc>
            </a:pPr>
            <a:r>
              <a:rPr lang="en-US" altLang="zh-CN" sz="2400" kern="100" dirty="0">
                <a:solidFill>
                  <a:srgbClr val="000000"/>
                </a:solidFill>
                <a:latin typeface="+mn-ea"/>
              </a:rPr>
              <a:t>       </a:t>
            </a:r>
            <a:r>
              <a:rPr lang="zh-CN" altLang="zh-CN" sz="2600" kern="100" dirty="0">
                <a:solidFill>
                  <a:srgbClr val="000000"/>
                </a:solidFill>
                <a:latin typeface="+mn-ea"/>
              </a:rPr>
              <a:t>程序开发中经常会用到条件判断，</a:t>
            </a:r>
            <a:r>
              <a:rPr lang="zh-CN" altLang="en-US" sz="2600" kern="100" dirty="0">
                <a:solidFill>
                  <a:srgbClr val="000000"/>
                </a:solidFill>
                <a:latin typeface="+mn-ea"/>
              </a:rPr>
              <a:t>譬如</a:t>
            </a:r>
            <a:r>
              <a:rPr lang="zh-CN" altLang="zh-CN" sz="2600" kern="100" dirty="0">
                <a:solidFill>
                  <a:srgbClr val="000000"/>
                </a:solidFill>
                <a:latin typeface="+mn-ea"/>
              </a:rPr>
              <a:t>，用户登录</a:t>
            </a:r>
            <a:r>
              <a:rPr lang="zh-CN" altLang="en-US" sz="2600" kern="100" dirty="0">
                <a:solidFill>
                  <a:srgbClr val="000000"/>
                </a:solidFill>
                <a:latin typeface="+mn-ea"/>
              </a:rPr>
              <a:t>时</a:t>
            </a:r>
            <a:r>
              <a:rPr lang="zh-CN" altLang="zh-CN" sz="2600" kern="100" dirty="0">
                <a:solidFill>
                  <a:srgbClr val="000000"/>
                </a:solidFill>
                <a:latin typeface="+mn-ea"/>
              </a:rPr>
              <a:t>需判断用户名和密码是否全部正确，进而决定用户是否能够成功登录。类似这种需求的功能，都可以使用</a:t>
            </a:r>
            <a:r>
              <a:rPr lang="zh-CN" altLang="en-US" sz="2600" kern="100" dirty="0">
                <a:solidFill>
                  <a:srgbClr val="000000"/>
                </a:solidFill>
                <a:latin typeface="+mn-ea"/>
              </a:rPr>
              <a:t>分支结构</a:t>
            </a:r>
            <a:r>
              <a:rPr lang="zh-CN" altLang="zh-CN" sz="2600" kern="100" dirty="0">
                <a:solidFill>
                  <a:srgbClr val="000000"/>
                </a:solidFill>
                <a:latin typeface="+mn-ea"/>
              </a:rPr>
              <a:t>实现。</a:t>
            </a:r>
            <a:r>
              <a:rPr lang="zh-CN" altLang="en-US" sz="2600" kern="100" dirty="0">
                <a:solidFill>
                  <a:srgbClr val="000000"/>
                </a:solidFill>
                <a:latin typeface="+mn-ea"/>
              </a:rPr>
              <a:t>分支结构是通过</a:t>
            </a:r>
            <a:r>
              <a:rPr lang="en-US" altLang="zh-CN" sz="2600" kern="100" dirty="0">
                <a:solidFill>
                  <a:srgbClr val="000000"/>
                </a:solidFill>
                <a:latin typeface="+mn-ea"/>
              </a:rPr>
              <a:t>if</a:t>
            </a:r>
            <a:r>
              <a:rPr lang="zh-CN" altLang="en-US" sz="2600" kern="100" dirty="0">
                <a:solidFill>
                  <a:srgbClr val="000000"/>
                </a:solidFill>
                <a:latin typeface="+mn-ea"/>
              </a:rPr>
              <a:t>语句实现的，</a:t>
            </a:r>
            <a:r>
              <a:rPr lang="en-US" altLang="zh-CN" sz="2600" kern="100" dirty="0">
                <a:solidFill>
                  <a:srgbClr val="000000"/>
                </a:solidFill>
                <a:latin typeface="+mn-ea"/>
              </a:rPr>
              <a:t>if</a:t>
            </a:r>
            <a:r>
              <a:rPr lang="zh-CN" altLang="zh-CN" sz="2600" kern="100" dirty="0">
                <a:solidFill>
                  <a:srgbClr val="000000"/>
                </a:solidFill>
                <a:latin typeface="+mn-ea"/>
              </a:rPr>
              <a:t>语句是最简单的条件判断语句，可以控制程序执行的流程</a:t>
            </a:r>
            <a:r>
              <a:rPr lang="zh-CN" altLang="en-US" sz="2600" kern="100" dirty="0">
                <a:solidFill>
                  <a:srgbClr val="000000"/>
                </a:solidFill>
                <a:latin typeface="+mn-ea"/>
              </a:rPr>
              <a:t>。</a:t>
            </a:r>
          </a:p>
          <a:p>
            <a:pPr>
              <a:lnSpc>
                <a:spcPct val="120000"/>
              </a:lnSpc>
            </a:pPr>
            <a:endParaRPr lang="zh-CN" altLang="zh-CN" sz="2400" kern="100" dirty="0">
              <a:solidFill>
                <a:srgbClr val="000000"/>
              </a:solidFill>
              <a:latin typeface="+mn-ea"/>
            </a:endParaRPr>
          </a:p>
        </p:txBody>
      </p:sp>
      <p:sp>
        <p:nvSpPr>
          <p:cNvPr id="68" name="矩形 2">
            <a:extLst>
              <a:ext uri="{FF2B5EF4-FFF2-40B4-BE49-F238E27FC236}">
                <a16:creationId xmlns:a16="http://schemas.microsoft.com/office/drawing/2014/main" id="{5218D5A5-9F47-4CEF-923A-FED886A36941}"/>
              </a:ext>
            </a:extLst>
          </p:cNvPr>
          <p:cNvSpPr>
            <a:spLocks noChangeArrowheads="1"/>
          </p:cNvSpPr>
          <p:nvPr/>
        </p:nvSpPr>
        <p:spPr bwMode="auto">
          <a:xfrm>
            <a:off x="713905" y="3245035"/>
            <a:ext cx="11078271" cy="101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600" dirty="0">
                <a:latin typeface="微软雅黑" pitchFamily="34" charset="-122"/>
                <a:ea typeface="微软雅黑" pitchFamily="34" charset="-122"/>
              </a:rPr>
              <a:t>       if</a:t>
            </a:r>
            <a:r>
              <a:rPr lang="zh-CN" altLang="zh-CN" sz="2600" dirty="0">
                <a:latin typeface="微软雅黑" pitchFamily="34" charset="-122"/>
                <a:ea typeface="微软雅黑" pitchFamily="34" charset="-122"/>
              </a:rPr>
              <a:t>语句可使程序产生分支，根据分支数量的不同，</a:t>
            </a:r>
            <a:r>
              <a:rPr lang="en-US" altLang="zh-CN" sz="2600" dirty="0">
                <a:latin typeface="微软雅黑" pitchFamily="34" charset="-122"/>
                <a:ea typeface="微软雅黑" pitchFamily="34" charset="-122"/>
              </a:rPr>
              <a:t>if</a:t>
            </a:r>
            <a:r>
              <a:rPr lang="zh-CN" altLang="zh-CN" sz="2600" dirty="0">
                <a:latin typeface="微软雅黑" pitchFamily="34" charset="-122"/>
                <a:ea typeface="微软雅黑" pitchFamily="34" charset="-122"/>
              </a:rPr>
              <a:t>语句分为</a:t>
            </a:r>
            <a:r>
              <a:rPr lang="zh-CN" altLang="zh-CN" sz="2600" dirty="0">
                <a:solidFill>
                  <a:srgbClr val="FF0000"/>
                </a:solidFill>
                <a:latin typeface="微软雅黑" pitchFamily="34" charset="-122"/>
                <a:ea typeface="微软雅黑" pitchFamily="34" charset="-122"/>
              </a:rPr>
              <a:t>单分支</a:t>
            </a:r>
            <a:r>
              <a:rPr lang="zh-CN" altLang="en-US" sz="2600" dirty="0">
                <a:latin typeface="微软雅黑" pitchFamily="34" charset="-122"/>
                <a:ea typeface="微软雅黑" pitchFamily="34" charset="-122"/>
              </a:rPr>
              <a:t>（</a:t>
            </a:r>
            <a:r>
              <a:rPr lang="en-US" altLang="zh-CN" sz="2600" dirty="0">
                <a:latin typeface="微软雅黑" pitchFamily="34" charset="-122"/>
                <a:ea typeface="微软雅黑" pitchFamily="34" charset="-122"/>
              </a:rPr>
              <a:t>if</a:t>
            </a:r>
            <a:r>
              <a:rPr lang="zh-CN" altLang="en-US" sz="2600" dirty="0">
                <a:latin typeface="微软雅黑" pitchFamily="34" charset="-122"/>
                <a:ea typeface="微软雅黑" pitchFamily="34" charset="-122"/>
              </a:rPr>
              <a:t>）</a:t>
            </a:r>
            <a:r>
              <a:rPr lang="zh-CN" altLang="zh-CN" sz="2600" dirty="0">
                <a:latin typeface="微软雅黑" pitchFamily="34" charset="-122"/>
                <a:ea typeface="微软雅黑" pitchFamily="34" charset="-122"/>
              </a:rPr>
              <a:t>、</a:t>
            </a:r>
            <a:r>
              <a:rPr lang="zh-CN" altLang="zh-CN" sz="2600" dirty="0">
                <a:solidFill>
                  <a:srgbClr val="FF0000"/>
                </a:solidFill>
                <a:latin typeface="微软雅黑" pitchFamily="34" charset="-122"/>
                <a:ea typeface="微软雅黑" pitchFamily="34" charset="-122"/>
              </a:rPr>
              <a:t>双分支</a:t>
            </a:r>
            <a:r>
              <a:rPr lang="zh-CN" altLang="en-US" sz="2600" dirty="0">
                <a:latin typeface="微软雅黑" pitchFamily="34" charset="-122"/>
                <a:ea typeface="微软雅黑" pitchFamily="34" charset="-122"/>
              </a:rPr>
              <a:t>（</a:t>
            </a:r>
            <a:r>
              <a:rPr lang="en-US" altLang="zh-CN" sz="2600" dirty="0">
                <a:latin typeface="微软雅黑" pitchFamily="34" charset="-122"/>
                <a:ea typeface="微软雅黑" pitchFamily="34" charset="-122"/>
              </a:rPr>
              <a:t>if-else</a:t>
            </a:r>
            <a:r>
              <a:rPr lang="zh-CN" altLang="en-US" sz="2600" dirty="0">
                <a:latin typeface="微软雅黑" pitchFamily="34" charset="-122"/>
                <a:ea typeface="微软雅黑" pitchFamily="34" charset="-122"/>
              </a:rPr>
              <a:t>）</a:t>
            </a:r>
            <a:r>
              <a:rPr lang="zh-CN" altLang="zh-CN" sz="2600" dirty="0">
                <a:latin typeface="微软雅黑" pitchFamily="34" charset="-122"/>
                <a:ea typeface="微软雅黑" pitchFamily="34" charset="-122"/>
              </a:rPr>
              <a:t>和</a:t>
            </a:r>
            <a:r>
              <a:rPr lang="zh-CN" altLang="zh-CN" sz="2600" dirty="0">
                <a:solidFill>
                  <a:srgbClr val="FF0000"/>
                </a:solidFill>
                <a:latin typeface="微软雅黑" pitchFamily="34" charset="-122"/>
                <a:ea typeface="微软雅黑" pitchFamily="34" charset="-122"/>
              </a:rPr>
              <a:t>多分支</a:t>
            </a:r>
            <a:r>
              <a:rPr lang="zh-CN" altLang="en-US" sz="2600" dirty="0">
                <a:latin typeface="微软雅黑" pitchFamily="34" charset="-122"/>
                <a:ea typeface="微软雅黑" pitchFamily="34" charset="-122"/>
              </a:rPr>
              <a:t>（</a:t>
            </a:r>
            <a:r>
              <a:rPr lang="en-US" altLang="zh-CN" sz="2600" dirty="0">
                <a:latin typeface="微软雅黑" pitchFamily="34" charset="-122"/>
                <a:ea typeface="微软雅黑" pitchFamily="34" charset="-122"/>
              </a:rPr>
              <a:t>if-</a:t>
            </a:r>
            <a:r>
              <a:rPr lang="en-US" altLang="zh-CN" sz="2600" dirty="0" err="1">
                <a:latin typeface="微软雅黑" pitchFamily="34" charset="-122"/>
                <a:ea typeface="微软雅黑" pitchFamily="34" charset="-122"/>
              </a:rPr>
              <a:t>elif</a:t>
            </a:r>
            <a:r>
              <a:rPr lang="en-US" altLang="zh-CN" sz="2600" dirty="0">
                <a:latin typeface="微软雅黑" pitchFamily="34" charset="-122"/>
                <a:ea typeface="微软雅黑" pitchFamily="34" charset="-122"/>
              </a:rPr>
              <a:t>-else</a:t>
            </a:r>
            <a:r>
              <a:rPr lang="zh-CN" altLang="en-US" sz="2600" dirty="0">
                <a:latin typeface="微软雅黑" pitchFamily="34" charset="-122"/>
                <a:ea typeface="微软雅黑" pitchFamily="34" charset="-122"/>
              </a:rPr>
              <a:t>）</a:t>
            </a:r>
            <a:r>
              <a:rPr lang="zh-CN" altLang="zh-CN" sz="2600" dirty="0">
                <a:latin typeface="微软雅黑" pitchFamily="34" charset="-122"/>
                <a:ea typeface="微软雅黑" pitchFamily="34" charset="-122"/>
              </a:rPr>
              <a:t>语句。</a:t>
            </a:r>
            <a:endParaRPr lang="zh-CN" altLang="en-US" sz="2600" dirty="0">
              <a:latin typeface="微软雅黑" pitchFamily="34" charset="-122"/>
              <a:ea typeface="微软雅黑" pitchFamily="34" charset="-122"/>
            </a:endParaRPr>
          </a:p>
        </p:txBody>
      </p:sp>
      <p:sp>
        <p:nvSpPr>
          <p:cNvPr id="69" name="矩形 2">
            <a:extLst>
              <a:ext uri="{FF2B5EF4-FFF2-40B4-BE49-F238E27FC236}">
                <a16:creationId xmlns:a16="http://schemas.microsoft.com/office/drawing/2014/main" id="{447276EF-5067-4306-9108-4CF7A5A1C24E}"/>
              </a:ext>
            </a:extLst>
          </p:cNvPr>
          <p:cNvSpPr>
            <a:spLocks noChangeArrowheads="1"/>
          </p:cNvSpPr>
          <p:nvPr/>
        </p:nvSpPr>
        <p:spPr bwMode="auto">
          <a:xfrm>
            <a:off x="695896" y="4470728"/>
            <a:ext cx="10692506" cy="101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600" dirty="0">
                <a:latin typeface="微软雅黑" pitchFamily="34" charset="-122"/>
                <a:ea typeface="微软雅黑" pitchFamily="34" charset="-122"/>
              </a:rPr>
              <a:t>       if</a:t>
            </a:r>
            <a:r>
              <a:rPr lang="zh-CN" altLang="zh-CN" sz="2600" dirty="0">
                <a:latin typeface="微软雅黑" pitchFamily="34" charset="-122"/>
                <a:ea typeface="微软雅黑" pitchFamily="34" charset="-122"/>
              </a:rPr>
              <a:t>语句由</a:t>
            </a:r>
            <a:r>
              <a:rPr lang="en-US" altLang="zh-CN" sz="2600" dirty="0">
                <a:solidFill>
                  <a:srgbClr val="FF0000"/>
                </a:solidFill>
                <a:latin typeface="微软雅黑" pitchFamily="34" charset="-122"/>
                <a:ea typeface="微软雅黑" pitchFamily="34" charset="-122"/>
              </a:rPr>
              <a:t>if</a:t>
            </a:r>
            <a:r>
              <a:rPr lang="zh-CN" altLang="zh-CN" sz="2600" dirty="0">
                <a:solidFill>
                  <a:srgbClr val="FF0000"/>
                </a:solidFill>
                <a:latin typeface="微软雅黑" pitchFamily="34" charset="-122"/>
                <a:ea typeface="微软雅黑" pitchFamily="34" charset="-122"/>
              </a:rPr>
              <a:t>关键字、条件表达式</a:t>
            </a:r>
            <a:r>
              <a:rPr lang="zh-CN" altLang="en-US" sz="2600" dirty="0">
                <a:solidFill>
                  <a:srgbClr val="FF0000"/>
                </a:solidFill>
                <a:latin typeface="微软雅黑" pitchFamily="34" charset="-122"/>
                <a:ea typeface="微软雅黑" pitchFamily="34" charset="-122"/>
              </a:rPr>
              <a:t>和</a:t>
            </a:r>
            <a:r>
              <a:rPr lang="zh-CN" altLang="zh-CN" sz="2600" dirty="0">
                <a:solidFill>
                  <a:srgbClr val="FF0000"/>
                </a:solidFill>
                <a:latin typeface="微软雅黑" pitchFamily="34" charset="-122"/>
                <a:ea typeface="微软雅黑" pitchFamily="34" charset="-122"/>
              </a:rPr>
              <a:t>代码块三部分组成</a:t>
            </a:r>
            <a:r>
              <a:rPr lang="zh-CN" altLang="zh-CN" sz="2600" dirty="0">
                <a:latin typeface="微软雅黑" pitchFamily="34" charset="-122"/>
                <a:ea typeface="微软雅黑" pitchFamily="34" charset="-122"/>
              </a:rPr>
              <a:t>，</a:t>
            </a:r>
            <a:r>
              <a:rPr lang="zh-CN" altLang="en-US" sz="2600" dirty="0">
                <a:latin typeface="微软雅黑" pitchFamily="34" charset="-122"/>
                <a:ea typeface="微软雅黑" pitchFamily="34" charset="-122"/>
              </a:rPr>
              <a:t>它</a:t>
            </a:r>
            <a:r>
              <a:rPr lang="zh-CN" altLang="zh-CN" sz="2600" dirty="0">
                <a:latin typeface="微软雅黑" pitchFamily="34" charset="-122"/>
                <a:ea typeface="微软雅黑" pitchFamily="34" charset="-122"/>
              </a:rPr>
              <a:t>根据</a:t>
            </a:r>
            <a:r>
              <a:rPr lang="zh-CN" altLang="en-US" sz="2600" dirty="0">
                <a:latin typeface="微软雅黑" pitchFamily="34" charset="-122"/>
                <a:ea typeface="微软雅黑" pitchFamily="34" charset="-122"/>
              </a:rPr>
              <a:t>条件</a:t>
            </a:r>
            <a:r>
              <a:rPr lang="zh-CN" altLang="zh-CN" sz="2600" dirty="0">
                <a:latin typeface="微软雅黑" pitchFamily="34" charset="-122"/>
                <a:ea typeface="微软雅黑" pitchFamily="34" charset="-122"/>
              </a:rPr>
              <a:t>表达式的判断结果选择是否执行相应的代码块 。</a:t>
            </a:r>
            <a:endParaRPr lang="zh-CN" altLang="en-US" sz="26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7642923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a:extLst>
              <a:ext uri="{FF2B5EF4-FFF2-40B4-BE49-F238E27FC236}">
                <a16:creationId xmlns:a16="http://schemas.microsoft.com/office/drawing/2014/main" id="{232F2B05-63C4-4500-9715-7F5C337F5AC1}"/>
              </a:ext>
            </a:extLst>
          </p:cNvPr>
          <p:cNvSpPr txBox="1"/>
          <p:nvPr/>
        </p:nvSpPr>
        <p:spPr>
          <a:xfrm>
            <a:off x="690175" y="367442"/>
            <a:ext cx="3242859"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chemeClr val="accent4"/>
                </a:solidFill>
                <a:latin typeface="微软雅黑" panose="020B0503020204020204" charset="-122"/>
                <a:ea typeface="微软雅黑" panose="020B0503020204020204" charset="-122"/>
                <a:sym typeface="+mn-ea"/>
              </a:rPr>
              <a:t>单分支</a:t>
            </a:r>
            <a:r>
              <a:rPr lang="en-US" altLang="zh-CN" sz="3200" dirty="0">
                <a:solidFill>
                  <a:schemeClr val="accent4"/>
                </a:solidFill>
                <a:latin typeface="微软雅黑" panose="020B0503020204020204" charset="-122"/>
                <a:ea typeface="微软雅黑" panose="020B0503020204020204" charset="-122"/>
                <a:sym typeface="+mn-ea"/>
              </a:rPr>
              <a:t>if</a:t>
            </a:r>
            <a:r>
              <a:rPr lang="zh-CN" altLang="en-US" sz="3200" dirty="0">
                <a:solidFill>
                  <a:schemeClr val="accent4"/>
                </a:solidFill>
                <a:latin typeface="微软雅黑" panose="020B0503020204020204" charset="-122"/>
                <a:ea typeface="微软雅黑" panose="020B0503020204020204" charset="-122"/>
                <a:sym typeface="+mn-ea"/>
              </a:rPr>
              <a:t>语句</a:t>
            </a:r>
          </a:p>
        </p:txBody>
      </p:sp>
      <p:sp>
        <p:nvSpPr>
          <p:cNvPr id="18" name="文本框 2">
            <a:extLst>
              <a:ext uri="{FF2B5EF4-FFF2-40B4-BE49-F238E27FC236}">
                <a16:creationId xmlns:a16="http://schemas.microsoft.com/office/drawing/2014/main" id="{E878E2A0-F94D-4D22-80AF-FE2934EDDD0E}"/>
              </a:ext>
            </a:extLst>
          </p:cNvPr>
          <p:cNvSpPr txBox="1">
            <a:spLocks noChangeArrowheads="1"/>
          </p:cNvSpPr>
          <p:nvPr/>
        </p:nvSpPr>
        <p:spPr bwMode="auto">
          <a:xfrm>
            <a:off x="1188326" y="1569237"/>
            <a:ext cx="6310627"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pPr>
              <a:lnSpc>
                <a:spcPct val="150000"/>
              </a:lnSpc>
            </a:pPr>
            <a:r>
              <a:rPr lang="zh-CN" altLang="en-US" sz="2800" dirty="0">
                <a:latin typeface="微软雅黑" pitchFamily="34" charset="-122"/>
                <a:ea typeface="微软雅黑" pitchFamily="34" charset="-122"/>
              </a:rPr>
              <a:t>单分支</a:t>
            </a:r>
            <a:r>
              <a:rPr lang="en-US" altLang="zh-CN" sz="2800" dirty="0">
                <a:latin typeface="微软雅黑" pitchFamily="34" charset="-122"/>
                <a:ea typeface="微软雅黑" pitchFamily="34" charset="-122"/>
              </a:rPr>
              <a:t>if</a:t>
            </a:r>
            <a:r>
              <a:rPr lang="zh-CN" altLang="en-US" sz="2800" dirty="0">
                <a:latin typeface="微软雅黑" pitchFamily="34" charset="-122"/>
                <a:ea typeface="微软雅黑" pitchFamily="34" charset="-122"/>
              </a:rPr>
              <a:t>语句产生一个分支，根据条件成立否决定是否执行代码块。</a:t>
            </a:r>
            <a:endParaRPr lang="en-US" altLang="zh-CN" sz="2800" dirty="0">
              <a:latin typeface="微软雅黑" pitchFamily="34" charset="-122"/>
              <a:ea typeface="微软雅黑" pitchFamily="34" charset="-122"/>
            </a:endParaRPr>
          </a:p>
          <a:p>
            <a:pPr>
              <a:lnSpc>
                <a:spcPct val="150000"/>
              </a:lnSpc>
            </a:pPr>
            <a:r>
              <a:rPr lang="en-US" altLang="zh-CN" sz="2800" dirty="0">
                <a:solidFill>
                  <a:schemeClr val="accent1">
                    <a:lumMod val="75000"/>
                  </a:schemeClr>
                </a:solidFill>
                <a:latin typeface="微软雅黑" pitchFamily="34" charset="-122"/>
                <a:ea typeface="微软雅黑" pitchFamily="34" charset="-122"/>
              </a:rPr>
              <a:t>      </a:t>
            </a:r>
            <a:r>
              <a:rPr lang="zh-CN" altLang="en-US" sz="2800" dirty="0">
                <a:solidFill>
                  <a:schemeClr val="accent1">
                    <a:lumMod val="75000"/>
                  </a:schemeClr>
                </a:solidFill>
                <a:latin typeface="微软雅黑" pitchFamily="34" charset="-122"/>
                <a:ea typeface="微软雅黑" pitchFamily="34" charset="-122"/>
              </a:rPr>
              <a:t>格式：</a:t>
            </a:r>
            <a:endParaRPr lang="en-US" altLang="zh-CN" sz="2800" dirty="0">
              <a:solidFill>
                <a:schemeClr val="accent1">
                  <a:lumMod val="75000"/>
                </a:schemeClr>
              </a:solidFill>
              <a:latin typeface="微软雅黑" pitchFamily="34" charset="-122"/>
              <a:ea typeface="微软雅黑" pitchFamily="34" charset="-122"/>
            </a:endParaRPr>
          </a:p>
          <a:p>
            <a:pPr>
              <a:lnSpc>
                <a:spcPct val="150000"/>
              </a:lnSpc>
            </a:pPr>
            <a:r>
              <a:rPr lang="en-US" altLang="zh-CN" sz="2800" dirty="0">
                <a:solidFill>
                  <a:srgbClr val="FF0000"/>
                </a:solidFill>
                <a:latin typeface="微软雅黑" pitchFamily="34" charset="-122"/>
                <a:ea typeface="微软雅黑" pitchFamily="34" charset="-122"/>
              </a:rPr>
              <a:t>      if </a:t>
            </a:r>
            <a:r>
              <a:rPr lang="zh-CN" altLang="zh-CN" sz="2800" dirty="0">
                <a:solidFill>
                  <a:srgbClr val="FF0000"/>
                </a:solidFill>
                <a:latin typeface="微软雅黑" pitchFamily="34" charset="-122"/>
                <a:ea typeface="微软雅黑" pitchFamily="34" charset="-122"/>
              </a:rPr>
              <a:t>条件表达式：</a:t>
            </a:r>
          </a:p>
          <a:p>
            <a:pPr>
              <a:lnSpc>
                <a:spcPct val="150000"/>
              </a:lnSpc>
            </a:pPr>
            <a:r>
              <a:rPr lang="en-US" altLang="zh-CN" sz="2800" dirty="0">
                <a:solidFill>
                  <a:srgbClr val="FF0000"/>
                </a:solidFill>
                <a:latin typeface="微软雅黑" pitchFamily="34" charset="-122"/>
                <a:ea typeface="微软雅黑" pitchFamily="34" charset="-122"/>
              </a:rPr>
              <a:t>            </a:t>
            </a:r>
            <a:r>
              <a:rPr lang="zh-CN" altLang="zh-CN" sz="2800" dirty="0">
                <a:solidFill>
                  <a:srgbClr val="FF0000"/>
                </a:solidFill>
                <a:latin typeface="微软雅黑" pitchFamily="34" charset="-122"/>
                <a:ea typeface="微软雅黑" pitchFamily="34" charset="-122"/>
              </a:rPr>
              <a:t>代码块</a:t>
            </a:r>
          </a:p>
        </p:txBody>
      </p:sp>
      <p:pic>
        <p:nvPicPr>
          <p:cNvPr id="19" name="图片 18">
            <a:extLst>
              <a:ext uri="{FF2B5EF4-FFF2-40B4-BE49-F238E27FC236}">
                <a16:creationId xmlns:a16="http://schemas.microsoft.com/office/drawing/2014/main" id="{17D24305-EE31-4D7E-8134-49C0BCE1D9D6}"/>
              </a:ext>
            </a:extLst>
          </p:cNvPr>
          <p:cNvPicPr/>
          <p:nvPr/>
        </p:nvPicPr>
        <p:blipFill>
          <a:blip r:embed="rId3">
            <a:extLst>
              <a:ext uri="{28A0092B-C50C-407E-A947-70E740481C1C}">
                <a14:useLocalDpi xmlns:a14="http://schemas.microsoft.com/office/drawing/2010/main" val="0"/>
              </a:ext>
            </a:extLst>
          </a:blip>
          <a:stretch>
            <a:fillRect/>
          </a:stretch>
        </p:blipFill>
        <p:spPr>
          <a:xfrm>
            <a:off x="7311391" y="1796012"/>
            <a:ext cx="3130983" cy="4389274"/>
          </a:xfrm>
          <a:prstGeom prst="rect">
            <a:avLst/>
          </a:prstGeom>
        </p:spPr>
      </p:pic>
    </p:spTree>
    <p:custDataLst>
      <p:tags r:id="rId1"/>
    </p:custDataLst>
    <p:extLst>
      <p:ext uri="{BB962C8B-B14F-4D97-AF65-F5344CB8AC3E}">
        <p14:creationId xmlns:p14="http://schemas.microsoft.com/office/powerpoint/2010/main" val="35794442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3688823"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微软雅黑" pitchFamily="34" charset="-122"/>
                <a:ea typeface="微软雅黑" pitchFamily="34" charset="-122"/>
              </a:rPr>
              <a:t>单分支</a:t>
            </a:r>
            <a:r>
              <a:rPr lang="en-US" altLang="zh-CN" sz="2800" dirty="0">
                <a:latin typeface="微软雅黑" pitchFamily="34" charset="-122"/>
                <a:ea typeface="微软雅黑" pitchFamily="34" charset="-122"/>
              </a:rPr>
              <a:t>if</a:t>
            </a:r>
            <a:r>
              <a:rPr lang="zh-CN" altLang="en-US" sz="2800" dirty="0">
                <a:latin typeface="微软雅黑" pitchFamily="34" charset="-122"/>
                <a:ea typeface="微软雅黑" pitchFamily="34" charset="-122"/>
              </a:rPr>
              <a:t>语句</a:t>
            </a:r>
            <a:endParaRPr lang="zh-CN" altLang="zh-CN" sz="2800" dirty="0">
              <a:latin typeface="微软雅黑" pitchFamily="34" charset="-122"/>
              <a:ea typeface="微软雅黑" pitchFamily="34" charset="-122"/>
            </a:endParaRPr>
          </a:p>
        </p:txBody>
      </p:sp>
      <p:sp>
        <p:nvSpPr>
          <p:cNvPr id="2" name="矩形 1"/>
          <p:cNvSpPr/>
          <p:nvPr/>
        </p:nvSpPr>
        <p:spPr>
          <a:xfrm>
            <a:off x="921269" y="1291996"/>
            <a:ext cx="9953897" cy="581057"/>
          </a:xfrm>
          <a:prstGeom prst="rect">
            <a:avLst/>
          </a:prstGeom>
        </p:spPr>
        <p:txBody>
          <a:bodyPr wrap="square">
            <a:spAutoFit/>
          </a:bodyPr>
          <a:lstStyle/>
          <a:p>
            <a:pPr>
              <a:lnSpc>
                <a:spcPct val="150000"/>
              </a:lnSpc>
            </a:pPr>
            <a:r>
              <a:rPr lang="zh-CN" altLang="en-US" sz="2400" dirty="0">
                <a:latin typeface="微软雅黑" pitchFamily="34" charset="-122"/>
                <a:ea typeface="微软雅黑" pitchFamily="34" charset="-122"/>
              </a:rPr>
              <a:t>     实例：从键盘输入一个数，输出其绝对值。</a:t>
            </a:r>
            <a:r>
              <a:rPr lang="en-US" altLang="zh-CN" sz="2400" kern="100" dirty="0">
                <a:latin typeface="+mn-ea"/>
              </a:rPr>
              <a:t>    </a:t>
            </a:r>
            <a:endParaRPr lang="zh-CN" altLang="zh-CN" sz="2400" kern="100" dirty="0">
              <a:latin typeface="+mn-ea"/>
            </a:endParaRPr>
          </a:p>
        </p:txBody>
      </p:sp>
      <p:sp>
        <p:nvSpPr>
          <p:cNvPr id="5" name="文本框 4">
            <a:extLst>
              <a:ext uri="{FF2B5EF4-FFF2-40B4-BE49-F238E27FC236}">
                <a16:creationId xmlns:a16="http://schemas.microsoft.com/office/drawing/2014/main" id="{C0BCE3DC-F678-4C28-9E8F-D94FD4032C30}"/>
              </a:ext>
            </a:extLst>
          </p:cNvPr>
          <p:cNvSpPr txBox="1"/>
          <p:nvPr/>
        </p:nvSpPr>
        <p:spPr>
          <a:xfrm>
            <a:off x="2369621" y="2613020"/>
            <a:ext cx="7435341" cy="1834990"/>
          </a:xfrm>
          <a:prstGeom prst="rect">
            <a:avLst/>
          </a:prstGeom>
          <a:solidFill>
            <a:schemeClr val="accent6">
              <a:lumMod val="20000"/>
              <a:lumOff val="80000"/>
            </a:schemeClr>
          </a:solidFill>
        </p:spPr>
        <p:txBody>
          <a:bodyPr wrap="square">
            <a:spAutoFit/>
          </a:bodyPr>
          <a:lstStyle/>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x = float(input('</a:t>
            </a:r>
            <a:r>
              <a:rPr lang="zh-CN" altLang="en-US"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请输入一个数</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y=x</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if x&lt;0:</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y=-x</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print('{}</a:t>
            </a:r>
            <a:r>
              <a:rPr lang="zh-CN" altLang="en-US"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的绝对值是</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{}'.format(</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x,y</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endPar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666484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2217" y="1193085"/>
            <a:ext cx="10930892" cy="2308324"/>
          </a:xfrm>
          <a:prstGeom prst="rect">
            <a:avLst/>
          </a:prstGeom>
        </p:spPr>
        <p:txBody>
          <a:bodyPr wrap="square">
            <a:spAutoFit/>
          </a:bodyPr>
          <a:lstStyle/>
          <a:p>
            <a:r>
              <a:rPr lang="zh-CN" altLang="en-US" sz="2400" dirty="0">
                <a:latin typeface="微软雅黑" pitchFamily="34" charset="-122"/>
                <a:ea typeface="微软雅黑" pitchFamily="34" charset="-122"/>
              </a:rPr>
              <a:t>     实例：</a:t>
            </a:r>
            <a:r>
              <a:rPr lang="zh-CN" altLang="zh-CN" sz="2400" dirty="0"/>
              <a:t>判断</a:t>
            </a:r>
            <a:r>
              <a:rPr lang="en-US" altLang="zh-CN" sz="2400" dirty="0"/>
              <a:t>4</a:t>
            </a:r>
            <a:r>
              <a:rPr lang="zh-CN" altLang="zh-CN" sz="2400" dirty="0"/>
              <a:t>位回文数。</a:t>
            </a:r>
            <a:endParaRPr lang="en-US" altLang="zh-CN" sz="2400" dirty="0"/>
          </a:p>
          <a:p>
            <a:r>
              <a:rPr lang="en-US" altLang="zh-CN" sz="2400" dirty="0"/>
              <a:t>       </a:t>
            </a:r>
            <a:r>
              <a:rPr lang="zh-CN" altLang="zh-CN" sz="2400" dirty="0"/>
              <a:t>所谓回文数，就是各位数字从高位到低位正序排列和从低位到高位逆序排列都是同一数值的数。例如，数字</a:t>
            </a:r>
            <a:r>
              <a:rPr lang="en-US" altLang="zh-CN" sz="2400" dirty="0"/>
              <a:t>1221</a:t>
            </a:r>
            <a:r>
              <a:rPr lang="zh-CN" altLang="zh-CN" sz="2400" dirty="0"/>
              <a:t>按正序和逆序排列都是</a:t>
            </a:r>
            <a:r>
              <a:rPr lang="en-US" altLang="zh-CN" sz="2400" dirty="0"/>
              <a:t>1221</a:t>
            </a:r>
            <a:r>
              <a:rPr lang="zh-CN" altLang="zh-CN" sz="2400" dirty="0"/>
              <a:t>，因此</a:t>
            </a:r>
            <a:r>
              <a:rPr lang="en-US" altLang="zh-CN" sz="2400" dirty="0"/>
              <a:t>1221</a:t>
            </a:r>
            <a:r>
              <a:rPr lang="zh-CN" altLang="zh-CN" sz="2400" dirty="0"/>
              <a:t>就是一个回文数；而数字</a:t>
            </a:r>
            <a:r>
              <a:rPr lang="en-US" altLang="zh-CN" sz="2400" dirty="0"/>
              <a:t>1234</a:t>
            </a:r>
            <a:r>
              <a:rPr lang="zh-CN" altLang="zh-CN" sz="2400" dirty="0"/>
              <a:t>的各位数字按逆序排列是</a:t>
            </a:r>
            <a:r>
              <a:rPr lang="en-US" altLang="zh-CN" sz="2400" dirty="0"/>
              <a:t>4321</a:t>
            </a:r>
            <a:r>
              <a:rPr lang="zh-CN" altLang="zh-CN" sz="2400" dirty="0"/>
              <a:t>，</a:t>
            </a:r>
            <a:r>
              <a:rPr lang="en-US" altLang="zh-CN" sz="2400" dirty="0"/>
              <a:t>4321</a:t>
            </a:r>
            <a:r>
              <a:rPr lang="zh-CN" altLang="zh-CN" sz="2400" dirty="0"/>
              <a:t>与</a:t>
            </a:r>
            <a:r>
              <a:rPr lang="en-US" altLang="zh-CN" sz="2400" dirty="0"/>
              <a:t>1234</a:t>
            </a:r>
            <a:r>
              <a:rPr lang="zh-CN" altLang="zh-CN" sz="2400" dirty="0"/>
              <a:t>不是同一个数， 因此</a:t>
            </a:r>
            <a:r>
              <a:rPr lang="en-US" altLang="zh-CN" sz="2400" dirty="0"/>
              <a:t>1234</a:t>
            </a:r>
            <a:r>
              <a:rPr lang="zh-CN" altLang="zh-CN" sz="2400" dirty="0"/>
              <a:t>就不是一个回文数。本实例要求编写程序，判断输入的</a:t>
            </a:r>
            <a:r>
              <a:rPr lang="en-US" altLang="zh-CN" sz="2400" dirty="0"/>
              <a:t>4</a:t>
            </a:r>
            <a:r>
              <a:rPr lang="zh-CN" altLang="zh-CN" sz="2400" dirty="0"/>
              <a:t>位整数是否是回文数。</a:t>
            </a:r>
            <a:endParaRPr lang="zh-CN" altLang="zh-CN" sz="2400" kern="100" dirty="0">
              <a:latin typeface="+mn-ea"/>
            </a:endParaRPr>
          </a:p>
        </p:txBody>
      </p:sp>
      <p:sp>
        <p:nvSpPr>
          <p:cNvPr id="5" name="文本框 4">
            <a:extLst>
              <a:ext uri="{FF2B5EF4-FFF2-40B4-BE49-F238E27FC236}">
                <a16:creationId xmlns:a16="http://schemas.microsoft.com/office/drawing/2014/main" id="{C0BCE3DC-F678-4C28-9E8F-D94FD4032C30}"/>
              </a:ext>
            </a:extLst>
          </p:cNvPr>
          <p:cNvSpPr txBox="1"/>
          <p:nvPr/>
        </p:nvSpPr>
        <p:spPr>
          <a:xfrm>
            <a:off x="3156112" y="3658049"/>
            <a:ext cx="5639545" cy="2862322"/>
          </a:xfrm>
          <a:prstGeom prst="rect">
            <a:avLst/>
          </a:prstGeom>
          <a:solidFill>
            <a:schemeClr val="accent6">
              <a:lumMod val="20000"/>
              <a:lumOff val="80000"/>
            </a:schemeClr>
          </a:solidFill>
        </p:spPr>
        <p:txBody>
          <a:bodyPr wrap="square">
            <a:spAutoFit/>
          </a:bodyPr>
          <a:lstStyle/>
          <a:p>
            <a:r>
              <a:rPr lang="en-US" altLang="zh-CN" dirty="0" err="1"/>
              <a:t>num</a:t>
            </a:r>
            <a:r>
              <a:rPr lang="en-US" altLang="zh-CN" dirty="0"/>
              <a:t> = </a:t>
            </a:r>
            <a:r>
              <a:rPr lang="en-US" altLang="zh-CN" dirty="0" err="1"/>
              <a:t>int</a:t>
            </a:r>
            <a:r>
              <a:rPr lang="en-US" altLang="zh-CN" dirty="0"/>
              <a:t>(input("</a:t>
            </a:r>
            <a:r>
              <a:rPr lang="zh-CN" altLang="zh-CN" dirty="0"/>
              <a:t>请输入一个</a:t>
            </a:r>
            <a:r>
              <a:rPr lang="en-US" altLang="zh-CN" dirty="0"/>
              <a:t>4</a:t>
            </a:r>
            <a:r>
              <a:rPr lang="zh-CN" altLang="zh-CN" dirty="0"/>
              <a:t>位数：</a:t>
            </a:r>
            <a:r>
              <a:rPr lang="en-US" altLang="zh-CN" dirty="0"/>
              <a:t>"))</a:t>
            </a:r>
            <a:endParaRPr lang="zh-CN" altLang="zh-CN" dirty="0"/>
          </a:p>
          <a:p>
            <a:r>
              <a:rPr lang="en-US" altLang="zh-CN" dirty="0"/>
              <a:t>flag = "</a:t>
            </a:r>
            <a:r>
              <a:rPr lang="zh-CN" altLang="zh-CN" dirty="0"/>
              <a:t>不是回文数</a:t>
            </a:r>
            <a:r>
              <a:rPr lang="en-US" altLang="zh-CN" dirty="0"/>
              <a:t>"</a:t>
            </a:r>
            <a:endParaRPr lang="zh-CN" altLang="zh-CN" dirty="0"/>
          </a:p>
          <a:p>
            <a:r>
              <a:rPr lang="en-US" altLang="zh-CN" dirty="0"/>
              <a:t>sig = </a:t>
            </a:r>
            <a:r>
              <a:rPr lang="en-US" altLang="zh-CN" dirty="0" err="1"/>
              <a:t>int</a:t>
            </a:r>
            <a:r>
              <a:rPr lang="en-US" altLang="zh-CN" dirty="0"/>
              <a:t>(</a:t>
            </a:r>
            <a:r>
              <a:rPr lang="en-US" altLang="zh-CN" dirty="0" err="1"/>
              <a:t>num</a:t>
            </a:r>
            <a:r>
              <a:rPr lang="en-US" altLang="zh-CN" dirty="0"/>
              <a:t> // 1000)</a:t>
            </a:r>
            <a:endParaRPr lang="zh-CN" altLang="zh-CN" dirty="0"/>
          </a:p>
          <a:p>
            <a:r>
              <a:rPr lang="en-US" altLang="zh-CN" dirty="0"/>
              <a:t>ten = </a:t>
            </a:r>
            <a:r>
              <a:rPr lang="en-US" altLang="zh-CN" dirty="0" err="1"/>
              <a:t>int</a:t>
            </a:r>
            <a:r>
              <a:rPr lang="en-US" altLang="zh-CN" dirty="0"/>
              <a:t>(</a:t>
            </a:r>
            <a:r>
              <a:rPr lang="en-US" altLang="zh-CN" dirty="0" err="1"/>
              <a:t>num</a:t>
            </a:r>
            <a:r>
              <a:rPr lang="en-US" altLang="zh-CN" dirty="0"/>
              <a:t> // 100 % 10)</a:t>
            </a:r>
            <a:endParaRPr lang="zh-CN" altLang="zh-CN" dirty="0"/>
          </a:p>
          <a:p>
            <a:r>
              <a:rPr lang="en-US" altLang="zh-CN" dirty="0" err="1"/>
              <a:t>hud</a:t>
            </a:r>
            <a:r>
              <a:rPr lang="en-US" altLang="zh-CN" dirty="0"/>
              <a:t> = </a:t>
            </a:r>
            <a:r>
              <a:rPr lang="en-US" altLang="zh-CN" dirty="0" err="1"/>
              <a:t>int</a:t>
            </a:r>
            <a:r>
              <a:rPr lang="en-US" altLang="zh-CN" dirty="0"/>
              <a:t>(</a:t>
            </a:r>
            <a:r>
              <a:rPr lang="en-US" altLang="zh-CN" dirty="0" err="1"/>
              <a:t>num</a:t>
            </a:r>
            <a:r>
              <a:rPr lang="en-US" altLang="zh-CN" dirty="0"/>
              <a:t> // 10 % 10)</a:t>
            </a:r>
            <a:endParaRPr lang="zh-CN" altLang="zh-CN" dirty="0"/>
          </a:p>
          <a:p>
            <a:r>
              <a:rPr lang="en-US" altLang="zh-CN" dirty="0" err="1"/>
              <a:t>ths</a:t>
            </a:r>
            <a:r>
              <a:rPr lang="en-US" altLang="zh-CN" dirty="0"/>
              <a:t> = </a:t>
            </a:r>
            <a:r>
              <a:rPr lang="en-US" altLang="zh-CN" dirty="0" err="1"/>
              <a:t>int</a:t>
            </a:r>
            <a:r>
              <a:rPr lang="en-US" altLang="zh-CN" dirty="0"/>
              <a:t>(</a:t>
            </a:r>
            <a:r>
              <a:rPr lang="en-US" altLang="zh-CN" dirty="0" err="1"/>
              <a:t>num</a:t>
            </a:r>
            <a:r>
              <a:rPr lang="en-US" altLang="zh-CN" dirty="0"/>
              <a:t> % 10)</a:t>
            </a:r>
            <a:endParaRPr lang="zh-CN" altLang="zh-CN" dirty="0"/>
          </a:p>
          <a:p>
            <a:r>
              <a:rPr lang="en-US" altLang="zh-CN" dirty="0"/>
              <a:t>order = </a:t>
            </a:r>
            <a:r>
              <a:rPr lang="en-US" altLang="zh-CN" dirty="0" err="1"/>
              <a:t>ths</a:t>
            </a:r>
            <a:r>
              <a:rPr lang="en-US" altLang="zh-CN" dirty="0"/>
              <a:t> * 1000 + </a:t>
            </a:r>
            <a:r>
              <a:rPr lang="en-US" altLang="zh-CN" dirty="0" err="1"/>
              <a:t>hud</a:t>
            </a:r>
            <a:r>
              <a:rPr lang="en-US" altLang="zh-CN" dirty="0"/>
              <a:t> * 100 + ten * 10 + sig</a:t>
            </a:r>
            <a:endParaRPr lang="zh-CN" altLang="zh-CN" dirty="0"/>
          </a:p>
          <a:p>
            <a:r>
              <a:rPr lang="en-US" altLang="zh-CN" dirty="0"/>
              <a:t>if </a:t>
            </a:r>
            <a:r>
              <a:rPr lang="en-US" altLang="zh-CN" dirty="0" err="1"/>
              <a:t>num</a:t>
            </a:r>
            <a:r>
              <a:rPr lang="en-US" altLang="zh-CN" dirty="0"/>
              <a:t> == order:</a:t>
            </a:r>
            <a:endParaRPr lang="zh-CN" altLang="zh-CN" dirty="0"/>
          </a:p>
          <a:p>
            <a:r>
              <a:rPr lang="en-US" altLang="zh-CN" dirty="0"/>
              <a:t>    flag = "</a:t>
            </a:r>
            <a:r>
              <a:rPr lang="zh-CN" altLang="zh-CN" dirty="0"/>
              <a:t>是回文数</a:t>
            </a:r>
            <a:r>
              <a:rPr lang="en-US" altLang="zh-CN" dirty="0"/>
              <a:t>"</a:t>
            </a:r>
            <a:endParaRPr lang="zh-CN" altLang="zh-CN" dirty="0"/>
          </a:p>
          <a:p>
            <a:r>
              <a:rPr lang="en-US" altLang="zh-CN" dirty="0"/>
              <a:t>print(flag)</a:t>
            </a:r>
            <a:endParaRPr lang="zh-CN" altLang="zh-CN" dirty="0"/>
          </a:p>
        </p:txBody>
      </p:sp>
      <p:sp>
        <p:nvSpPr>
          <p:cNvPr id="7"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3688823"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微软雅黑" pitchFamily="34" charset="-122"/>
                <a:ea typeface="微软雅黑" pitchFamily="34" charset="-122"/>
              </a:rPr>
              <a:t>单分支</a:t>
            </a:r>
            <a:r>
              <a:rPr lang="en-US" altLang="zh-CN" sz="2800" dirty="0">
                <a:latin typeface="微软雅黑" pitchFamily="34" charset="-122"/>
                <a:ea typeface="微软雅黑" pitchFamily="34" charset="-122"/>
              </a:rPr>
              <a:t>if</a:t>
            </a:r>
            <a:r>
              <a:rPr lang="zh-CN" altLang="en-US" sz="2800" dirty="0">
                <a:latin typeface="微软雅黑" pitchFamily="34" charset="-122"/>
                <a:ea typeface="微软雅黑" pitchFamily="34" charset="-122"/>
              </a:rPr>
              <a:t>语句</a:t>
            </a:r>
            <a:endParaRPr lang="zh-CN" altLang="zh-CN" sz="28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191311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a:extLst>
              <a:ext uri="{FF2B5EF4-FFF2-40B4-BE49-F238E27FC236}">
                <a16:creationId xmlns:a16="http://schemas.microsoft.com/office/drawing/2014/main" id="{232F2B05-63C4-4500-9715-7F5C337F5AC1}"/>
              </a:ext>
            </a:extLst>
          </p:cNvPr>
          <p:cNvSpPr txBox="1"/>
          <p:nvPr/>
        </p:nvSpPr>
        <p:spPr>
          <a:xfrm>
            <a:off x="690175" y="367442"/>
            <a:ext cx="4204042"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chemeClr val="accent4"/>
                </a:solidFill>
                <a:latin typeface="微软雅黑" panose="020B0503020204020204" charset="-122"/>
                <a:ea typeface="微软雅黑" panose="020B0503020204020204" charset="-122"/>
                <a:sym typeface="+mn-ea"/>
              </a:rPr>
              <a:t>双分支</a:t>
            </a:r>
            <a:r>
              <a:rPr lang="en-US" altLang="zh-CN" sz="3200" dirty="0">
                <a:solidFill>
                  <a:schemeClr val="accent4"/>
                </a:solidFill>
                <a:latin typeface="微软雅黑" panose="020B0503020204020204" charset="-122"/>
                <a:ea typeface="微软雅黑" panose="020B0503020204020204" charset="-122"/>
                <a:sym typeface="+mn-ea"/>
              </a:rPr>
              <a:t>if-else</a:t>
            </a:r>
            <a:r>
              <a:rPr lang="zh-CN" altLang="en-US" sz="3200" dirty="0">
                <a:solidFill>
                  <a:schemeClr val="accent4"/>
                </a:solidFill>
                <a:latin typeface="微软雅黑" panose="020B0503020204020204" charset="-122"/>
                <a:ea typeface="微软雅黑" panose="020B0503020204020204" charset="-122"/>
                <a:sym typeface="+mn-ea"/>
              </a:rPr>
              <a:t>语句</a:t>
            </a:r>
          </a:p>
        </p:txBody>
      </p:sp>
      <p:sp>
        <p:nvSpPr>
          <p:cNvPr id="5" name="矩形 2">
            <a:extLst>
              <a:ext uri="{FF2B5EF4-FFF2-40B4-BE49-F238E27FC236}">
                <a16:creationId xmlns:a16="http://schemas.microsoft.com/office/drawing/2014/main" id="{5A2532BB-ADA2-4A51-9CD1-1DD8F8FDDE0C}"/>
              </a:ext>
            </a:extLst>
          </p:cNvPr>
          <p:cNvSpPr>
            <a:spLocks noChangeArrowheads="1"/>
          </p:cNvSpPr>
          <p:nvPr/>
        </p:nvSpPr>
        <p:spPr bwMode="auto">
          <a:xfrm>
            <a:off x="1102779" y="1691492"/>
            <a:ext cx="6197024" cy="1599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latin typeface="微软雅黑" pitchFamily="34" charset="-122"/>
                <a:ea typeface="微软雅黑" pitchFamily="34" charset="-122"/>
              </a:rPr>
              <a:t>       if-else</a:t>
            </a:r>
            <a:r>
              <a:rPr lang="zh-CN" altLang="zh-CN" sz="2800" dirty="0">
                <a:latin typeface="微软雅黑" pitchFamily="34" charset="-122"/>
                <a:ea typeface="微软雅黑" pitchFamily="34" charset="-122"/>
              </a:rPr>
              <a:t>语句产生两个分支，可根据条件表达式的判断结果选择执行哪一个分支。</a:t>
            </a:r>
            <a:endParaRPr lang="zh-CN" altLang="en-US" sz="2800" dirty="0">
              <a:latin typeface="微软雅黑" pitchFamily="34" charset="-122"/>
              <a:ea typeface="微软雅黑" pitchFamily="34" charset="-122"/>
            </a:endParaRPr>
          </a:p>
        </p:txBody>
      </p:sp>
      <p:sp>
        <p:nvSpPr>
          <p:cNvPr id="6" name="文本框 2">
            <a:extLst>
              <a:ext uri="{FF2B5EF4-FFF2-40B4-BE49-F238E27FC236}">
                <a16:creationId xmlns:a16="http://schemas.microsoft.com/office/drawing/2014/main" id="{F7960C43-9D28-4002-8A39-4A4DC7B53234}"/>
              </a:ext>
            </a:extLst>
          </p:cNvPr>
          <p:cNvSpPr txBox="1">
            <a:spLocks noChangeArrowheads="1"/>
          </p:cNvSpPr>
          <p:nvPr/>
        </p:nvSpPr>
        <p:spPr bwMode="auto">
          <a:xfrm>
            <a:off x="2245735" y="3725196"/>
            <a:ext cx="2648482"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2800" dirty="0">
                <a:solidFill>
                  <a:srgbClr val="FF0000"/>
                </a:solidFill>
                <a:latin typeface="微软雅黑" pitchFamily="34" charset="-122"/>
                <a:ea typeface="微软雅黑" pitchFamily="34" charset="-122"/>
              </a:rPr>
              <a:t>if </a:t>
            </a:r>
            <a:r>
              <a:rPr lang="zh-CN" altLang="zh-CN" sz="2800" dirty="0">
                <a:solidFill>
                  <a:srgbClr val="FF0000"/>
                </a:solidFill>
                <a:latin typeface="微软雅黑" pitchFamily="34" charset="-122"/>
                <a:ea typeface="微软雅黑" pitchFamily="34" charset="-122"/>
              </a:rPr>
              <a:t>条件表达式：</a:t>
            </a:r>
          </a:p>
          <a:p>
            <a:r>
              <a:rPr lang="en-US" altLang="zh-CN" sz="2800" dirty="0">
                <a:solidFill>
                  <a:srgbClr val="FF0000"/>
                </a:solidFill>
                <a:latin typeface="微软雅黑" pitchFamily="34" charset="-122"/>
                <a:ea typeface="微软雅黑" pitchFamily="34" charset="-122"/>
              </a:rPr>
              <a:t>     </a:t>
            </a:r>
            <a:r>
              <a:rPr lang="zh-CN" altLang="zh-CN" sz="2800" dirty="0">
                <a:solidFill>
                  <a:srgbClr val="FF0000"/>
                </a:solidFill>
                <a:latin typeface="微软雅黑" pitchFamily="34" charset="-122"/>
                <a:ea typeface="微软雅黑" pitchFamily="34" charset="-122"/>
              </a:rPr>
              <a:t>代码块</a:t>
            </a:r>
            <a:r>
              <a:rPr lang="en-US" altLang="zh-CN" sz="2800" dirty="0">
                <a:solidFill>
                  <a:srgbClr val="FF0000"/>
                </a:solidFill>
                <a:latin typeface="微软雅黑" pitchFamily="34" charset="-122"/>
                <a:ea typeface="微软雅黑" pitchFamily="34" charset="-122"/>
              </a:rPr>
              <a:t>1</a:t>
            </a:r>
            <a:endParaRPr lang="zh-CN" altLang="zh-CN" sz="2800" dirty="0">
              <a:solidFill>
                <a:srgbClr val="FF0000"/>
              </a:solidFill>
              <a:latin typeface="微软雅黑" pitchFamily="34" charset="-122"/>
              <a:ea typeface="微软雅黑" pitchFamily="34" charset="-122"/>
            </a:endParaRPr>
          </a:p>
          <a:p>
            <a:r>
              <a:rPr lang="en-US" altLang="zh-CN" sz="2800" dirty="0">
                <a:solidFill>
                  <a:srgbClr val="FF0000"/>
                </a:solidFill>
                <a:latin typeface="微软雅黑" pitchFamily="34" charset="-122"/>
                <a:ea typeface="微软雅黑" pitchFamily="34" charset="-122"/>
              </a:rPr>
              <a:t>else:</a:t>
            </a:r>
            <a:endParaRPr lang="zh-CN" altLang="zh-CN" sz="2800" dirty="0">
              <a:solidFill>
                <a:srgbClr val="FF0000"/>
              </a:solidFill>
              <a:latin typeface="微软雅黑" pitchFamily="34" charset="-122"/>
              <a:ea typeface="微软雅黑" pitchFamily="34" charset="-122"/>
            </a:endParaRPr>
          </a:p>
          <a:p>
            <a:r>
              <a:rPr lang="en-US" altLang="zh-CN" sz="2800" dirty="0">
                <a:solidFill>
                  <a:srgbClr val="FF0000"/>
                </a:solidFill>
                <a:latin typeface="微软雅黑" pitchFamily="34" charset="-122"/>
                <a:ea typeface="微软雅黑" pitchFamily="34" charset="-122"/>
              </a:rPr>
              <a:t>     </a:t>
            </a:r>
            <a:r>
              <a:rPr lang="zh-CN" altLang="zh-CN" sz="2800" dirty="0">
                <a:solidFill>
                  <a:srgbClr val="FF0000"/>
                </a:solidFill>
                <a:latin typeface="微软雅黑" pitchFamily="34" charset="-122"/>
                <a:ea typeface="微软雅黑" pitchFamily="34" charset="-122"/>
              </a:rPr>
              <a:t>代码块</a:t>
            </a:r>
            <a:r>
              <a:rPr lang="en-US" altLang="zh-CN" sz="2800" dirty="0">
                <a:solidFill>
                  <a:srgbClr val="FF0000"/>
                </a:solidFill>
                <a:latin typeface="微软雅黑" pitchFamily="34" charset="-122"/>
                <a:ea typeface="微软雅黑" pitchFamily="34" charset="-122"/>
              </a:rPr>
              <a:t>2</a:t>
            </a:r>
            <a:endParaRPr lang="zh-CN" altLang="zh-CN" sz="2800" dirty="0">
              <a:solidFill>
                <a:srgbClr val="FF0000"/>
              </a:solidFill>
              <a:latin typeface="微软雅黑" pitchFamily="34" charset="-122"/>
              <a:ea typeface="微软雅黑" pitchFamily="34" charset="-122"/>
            </a:endParaRPr>
          </a:p>
        </p:txBody>
      </p:sp>
      <p:pic>
        <p:nvPicPr>
          <p:cNvPr id="7" name="图片 6">
            <a:extLst>
              <a:ext uri="{FF2B5EF4-FFF2-40B4-BE49-F238E27FC236}">
                <a16:creationId xmlns:a16="http://schemas.microsoft.com/office/drawing/2014/main" id="{A635DFBD-0594-4512-9FA4-2BA8632D5CB1}"/>
              </a:ext>
            </a:extLst>
          </p:cNvPr>
          <p:cNvPicPr/>
          <p:nvPr/>
        </p:nvPicPr>
        <p:blipFill>
          <a:blip r:embed="rId3">
            <a:extLst>
              <a:ext uri="{28A0092B-C50C-407E-A947-70E740481C1C}">
                <a14:useLocalDpi xmlns:a14="http://schemas.microsoft.com/office/drawing/2010/main" val="0"/>
              </a:ext>
            </a:extLst>
          </a:blip>
          <a:stretch>
            <a:fillRect/>
          </a:stretch>
        </p:blipFill>
        <p:spPr>
          <a:xfrm>
            <a:off x="6892398" y="1794747"/>
            <a:ext cx="4494142" cy="4044126"/>
          </a:xfrm>
          <a:prstGeom prst="rect">
            <a:avLst/>
          </a:prstGeom>
        </p:spPr>
      </p:pic>
    </p:spTree>
    <p:custDataLst>
      <p:tags r:id="rId1"/>
    </p:custDataLst>
    <p:extLst>
      <p:ext uri="{BB962C8B-B14F-4D97-AF65-F5344CB8AC3E}">
        <p14:creationId xmlns:p14="http://schemas.microsoft.com/office/powerpoint/2010/main" val="40009781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9034" y="1198674"/>
            <a:ext cx="9953897" cy="581057"/>
          </a:xfrm>
          <a:prstGeom prst="rect">
            <a:avLst/>
          </a:prstGeom>
        </p:spPr>
        <p:txBody>
          <a:bodyPr wrap="square">
            <a:spAutoFit/>
          </a:bodyPr>
          <a:lstStyle/>
          <a:p>
            <a:pPr>
              <a:lnSpc>
                <a:spcPct val="150000"/>
              </a:lnSpc>
            </a:pPr>
            <a:r>
              <a:rPr lang="zh-CN" altLang="en-US" sz="2400" dirty="0">
                <a:latin typeface="微软雅黑" pitchFamily="34" charset="-122"/>
                <a:ea typeface="微软雅黑" pitchFamily="34" charset="-122"/>
              </a:rPr>
              <a:t>     实例：确定水仙花数。</a:t>
            </a:r>
            <a:r>
              <a:rPr lang="en-US" altLang="zh-CN" sz="2400" kern="100" dirty="0">
                <a:latin typeface="+mn-ea"/>
              </a:rPr>
              <a:t>    </a:t>
            </a:r>
            <a:endParaRPr lang="zh-CN" altLang="zh-CN" sz="2400" kern="100" dirty="0">
              <a:latin typeface="+mn-ea"/>
            </a:endParaRPr>
          </a:p>
        </p:txBody>
      </p:sp>
      <p:sp>
        <p:nvSpPr>
          <p:cNvPr id="7" name="矩形 6">
            <a:extLst>
              <a:ext uri="{FF2B5EF4-FFF2-40B4-BE49-F238E27FC236}">
                <a16:creationId xmlns:a16="http://schemas.microsoft.com/office/drawing/2014/main" id="{EDD1A59B-0719-4A3D-A063-5F9716DF6394}"/>
              </a:ext>
            </a:extLst>
          </p:cNvPr>
          <p:cNvSpPr>
            <a:spLocks noChangeArrowheads="1"/>
          </p:cNvSpPr>
          <p:nvPr/>
        </p:nvSpPr>
        <p:spPr bwMode="auto">
          <a:xfrm>
            <a:off x="1341120" y="1807463"/>
            <a:ext cx="9961120" cy="941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zh-CN" sz="2400" dirty="0">
                <a:latin typeface="微软雅黑" pitchFamily="34" charset="-122"/>
                <a:ea typeface="微软雅黑" pitchFamily="34" charset="-122"/>
              </a:rPr>
              <a:t>水仙花数是一个</a:t>
            </a:r>
            <a:r>
              <a:rPr lang="en-US" altLang="zh-CN" sz="2400" dirty="0">
                <a:latin typeface="微软雅黑" pitchFamily="34" charset="-122"/>
                <a:ea typeface="微软雅黑" pitchFamily="34" charset="-122"/>
              </a:rPr>
              <a:t>3</a:t>
            </a:r>
            <a:r>
              <a:rPr lang="zh-CN" altLang="zh-CN" sz="2400" dirty="0">
                <a:latin typeface="微软雅黑" pitchFamily="34" charset="-122"/>
                <a:ea typeface="微软雅黑" pitchFamily="34" charset="-122"/>
              </a:rPr>
              <a:t>位数，它的每位数字的</a:t>
            </a:r>
            <a:r>
              <a:rPr lang="en-US" altLang="zh-CN" sz="2400" dirty="0">
                <a:latin typeface="微软雅黑" pitchFamily="34" charset="-122"/>
                <a:ea typeface="微软雅黑" pitchFamily="34" charset="-122"/>
              </a:rPr>
              <a:t>3</a:t>
            </a:r>
            <a:r>
              <a:rPr lang="zh-CN" altLang="zh-CN" sz="2400" dirty="0">
                <a:latin typeface="微软雅黑" pitchFamily="34" charset="-122"/>
                <a:ea typeface="微软雅黑" pitchFamily="34" charset="-122"/>
              </a:rPr>
              <a:t>次幂之和等于它本身，例如</a:t>
            </a:r>
            <a:r>
              <a:rPr lang="zh-CN" altLang="en-US" sz="2400" dirty="0">
                <a:latin typeface="微软雅黑" pitchFamily="34" charset="-122"/>
                <a:ea typeface="微软雅黑" pitchFamily="34" charset="-122"/>
              </a:rPr>
              <a:t>，</a:t>
            </a:r>
            <a:r>
              <a:rPr lang="en-US" altLang="zh-CN" sz="2400" dirty="0">
                <a:latin typeface="微软雅黑" pitchFamily="34" charset="-122"/>
                <a:ea typeface="微软雅黑" pitchFamily="34" charset="-122"/>
              </a:rPr>
              <a:t>153</a:t>
            </a:r>
            <a:r>
              <a:rPr lang="zh-CN" altLang="en-US" sz="2400" dirty="0">
                <a:latin typeface="微软雅黑" pitchFamily="34" charset="-122"/>
                <a:ea typeface="微软雅黑" pitchFamily="34" charset="-122"/>
              </a:rPr>
              <a:t>、</a:t>
            </a:r>
            <a:r>
              <a:rPr lang="en-US" altLang="zh-CN" sz="2400" dirty="0">
                <a:latin typeface="微软雅黑" pitchFamily="34" charset="-122"/>
                <a:ea typeface="微软雅黑" pitchFamily="34" charset="-122"/>
              </a:rPr>
              <a:t>370</a:t>
            </a:r>
            <a:r>
              <a:rPr lang="zh-CN" altLang="zh-CN" sz="2400" dirty="0">
                <a:latin typeface="微软雅黑" pitchFamily="34" charset="-122"/>
                <a:ea typeface="微软雅黑" pitchFamily="34" charset="-122"/>
              </a:rPr>
              <a:t>就是一个水仙花数。</a:t>
            </a:r>
          </a:p>
        </p:txBody>
      </p:sp>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7FC3F482-0E0A-4CBD-9E81-8F12DF65F9D8}"/>
                  </a:ext>
                </a:extLst>
              </p:cNvPr>
              <p:cNvSpPr/>
              <p:nvPr/>
            </p:nvSpPr>
            <p:spPr>
              <a:xfrm>
                <a:off x="1806285" y="2748618"/>
                <a:ext cx="3320974" cy="461665"/>
              </a:xfrm>
              <a:prstGeom prst="rect">
                <a:avLst/>
              </a:prstGeom>
            </p:spPr>
            <p:txBody>
              <a:bodyPr wrap="none">
                <a:spAutoFit/>
              </a:bodyPr>
              <a:lstStyle/>
              <a:p>
                <a14:m>
                  <m:oMath xmlns:m="http://schemas.openxmlformats.org/officeDocument/2006/math">
                    <m:sSup>
                      <m:sSupPr>
                        <m:ctrlPr>
                          <a:rPr lang="en-US" altLang="zh-CN" sz="2400" i="1" dirty="0">
                            <a:solidFill>
                              <a:srgbClr val="1353A2"/>
                            </a:solidFill>
                            <a:latin typeface="Cambria Math" panose="02040503050406030204" pitchFamily="18" charset="0"/>
                            <a:ea typeface="楷体" pitchFamily="49" charset="-122"/>
                            <a:cs typeface="Times New Roman" pitchFamily="18" charset="0"/>
                          </a:rPr>
                        </m:ctrlPr>
                      </m:sSupPr>
                      <m:e>
                        <m:r>
                          <a:rPr lang="en-US" altLang="zh-CN" sz="2400" dirty="0" smtClean="0">
                            <a:solidFill>
                              <a:srgbClr val="FF0000"/>
                            </a:solidFill>
                            <a:latin typeface="Cambria Math" panose="02040503050406030204" pitchFamily="18" charset="0"/>
                            <a:ea typeface="楷体" pitchFamily="49" charset="-122"/>
                            <a:cs typeface="Times New Roman" pitchFamily="18" charset="0"/>
                          </a:rPr>
                          <m:t>153</m:t>
                        </m:r>
                        <m:r>
                          <a:rPr lang="en-US" altLang="zh-CN" sz="2400" dirty="0">
                            <a:solidFill>
                              <a:srgbClr val="1353A2"/>
                            </a:solidFill>
                            <a:latin typeface="Cambria Math" panose="02040503050406030204" pitchFamily="18" charset="0"/>
                            <a:ea typeface="楷体" pitchFamily="49" charset="-122"/>
                            <a:cs typeface="Times New Roman" pitchFamily="18" charset="0"/>
                          </a:rPr>
                          <m:t>=1</m:t>
                        </m:r>
                      </m:e>
                      <m:sup>
                        <m:r>
                          <a:rPr lang="en-US" altLang="zh-CN" sz="2400" dirty="0">
                            <a:solidFill>
                              <a:srgbClr val="1353A2"/>
                            </a:solidFill>
                            <a:latin typeface="Cambria Math" panose="02040503050406030204" pitchFamily="18" charset="0"/>
                            <a:ea typeface="楷体" pitchFamily="49" charset="-122"/>
                            <a:cs typeface="Times New Roman" pitchFamily="18" charset="0"/>
                          </a:rPr>
                          <m:t>3</m:t>
                        </m:r>
                      </m:sup>
                    </m:sSup>
                  </m:oMath>
                </a14:m>
                <a:r>
                  <a:rPr lang="en-US" altLang="zh-CN" sz="2400" dirty="0">
                    <a:solidFill>
                      <a:srgbClr val="1353A2"/>
                    </a:solidFill>
                    <a:latin typeface="Times New Roman" pitchFamily="18" charset="0"/>
                    <a:ea typeface="楷体" pitchFamily="49" charset="-122"/>
                    <a:cs typeface="Times New Roman" pitchFamily="18" charset="0"/>
                  </a:rPr>
                  <a:t> + </a:t>
                </a:r>
                <a14:m>
                  <m:oMath xmlns:m="http://schemas.openxmlformats.org/officeDocument/2006/math">
                    <m:sSup>
                      <m:sSupPr>
                        <m:ctrlPr>
                          <a:rPr lang="en-US" altLang="zh-CN" sz="2400" i="1">
                            <a:solidFill>
                              <a:srgbClr val="1353A2"/>
                            </a:solidFill>
                            <a:latin typeface="Cambria Math" panose="02040503050406030204" pitchFamily="18" charset="0"/>
                            <a:ea typeface="微软雅黑" pitchFamily="34" charset="-122"/>
                          </a:rPr>
                        </m:ctrlPr>
                      </m:sSupPr>
                      <m:e>
                        <m:r>
                          <a:rPr lang="en-US" altLang="zh-CN" sz="2400" b="0" i="1">
                            <a:solidFill>
                              <a:srgbClr val="1353A2"/>
                            </a:solidFill>
                            <a:latin typeface="Cambria Math"/>
                            <a:ea typeface="微软雅黑" pitchFamily="34" charset="-122"/>
                          </a:rPr>
                          <m:t>5</m:t>
                        </m:r>
                      </m:e>
                      <m:sup>
                        <m:r>
                          <a:rPr lang="en-US" altLang="zh-CN" sz="2400" b="0" i="1">
                            <a:solidFill>
                              <a:srgbClr val="1353A2"/>
                            </a:solidFill>
                            <a:latin typeface="Cambria Math"/>
                            <a:ea typeface="微软雅黑" pitchFamily="34" charset="-122"/>
                          </a:rPr>
                          <m:t>3</m:t>
                        </m:r>
                      </m:sup>
                    </m:sSup>
                  </m:oMath>
                </a14:m>
                <a:r>
                  <a:rPr lang="en-US" altLang="zh-CN" sz="2400" dirty="0">
                    <a:solidFill>
                      <a:srgbClr val="1353A2"/>
                    </a:solidFill>
                    <a:latin typeface="Times New Roman" pitchFamily="18" charset="0"/>
                    <a:ea typeface="楷体" pitchFamily="49" charset="-122"/>
                    <a:cs typeface="Times New Roman" pitchFamily="18" charset="0"/>
                  </a:rPr>
                  <a:t>+ </a:t>
                </a:r>
                <a14:m>
                  <m:oMath xmlns:m="http://schemas.openxmlformats.org/officeDocument/2006/math">
                    <m:sSup>
                      <m:sSupPr>
                        <m:ctrlPr>
                          <a:rPr lang="en-US" altLang="zh-CN" sz="2400" i="1" dirty="0">
                            <a:solidFill>
                              <a:srgbClr val="1353A2"/>
                            </a:solidFill>
                            <a:latin typeface="Cambria Math" panose="02040503050406030204" pitchFamily="18" charset="0"/>
                            <a:ea typeface="微软雅黑" pitchFamily="34" charset="-122"/>
                          </a:rPr>
                        </m:ctrlPr>
                      </m:sSupPr>
                      <m:e>
                        <m:r>
                          <a:rPr lang="en-US" altLang="zh-CN" sz="2400" b="0" i="1" dirty="0">
                            <a:solidFill>
                              <a:srgbClr val="1353A2"/>
                            </a:solidFill>
                            <a:latin typeface="Cambria Math"/>
                            <a:ea typeface="微软雅黑" pitchFamily="34" charset="-122"/>
                          </a:rPr>
                          <m:t>3</m:t>
                        </m:r>
                      </m:e>
                      <m:sup>
                        <m:r>
                          <a:rPr lang="en-US" altLang="zh-CN" sz="2400" b="0" i="1" dirty="0">
                            <a:solidFill>
                              <a:srgbClr val="1353A2"/>
                            </a:solidFill>
                            <a:latin typeface="Cambria Math"/>
                            <a:ea typeface="微软雅黑" pitchFamily="34" charset="-122"/>
                          </a:rPr>
                          <m:t>3</m:t>
                        </m:r>
                      </m:sup>
                    </m:sSup>
                  </m:oMath>
                </a14:m>
                <a:r>
                  <a:rPr lang="en-US" altLang="zh-CN" sz="2400" dirty="0">
                    <a:solidFill>
                      <a:srgbClr val="1353A2"/>
                    </a:solidFill>
                    <a:latin typeface="Times New Roman" pitchFamily="18" charset="0"/>
                    <a:ea typeface="楷体" pitchFamily="49" charset="-122"/>
                    <a:cs typeface="Times New Roman" pitchFamily="18" charset="0"/>
                  </a:rPr>
                  <a:t>= 153</a:t>
                </a:r>
                <a:endParaRPr lang="zh-CN" altLang="en-US" sz="2400" dirty="0">
                  <a:solidFill>
                    <a:srgbClr val="1353A2"/>
                  </a:solidFill>
                  <a:latin typeface="Times New Roman" pitchFamily="18" charset="0"/>
                  <a:ea typeface="楷体" pitchFamily="49" charset="-122"/>
                  <a:cs typeface="Times New Roman" pitchFamily="18" charset="0"/>
                </a:endParaRPr>
              </a:p>
            </p:txBody>
          </p:sp>
        </mc:Choice>
        <mc:Fallback xmlns="">
          <p:sp>
            <p:nvSpPr>
              <p:cNvPr id="8" name="矩形 7">
                <a:extLst>
                  <a:ext uri="{FF2B5EF4-FFF2-40B4-BE49-F238E27FC236}">
                    <a16:creationId xmlns:a16="http://schemas.microsoft.com/office/drawing/2014/main" id="{7FC3F482-0E0A-4CBD-9E81-8F12DF65F9D8}"/>
                  </a:ext>
                </a:extLst>
              </p:cNvPr>
              <p:cNvSpPr>
                <a:spLocks noRot="1" noChangeAspect="1" noMove="1" noResize="1" noEditPoints="1" noAdjustHandles="1" noChangeArrowheads="1" noChangeShapeType="1" noTextEdit="1"/>
              </p:cNvSpPr>
              <p:nvPr/>
            </p:nvSpPr>
            <p:spPr>
              <a:xfrm>
                <a:off x="1806285" y="2748618"/>
                <a:ext cx="3320974" cy="461665"/>
              </a:xfrm>
              <a:prstGeom prst="rect">
                <a:avLst/>
              </a:prstGeom>
              <a:blipFill>
                <a:blip r:embed="rId4"/>
                <a:stretch>
                  <a:fillRect l="-550" t="-10526" r="-2018" b="-2894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a:extLst>
                  <a:ext uri="{FF2B5EF4-FFF2-40B4-BE49-F238E27FC236}">
                    <a16:creationId xmlns:a16="http://schemas.microsoft.com/office/drawing/2014/main" id="{8DC249B0-E8FB-4283-80F0-5E944C162682}"/>
                  </a:ext>
                </a:extLst>
              </p:cNvPr>
              <p:cNvSpPr/>
              <p:nvPr/>
            </p:nvSpPr>
            <p:spPr>
              <a:xfrm>
                <a:off x="5690970" y="2717840"/>
                <a:ext cx="3320974" cy="461665"/>
              </a:xfrm>
              <a:prstGeom prst="rect">
                <a:avLst/>
              </a:prstGeom>
            </p:spPr>
            <p:txBody>
              <a:bodyPr wrap="none">
                <a:spAutoFit/>
              </a:bodyPr>
              <a:lstStyle/>
              <a:p>
                <a14:m>
                  <m:oMath xmlns:m="http://schemas.openxmlformats.org/officeDocument/2006/math">
                    <m:sSup>
                      <m:sSupPr>
                        <m:ctrlPr>
                          <a:rPr lang="en-US" altLang="zh-CN" sz="2400" i="1" dirty="0">
                            <a:solidFill>
                              <a:srgbClr val="1353A2"/>
                            </a:solidFill>
                            <a:latin typeface="Cambria Math" panose="02040503050406030204" pitchFamily="18" charset="0"/>
                            <a:ea typeface="微软雅黑" pitchFamily="34" charset="-122"/>
                          </a:rPr>
                        </m:ctrlPr>
                      </m:sSupPr>
                      <m:e>
                        <m:r>
                          <a:rPr lang="en-US" altLang="zh-CN" sz="2400" i="1" dirty="0" smtClean="0">
                            <a:solidFill>
                              <a:srgbClr val="FF0000"/>
                            </a:solidFill>
                            <a:latin typeface="Cambria Math" panose="02040503050406030204" pitchFamily="18" charset="0"/>
                            <a:ea typeface="微软雅黑" pitchFamily="34" charset="-122"/>
                          </a:rPr>
                          <m:t>370</m:t>
                        </m:r>
                        <m:r>
                          <a:rPr lang="en-US" altLang="zh-CN" sz="2400" i="1" dirty="0">
                            <a:solidFill>
                              <a:srgbClr val="1353A2"/>
                            </a:solidFill>
                            <a:latin typeface="Cambria Math" panose="02040503050406030204" pitchFamily="18" charset="0"/>
                            <a:ea typeface="微软雅黑" pitchFamily="34" charset="-122"/>
                          </a:rPr>
                          <m:t>=3</m:t>
                        </m:r>
                      </m:e>
                      <m:sup>
                        <m:r>
                          <a:rPr lang="en-US" altLang="zh-CN" sz="2400" i="1" dirty="0">
                            <a:solidFill>
                              <a:srgbClr val="1353A2"/>
                            </a:solidFill>
                            <a:latin typeface="Cambria Math" panose="02040503050406030204" pitchFamily="18" charset="0"/>
                            <a:ea typeface="微软雅黑" pitchFamily="34" charset="-122"/>
                          </a:rPr>
                          <m:t>3</m:t>
                        </m:r>
                      </m:sup>
                    </m:sSup>
                  </m:oMath>
                </a14:m>
                <a:r>
                  <a:rPr lang="en-US" altLang="zh-CN" sz="2400" dirty="0">
                    <a:solidFill>
                      <a:srgbClr val="1353A2"/>
                    </a:solidFill>
                    <a:latin typeface="Times New Roman" pitchFamily="18" charset="0"/>
                    <a:ea typeface="楷体" pitchFamily="49" charset="-122"/>
                    <a:cs typeface="Times New Roman" pitchFamily="18" charset="0"/>
                  </a:rPr>
                  <a:t> + </a:t>
                </a:r>
                <a14:m>
                  <m:oMath xmlns:m="http://schemas.openxmlformats.org/officeDocument/2006/math">
                    <m:sSup>
                      <m:sSupPr>
                        <m:ctrlPr>
                          <a:rPr lang="en-US" altLang="zh-CN" sz="2400" i="1">
                            <a:solidFill>
                              <a:srgbClr val="1353A2"/>
                            </a:solidFill>
                            <a:latin typeface="Cambria Math" panose="02040503050406030204" pitchFamily="18" charset="0"/>
                            <a:ea typeface="微软雅黑" pitchFamily="34" charset="-122"/>
                          </a:rPr>
                        </m:ctrlPr>
                      </m:sSupPr>
                      <m:e>
                        <m:r>
                          <a:rPr lang="en-US" altLang="zh-CN" sz="2400" b="0" i="1" smtClean="0">
                            <a:solidFill>
                              <a:srgbClr val="1353A2"/>
                            </a:solidFill>
                            <a:latin typeface="Cambria Math"/>
                            <a:ea typeface="微软雅黑" pitchFamily="34" charset="-122"/>
                          </a:rPr>
                          <m:t>7</m:t>
                        </m:r>
                      </m:e>
                      <m:sup>
                        <m:r>
                          <a:rPr lang="en-US" altLang="zh-CN" sz="2400" b="0" i="1">
                            <a:solidFill>
                              <a:srgbClr val="1353A2"/>
                            </a:solidFill>
                            <a:latin typeface="Cambria Math"/>
                            <a:ea typeface="微软雅黑" pitchFamily="34" charset="-122"/>
                          </a:rPr>
                          <m:t>3</m:t>
                        </m:r>
                      </m:sup>
                    </m:sSup>
                  </m:oMath>
                </a14:m>
                <a:r>
                  <a:rPr lang="en-US" altLang="zh-CN" sz="2400" dirty="0">
                    <a:solidFill>
                      <a:srgbClr val="1353A2"/>
                    </a:solidFill>
                    <a:latin typeface="Times New Roman" pitchFamily="18" charset="0"/>
                    <a:ea typeface="楷体" pitchFamily="49" charset="-122"/>
                    <a:cs typeface="Times New Roman" pitchFamily="18" charset="0"/>
                  </a:rPr>
                  <a:t>+ </a:t>
                </a:r>
                <a14:m>
                  <m:oMath xmlns:m="http://schemas.openxmlformats.org/officeDocument/2006/math">
                    <m:sSup>
                      <m:sSupPr>
                        <m:ctrlPr>
                          <a:rPr lang="en-US" altLang="zh-CN" sz="2400" i="1" dirty="0">
                            <a:solidFill>
                              <a:srgbClr val="1353A2"/>
                            </a:solidFill>
                            <a:latin typeface="Cambria Math" panose="02040503050406030204" pitchFamily="18" charset="0"/>
                            <a:ea typeface="微软雅黑" pitchFamily="34" charset="-122"/>
                          </a:rPr>
                        </m:ctrlPr>
                      </m:sSupPr>
                      <m:e>
                        <m:r>
                          <a:rPr lang="en-US" altLang="zh-CN" sz="2400" b="0" i="1" dirty="0" smtClean="0">
                            <a:solidFill>
                              <a:srgbClr val="1353A2"/>
                            </a:solidFill>
                            <a:latin typeface="Cambria Math"/>
                            <a:ea typeface="微软雅黑" pitchFamily="34" charset="-122"/>
                          </a:rPr>
                          <m:t>0</m:t>
                        </m:r>
                      </m:e>
                      <m:sup>
                        <m:r>
                          <a:rPr lang="en-US" altLang="zh-CN" sz="2400" b="0" i="1" dirty="0">
                            <a:solidFill>
                              <a:srgbClr val="1353A2"/>
                            </a:solidFill>
                            <a:latin typeface="Cambria Math"/>
                            <a:ea typeface="微软雅黑" pitchFamily="34" charset="-122"/>
                          </a:rPr>
                          <m:t>3</m:t>
                        </m:r>
                      </m:sup>
                    </m:sSup>
                  </m:oMath>
                </a14:m>
                <a:r>
                  <a:rPr lang="en-US" altLang="zh-CN" sz="2400" dirty="0">
                    <a:solidFill>
                      <a:srgbClr val="1353A2"/>
                    </a:solidFill>
                    <a:latin typeface="Times New Roman" pitchFamily="18" charset="0"/>
                    <a:ea typeface="楷体" pitchFamily="49" charset="-122"/>
                    <a:cs typeface="Times New Roman" pitchFamily="18" charset="0"/>
                  </a:rPr>
                  <a:t>= 370</a:t>
                </a:r>
                <a:endParaRPr lang="zh-CN" altLang="en-US" sz="2400" dirty="0">
                  <a:solidFill>
                    <a:srgbClr val="1353A2"/>
                  </a:solidFill>
                  <a:latin typeface="Times New Roman" pitchFamily="18" charset="0"/>
                  <a:ea typeface="楷体" pitchFamily="49" charset="-122"/>
                  <a:cs typeface="Times New Roman" pitchFamily="18" charset="0"/>
                </a:endParaRPr>
              </a:p>
            </p:txBody>
          </p:sp>
        </mc:Choice>
        <mc:Fallback xmlns="">
          <p:sp>
            <p:nvSpPr>
              <p:cNvPr id="9" name="矩形 8">
                <a:extLst>
                  <a:ext uri="{FF2B5EF4-FFF2-40B4-BE49-F238E27FC236}">
                    <a16:creationId xmlns:a16="http://schemas.microsoft.com/office/drawing/2014/main" id="{8DC249B0-E8FB-4283-80F0-5E944C162682}"/>
                  </a:ext>
                </a:extLst>
              </p:cNvPr>
              <p:cNvSpPr>
                <a:spLocks noRot="1" noChangeAspect="1" noMove="1" noResize="1" noEditPoints="1" noAdjustHandles="1" noChangeArrowheads="1" noChangeShapeType="1" noTextEdit="1"/>
              </p:cNvSpPr>
              <p:nvPr/>
            </p:nvSpPr>
            <p:spPr>
              <a:xfrm>
                <a:off x="5690970" y="2717840"/>
                <a:ext cx="3320974" cy="461665"/>
              </a:xfrm>
              <a:prstGeom prst="rect">
                <a:avLst/>
              </a:prstGeom>
              <a:blipFill>
                <a:blip r:embed="rId5"/>
                <a:stretch>
                  <a:fillRect l="-551" t="-10526" r="-2022" b="-28947"/>
                </a:stretch>
              </a:blipFill>
            </p:spPr>
            <p:txBody>
              <a:bodyPr/>
              <a:lstStyle/>
              <a:p>
                <a:r>
                  <a:rPr lang="zh-CN" altLang="en-US">
                    <a:noFill/>
                  </a:rPr>
                  <a:t> </a:t>
                </a:r>
              </a:p>
            </p:txBody>
          </p:sp>
        </mc:Fallback>
      </mc:AlternateContent>
      <p:sp>
        <p:nvSpPr>
          <p:cNvPr id="10" name="文本框 9">
            <a:extLst>
              <a:ext uri="{FF2B5EF4-FFF2-40B4-BE49-F238E27FC236}">
                <a16:creationId xmlns:a16="http://schemas.microsoft.com/office/drawing/2014/main" id="{F318A903-CE13-408E-ABB6-69DE056E689B}"/>
              </a:ext>
            </a:extLst>
          </p:cNvPr>
          <p:cNvSpPr txBox="1"/>
          <p:nvPr/>
        </p:nvSpPr>
        <p:spPr>
          <a:xfrm>
            <a:off x="2070433" y="3309788"/>
            <a:ext cx="7698447" cy="2896819"/>
          </a:xfrm>
          <a:prstGeom prst="rect">
            <a:avLst/>
          </a:prstGeom>
          <a:solidFill>
            <a:schemeClr val="bg1">
              <a:lumMod val="85000"/>
            </a:schemeClr>
          </a:solidFill>
          <a:ln w="28575">
            <a:noFill/>
            <a:prstDash val="dashDot"/>
          </a:ln>
        </p:spPr>
        <p:txBody>
          <a:bodyPr wrap="square">
            <a:spAutoFit/>
          </a:bodyPr>
          <a:lstStyle/>
          <a:p>
            <a:pPr indent="228600" algn="just">
              <a:lnSpc>
                <a:spcPct val="115000"/>
              </a:lnSpc>
              <a:tabLst>
                <a:tab pos="90170" algn="l"/>
                <a:tab pos="90170" algn="l"/>
                <a:tab pos="1910080" algn="l"/>
              </a:tabLst>
            </a:pP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num = int(input(“</a:t>
            </a:r>
            <a:r>
              <a:rPr lang="zh-CN"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请输入一个三位</a:t>
            </a:r>
            <a:r>
              <a:rPr lang="zh-CN" altLang="en-US"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整数</a:t>
            </a:r>
            <a:r>
              <a:rPr lang="zh-CN"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a:t>
            </a: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a:t>
            </a:r>
            <a:endParaRPr lang="zh-CN" altLang="zh-CN" sz="2000" kern="100" dirty="0">
              <a:effectLst/>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h</a:t>
            </a:r>
            <a:r>
              <a:rPr lang="en-US" altLang="zh-CN" sz="2000" kern="100" dirty="0" err="1">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und</a:t>
            </a: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 = int(num // 100)   # </a:t>
            </a:r>
            <a:r>
              <a:rPr lang="zh-CN"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百位</a:t>
            </a:r>
            <a:endParaRPr lang="zh-CN" altLang="zh-CN" sz="2000" kern="100" dirty="0">
              <a:effectLst/>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ten = int(num // 10 % 10)    # </a:t>
            </a:r>
            <a:r>
              <a:rPr lang="zh-CN"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十位</a:t>
            </a:r>
            <a:endParaRPr lang="zh-CN" altLang="zh-CN" sz="2000" kern="100" dirty="0">
              <a:effectLst/>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single = int(num % 10)          # </a:t>
            </a:r>
            <a:r>
              <a:rPr lang="zh-CN"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个位</a:t>
            </a:r>
            <a:endParaRPr lang="zh-CN" altLang="zh-CN" sz="2000" kern="100" dirty="0">
              <a:effectLst/>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if </a:t>
            </a:r>
            <a:r>
              <a:rPr lang="en-US" altLang="zh-CN" sz="2000" kern="100" dirty="0" err="1">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hund</a:t>
            </a: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 ** 3 + ten ** 3 + single ** 3 == num:</a:t>
            </a:r>
            <a:endParaRPr lang="zh-CN" altLang="zh-CN" sz="2000" kern="100" dirty="0">
              <a:effectLst/>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    print(f"{num}</a:t>
            </a:r>
            <a:r>
              <a:rPr lang="zh-CN"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是水仙花数</a:t>
            </a: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a:t>
            </a:r>
            <a:endParaRPr lang="zh-CN" altLang="zh-CN" sz="2000" kern="100" dirty="0">
              <a:effectLst/>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else:</a:t>
            </a:r>
            <a:endParaRPr lang="zh-CN" altLang="zh-CN" sz="2000" kern="100" dirty="0">
              <a:effectLst/>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    print(f"{num}</a:t>
            </a:r>
            <a:r>
              <a:rPr lang="zh-CN"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不是水仙花数</a:t>
            </a: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a:t>
            </a:r>
            <a:endParaRPr lang="zh-CN" altLang="zh-CN" kern="100"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矩形 2">
            <a:extLst>
              <a:ext uri="{FF2B5EF4-FFF2-40B4-BE49-F238E27FC236}">
                <a16:creationId xmlns:a16="http://schemas.microsoft.com/office/drawing/2014/main" id="{E7AA312C-E01D-4125-94F1-B35F5A8297C6}"/>
              </a:ext>
            </a:extLst>
          </p:cNvPr>
          <p:cNvSpPr>
            <a:spLocks noChangeArrowheads="1"/>
          </p:cNvSpPr>
          <p:nvPr/>
        </p:nvSpPr>
        <p:spPr bwMode="auto">
          <a:xfrm>
            <a:off x="530480" y="369024"/>
            <a:ext cx="3688823"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微软雅黑" pitchFamily="34" charset="-122"/>
                <a:ea typeface="微软雅黑" pitchFamily="34" charset="-122"/>
              </a:rPr>
              <a:t>双分支</a:t>
            </a:r>
            <a:r>
              <a:rPr lang="en-US" altLang="zh-CN" sz="2800" dirty="0">
                <a:latin typeface="微软雅黑" pitchFamily="34" charset="-122"/>
                <a:ea typeface="微软雅黑" pitchFamily="34" charset="-122"/>
              </a:rPr>
              <a:t>if-else</a:t>
            </a:r>
            <a:r>
              <a:rPr lang="zh-CN" altLang="en-US" sz="2800" dirty="0">
                <a:latin typeface="微软雅黑" pitchFamily="34" charset="-122"/>
                <a:ea typeface="微软雅黑" pitchFamily="34" charset="-122"/>
              </a:rPr>
              <a:t>语句</a:t>
            </a:r>
            <a:endParaRPr lang="zh-CN" altLang="zh-CN" sz="28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294458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22383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14323" y="998092"/>
            <a:ext cx="12177677" cy="5926131"/>
            <a:chOff x="0" y="967196"/>
            <a:chExt cx="12177676" cy="5926131"/>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9"/>
              <a:ext cx="12177676"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17" name="îSḻïḋé">
              <a:extLst>
                <a:ext uri="{FF2B5EF4-FFF2-40B4-BE49-F238E27FC236}">
                  <a16:creationId xmlns:a16="http://schemas.microsoft.com/office/drawing/2014/main" id="{BF20F748-132E-4C96-BBEB-A70517E9351A}"/>
                </a:ext>
              </a:extLst>
            </p:cNvPr>
            <p:cNvSpPr/>
            <p:nvPr/>
          </p:nvSpPr>
          <p:spPr>
            <a:xfrm>
              <a:off x="4595432" y="967196"/>
              <a:ext cx="3041716" cy="766917"/>
            </a:xfrm>
            <a:prstGeom prst="roundRect">
              <a:avLst>
                <a:gd name="adj" fmla="val 50000"/>
              </a:avLst>
            </a:prstGeom>
            <a:solidFill>
              <a:schemeClr val="accent1"/>
            </a:solidFill>
            <a:ln>
              <a:noFill/>
            </a:ln>
            <a:effectLst>
              <a:reflection blurRad="6350" stA="240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800" spc="300" dirty="0"/>
                <a:t>项目内容</a:t>
              </a:r>
            </a:p>
          </p:txBody>
        </p:sp>
      </p:grpSp>
      <p:sp>
        <p:nvSpPr>
          <p:cNvPr id="68" name="原创设计师QQ：598969553           _26">
            <a:extLst>
              <a:ext uri="{FF2B5EF4-FFF2-40B4-BE49-F238E27FC236}">
                <a16:creationId xmlns:a16="http://schemas.microsoft.com/office/drawing/2014/main" id="{718A22DD-8114-43AD-BB53-C9387265CBA7}"/>
              </a:ext>
            </a:extLst>
          </p:cNvPr>
          <p:cNvSpPr/>
          <p:nvPr/>
        </p:nvSpPr>
        <p:spPr>
          <a:xfrm>
            <a:off x="8651523" y="3814948"/>
            <a:ext cx="3389738" cy="597215"/>
          </a:xfrm>
          <a:prstGeom prst="rect">
            <a:avLst/>
          </a:prstGeom>
        </p:spPr>
        <p:txBody>
          <a:bodyPr wrap="square">
            <a:spAutoFit/>
          </a:bodyPr>
          <a:lstStyle/>
          <a:p>
            <a:pPr algn="ctr">
              <a:lnSpc>
                <a:spcPct val="130000"/>
              </a:lnSpc>
            </a:pPr>
            <a:r>
              <a:rPr lang="zh-CN" altLang="en-US" sz="2800" dirty="0">
                <a:solidFill>
                  <a:schemeClr val="tx1">
                    <a:lumMod val="75000"/>
                    <a:lumOff val="25000"/>
                  </a:schemeClr>
                </a:solidFill>
                <a:latin typeface="+mj-lt"/>
                <a:ea typeface="+mj-ea"/>
              </a:rPr>
              <a:t>跳转语句</a:t>
            </a:r>
          </a:p>
        </p:txBody>
      </p:sp>
      <p:sp>
        <p:nvSpPr>
          <p:cNvPr id="71" name="原创设计师QQ：598969553           _26">
            <a:extLst>
              <a:ext uri="{FF2B5EF4-FFF2-40B4-BE49-F238E27FC236}">
                <a16:creationId xmlns:a16="http://schemas.microsoft.com/office/drawing/2014/main" id="{309086B0-6144-44AF-AFF9-4554E5839757}"/>
              </a:ext>
            </a:extLst>
          </p:cNvPr>
          <p:cNvSpPr/>
          <p:nvPr/>
        </p:nvSpPr>
        <p:spPr>
          <a:xfrm>
            <a:off x="610527" y="3817880"/>
            <a:ext cx="2578735" cy="597215"/>
          </a:xfrm>
          <a:prstGeom prst="rect">
            <a:avLst/>
          </a:prstGeom>
        </p:spPr>
        <p:txBody>
          <a:bodyPr wrap="square">
            <a:spAutoFit/>
          </a:bodyPr>
          <a:lstStyle/>
          <a:p>
            <a:pPr algn="ctr">
              <a:lnSpc>
                <a:spcPct val="130000"/>
              </a:lnSpc>
            </a:pPr>
            <a:r>
              <a:rPr lang="zh-CN" altLang="en-US" sz="2800" dirty="0">
                <a:solidFill>
                  <a:schemeClr val="tx1">
                    <a:lumMod val="75000"/>
                    <a:lumOff val="25000"/>
                  </a:schemeClr>
                </a:solidFill>
                <a:latin typeface="+mj-lt"/>
                <a:ea typeface="+mj-ea"/>
                <a:cs typeface="Open Sans" panose="020B0606030504020204" pitchFamily="34" charset="0"/>
              </a:rPr>
              <a:t>顺序结构</a:t>
            </a:r>
          </a:p>
        </p:txBody>
      </p:sp>
      <p:sp>
        <p:nvSpPr>
          <p:cNvPr id="72" name="原创设计师QQ：598969553           _26">
            <a:extLst>
              <a:ext uri="{FF2B5EF4-FFF2-40B4-BE49-F238E27FC236}">
                <a16:creationId xmlns:a16="http://schemas.microsoft.com/office/drawing/2014/main" id="{BABB265A-3048-410F-BCA1-F720F53E3111}"/>
              </a:ext>
            </a:extLst>
          </p:cNvPr>
          <p:cNvSpPr/>
          <p:nvPr/>
        </p:nvSpPr>
        <p:spPr>
          <a:xfrm>
            <a:off x="6175050" y="3821770"/>
            <a:ext cx="2856896" cy="597215"/>
          </a:xfrm>
          <a:prstGeom prst="rect">
            <a:avLst/>
          </a:prstGeom>
        </p:spPr>
        <p:txBody>
          <a:bodyPr wrap="square">
            <a:spAutoFit/>
          </a:bodyPr>
          <a:lstStyle/>
          <a:p>
            <a:pPr algn="ctr">
              <a:lnSpc>
                <a:spcPct val="130000"/>
              </a:lnSpc>
            </a:pPr>
            <a:r>
              <a:rPr lang="zh-CN" altLang="en-US" sz="2800" dirty="0">
                <a:solidFill>
                  <a:schemeClr val="tx1">
                    <a:lumMod val="75000"/>
                    <a:lumOff val="25000"/>
                  </a:schemeClr>
                </a:solidFill>
                <a:latin typeface="+mj-lt"/>
                <a:ea typeface="+mj-ea"/>
              </a:rPr>
              <a:t>循环结构</a:t>
            </a:r>
          </a:p>
        </p:txBody>
      </p:sp>
      <p:sp>
        <p:nvSpPr>
          <p:cNvPr id="73" name="原创设计师QQ：598969553           _26">
            <a:extLst>
              <a:ext uri="{FF2B5EF4-FFF2-40B4-BE49-F238E27FC236}">
                <a16:creationId xmlns:a16="http://schemas.microsoft.com/office/drawing/2014/main" id="{309086B0-6144-44AF-AFF9-4554E5839757}"/>
              </a:ext>
            </a:extLst>
          </p:cNvPr>
          <p:cNvSpPr/>
          <p:nvPr/>
        </p:nvSpPr>
        <p:spPr>
          <a:xfrm>
            <a:off x="3401474" y="3817880"/>
            <a:ext cx="2773576" cy="597215"/>
          </a:xfrm>
          <a:prstGeom prst="rect">
            <a:avLst/>
          </a:prstGeom>
        </p:spPr>
        <p:txBody>
          <a:bodyPr wrap="square">
            <a:spAutoFit/>
          </a:bodyPr>
          <a:lstStyle/>
          <a:p>
            <a:pPr algn="ctr">
              <a:lnSpc>
                <a:spcPct val="130000"/>
              </a:lnSpc>
            </a:pPr>
            <a:r>
              <a:rPr lang="zh-CN" altLang="en-US" sz="2800" dirty="0">
                <a:solidFill>
                  <a:schemeClr val="tx1">
                    <a:lumMod val="75000"/>
                    <a:lumOff val="25000"/>
                  </a:schemeClr>
                </a:solidFill>
                <a:latin typeface="+mj-lt"/>
                <a:ea typeface="+mj-ea"/>
              </a:rPr>
              <a:t>选择结构</a:t>
            </a:r>
          </a:p>
        </p:txBody>
      </p:sp>
      <p:sp>
        <p:nvSpPr>
          <p:cNvPr id="74" name="îṡļiḋè">
            <a:extLst>
              <a:ext uri="{FF2B5EF4-FFF2-40B4-BE49-F238E27FC236}">
                <a16:creationId xmlns:a16="http://schemas.microsoft.com/office/drawing/2014/main" id="{9695CD39-70C1-45DC-B79F-6C94062937D5}"/>
              </a:ext>
            </a:extLst>
          </p:cNvPr>
          <p:cNvSpPr/>
          <p:nvPr/>
        </p:nvSpPr>
        <p:spPr>
          <a:xfrm>
            <a:off x="752150" y="3050347"/>
            <a:ext cx="10845801" cy="3168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20000"/>
          </a:bodyPr>
          <a:lstStyle/>
          <a:p>
            <a:pPr algn="ctr"/>
            <a:endParaRPr lang="zh-CN" altLang="en-US"/>
          </a:p>
        </p:txBody>
      </p:sp>
      <p:sp>
        <p:nvSpPr>
          <p:cNvPr id="75" name="íšḻïḋé">
            <a:extLst>
              <a:ext uri="{FF2B5EF4-FFF2-40B4-BE49-F238E27FC236}">
                <a16:creationId xmlns:a16="http://schemas.microsoft.com/office/drawing/2014/main" id="{A91857BE-0F6B-4D6D-BA2B-A4BC36F6D921}"/>
              </a:ext>
            </a:extLst>
          </p:cNvPr>
          <p:cNvSpPr/>
          <p:nvPr/>
        </p:nvSpPr>
        <p:spPr bwMode="auto">
          <a:xfrm>
            <a:off x="1463345" y="2740881"/>
            <a:ext cx="805186" cy="904456"/>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0">
            <a:solidFill>
              <a:schemeClr val="accent1"/>
            </a:solidFill>
            <a:prstDash val="solid"/>
            <a:round/>
            <a:headEnd/>
            <a:tailEnd/>
          </a:ln>
        </p:spPr>
        <p:txBody>
          <a:bodyPr vert="horz" wrap="square" lIns="91440" tIns="45720" rIns="91440" bIns="45720" numCol="1" anchor="ctr" anchorCtr="0" compatLnSpc="1">
            <a:prstTxWarp prst="textNoShape">
              <a:avLst/>
            </a:prstTxWarp>
            <a:normAutofit/>
          </a:bodyPr>
          <a:lstStyle/>
          <a:p>
            <a:pPr algn="ctr"/>
            <a:r>
              <a:rPr lang="en-US" altLang="zh-CN" dirty="0"/>
              <a:t>01</a:t>
            </a:r>
            <a:endParaRPr lang="zh-CN" altLang="en-US" dirty="0"/>
          </a:p>
        </p:txBody>
      </p:sp>
      <p:sp>
        <p:nvSpPr>
          <p:cNvPr id="76" name="ïṣḷîḋè">
            <a:extLst>
              <a:ext uri="{FF2B5EF4-FFF2-40B4-BE49-F238E27FC236}">
                <a16:creationId xmlns:a16="http://schemas.microsoft.com/office/drawing/2014/main" id="{B43BCD28-DC88-4698-9E49-EC3ECA61F80C}"/>
              </a:ext>
            </a:extLst>
          </p:cNvPr>
          <p:cNvSpPr/>
          <p:nvPr/>
        </p:nvSpPr>
        <p:spPr bwMode="auto">
          <a:xfrm>
            <a:off x="4449460" y="2740881"/>
            <a:ext cx="805186" cy="904456"/>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0">
            <a:solidFill>
              <a:schemeClr val="accent1"/>
            </a:solidFill>
            <a:prstDash val="solid"/>
            <a:round/>
            <a:headEnd/>
            <a:tailEnd/>
          </a:ln>
        </p:spPr>
        <p:txBody>
          <a:bodyPr vert="horz" wrap="square" lIns="91440" tIns="45720" rIns="91440" bIns="45720" numCol="1" anchor="ctr" anchorCtr="0" compatLnSpc="1">
            <a:prstTxWarp prst="textNoShape">
              <a:avLst/>
            </a:prstTxWarp>
            <a:normAutofit/>
          </a:bodyPr>
          <a:lstStyle/>
          <a:p>
            <a:pPr algn="ctr"/>
            <a:r>
              <a:rPr lang="en-US" altLang="zh-CN" dirty="0"/>
              <a:t>02</a:t>
            </a:r>
            <a:endParaRPr lang="zh-CN" altLang="en-US" dirty="0"/>
          </a:p>
        </p:txBody>
      </p:sp>
      <p:sp>
        <p:nvSpPr>
          <p:cNvPr id="77" name="îsḷíďé">
            <a:extLst>
              <a:ext uri="{FF2B5EF4-FFF2-40B4-BE49-F238E27FC236}">
                <a16:creationId xmlns:a16="http://schemas.microsoft.com/office/drawing/2014/main" id="{4B0B50D6-623F-481F-8369-1C6F1B10C3D3}"/>
              </a:ext>
            </a:extLst>
          </p:cNvPr>
          <p:cNvSpPr/>
          <p:nvPr/>
        </p:nvSpPr>
        <p:spPr bwMode="auto">
          <a:xfrm>
            <a:off x="9975622" y="2794634"/>
            <a:ext cx="805186" cy="904456"/>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0">
            <a:solidFill>
              <a:schemeClr val="accent1"/>
            </a:solidFill>
            <a:prstDash val="solid"/>
            <a:round/>
            <a:headEnd/>
            <a:tailEnd/>
          </a:ln>
        </p:spPr>
        <p:txBody>
          <a:bodyPr vert="horz" wrap="square" lIns="91440" tIns="45720" rIns="91440" bIns="45720" numCol="1" anchor="ctr" anchorCtr="0" compatLnSpc="1">
            <a:prstTxWarp prst="textNoShape">
              <a:avLst/>
            </a:prstTxWarp>
            <a:normAutofit/>
          </a:bodyPr>
          <a:lstStyle/>
          <a:p>
            <a:pPr algn="ctr"/>
            <a:r>
              <a:rPr lang="en-US" altLang="zh-CN" dirty="0"/>
              <a:t>04</a:t>
            </a:r>
            <a:endParaRPr lang="zh-CN" altLang="en-US" dirty="0"/>
          </a:p>
        </p:txBody>
      </p:sp>
      <p:sp>
        <p:nvSpPr>
          <p:cNvPr id="78" name="ïṣḷîḋè">
            <a:extLst>
              <a:ext uri="{FF2B5EF4-FFF2-40B4-BE49-F238E27FC236}">
                <a16:creationId xmlns:a16="http://schemas.microsoft.com/office/drawing/2014/main" id="{B43BCD28-DC88-4698-9E49-EC3ECA61F80C}"/>
              </a:ext>
            </a:extLst>
          </p:cNvPr>
          <p:cNvSpPr/>
          <p:nvPr/>
        </p:nvSpPr>
        <p:spPr bwMode="auto">
          <a:xfrm>
            <a:off x="7248878" y="2774475"/>
            <a:ext cx="805186" cy="904456"/>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0">
            <a:solidFill>
              <a:schemeClr val="accent1"/>
            </a:solidFill>
            <a:prstDash val="solid"/>
            <a:round/>
            <a:headEnd/>
            <a:tailEnd/>
          </a:ln>
        </p:spPr>
        <p:txBody>
          <a:bodyPr vert="horz" wrap="square" lIns="91440" tIns="45720" rIns="91440" bIns="45720" numCol="1" anchor="ctr" anchorCtr="0" compatLnSpc="1">
            <a:prstTxWarp prst="textNoShape">
              <a:avLst/>
            </a:prstTxWarp>
            <a:normAutofit/>
          </a:bodyPr>
          <a:lstStyle/>
          <a:p>
            <a:pPr algn="ctr"/>
            <a:r>
              <a:rPr lang="en-US" altLang="zh-CN" dirty="0"/>
              <a:t>03</a:t>
            </a:r>
            <a:endParaRPr lang="zh-CN" altLang="en-US" dirty="0"/>
          </a:p>
        </p:txBody>
      </p:sp>
    </p:spTree>
    <p:custDataLst>
      <p:tags r:id="rId1"/>
    </p:custDataLst>
    <p:extLst>
      <p:ext uri="{BB962C8B-B14F-4D97-AF65-F5344CB8AC3E}">
        <p14:creationId xmlns:p14="http://schemas.microsoft.com/office/powerpoint/2010/main" val="31795082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a:extLst>
              <a:ext uri="{FF2B5EF4-FFF2-40B4-BE49-F238E27FC236}">
                <a16:creationId xmlns:a16="http://schemas.microsoft.com/office/drawing/2014/main" id="{232F2B05-63C4-4500-9715-7F5C337F5AC1}"/>
              </a:ext>
            </a:extLst>
          </p:cNvPr>
          <p:cNvSpPr txBox="1"/>
          <p:nvPr/>
        </p:nvSpPr>
        <p:spPr>
          <a:xfrm>
            <a:off x="690175" y="367442"/>
            <a:ext cx="4831059"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chemeClr val="accent4"/>
                </a:solidFill>
                <a:latin typeface="微软雅黑" panose="020B0503020204020204" charset="-122"/>
                <a:ea typeface="微软雅黑" panose="020B0503020204020204" charset="-122"/>
                <a:sym typeface="+mn-ea"/>
              </a:rPr>
              <a:t>多分支</a:t>
            </a:r>
            <a:r>
              <a:rPr lang="en-US" altLang="zh-CN" sz="3200" dirty="0">
                <a:solidFill>
                  <a:schemeClr val="accent4"/>
                </a:solidFill>
                <a:latin typeface="微软雅黑" panose="020B0503020204020204" charset="-122"/>
                <a:ea typeface="微软雅黑" panose="020B0503020204020204" charset="-122"/>
                <a:sym typeface="+mn-ea"/>
              </a:rPr>
              <a:t>if-</a:t>
            </a:r>
            <a:r>
              <a:rPr lang="en-US" altLang="zh-CN" sz="3200" dirty="0" err="1">
                <a:solidFill>
                  <a:schemeClr val="accent4"/>
                </a:solidFill>
                <a:latin typeface="微软雅黑" panose="020B0503020204020204" charset="-122"/>
                <a:ea typeface="微软雅黑" panose="020B0503020204020204" charset="-122"/>
                <a:sym typeface="+mn-ea"/>
              </a:rPr>
              <a:t>elif</a:t>
            </a:r>
            <a:r>
              <a:rPr lang="en-US" altLang="zh-CN" sz="3200" dirty="0">
                <a:solidFill>
                  <a:schemeClr val="accent4"/>
                </a:solidFill>
                <a:latin typeface="微软雅黑" panose="020B0503020204020204" charset="-122"/>
                <a:ea typeface="微软雅黑" panose="020B0503020204020204" charset="-122"/>
                <a:sym typeface="+mn-ea"/>
              </a:rPr>
              <a:t>-else</a:t>
            </a:r>
            <a:r>
              <a:rPr lang="zh-CN" altLang="en-US" sz="3200" dirty="0">
                <a:solidFill>
                  <a:schemeClr val="accent4"/>
                </a:solidFill>
                <a:latin typeface="微软雅黑" panose="020B0503020204020204" charset="-122"/>
                <a:ea typeface="微软雅黑" panose="020B0503020204020204" charset="-122"/>
                <a:sym typeface="+mn-ea"/>
              </a:rPr>
              <a:t>语句</a:t>
            </a:r>
          </a:p>
        </p:txBody>
      </p:sp>
      <p:sp>
        <p:nvSpPr>
          <p:cNvPr id="5" name="矩形 2">
            <a:extLst>
              <a:ext uri="{FF2B5EF4-FFF2-40B4-BE49-F238E27FC236}">
                <a16:creationId xmlns:a16="http://schemas.microsoft.com/office/drawing/2014/main" id="{8F5D8939-D6F0-4361-AAEB-2FDF039DBA62}"/>
              </a:ext>
            </a:extLst>
          </p:cNvPr>
          <p:cNvSpPr>
            <a:spLocks noChangeArrowheads="1"/>
          </p:cNvSpPr>
          <p:nvPr/>
        </p:nvSpPr>
        <p:spPr bwMode="auto">
          <a:xfrm>
            <a:off x="803387" y="1168105"/>
            <a:ext cx="11234399" cy="63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zh-CN" sz="3200" dirty="0">
                <a:latin typeface="微软雅黑" pitchFamily="34" charset="-122"/>
                <a:ea typeface="微软雅黑" pitchFamily="34" charset="-122"/>
              </a:rPr>
              <a:t>如果程序需要处理多种情况，可以使用</a:t>
            </a:r>
            <a:r>
              <a:rPr lang="en-US" altLang="zh-CN" sz="3200" dirty="0">
                <a:latin typeface="微软雅黑" pitchFamily="34" charset="-122"/>
                <a:ea typeface="微软雅黑" pitchFamily="34" charset="-122"/>
              </a:rPr>
              <a:t>if-elif-else</a:t>
            </a:r>
            <a:r>
              <a:rPr lang="zh-CN" altLang="zh-CN" sz="3200" dirty="0">
                <a:latin typeface="微软雅黑" pitchFamily="34" charset="-122"/>
                <a:ea typeface="微软雅黑" pitchFamily="34" charset="-122"/>
              </a:rPr>
              <a:t>语句。</a:t>
            </a:r>
            <a:endParaRPr lang="zh-CN" altLang="en-US" sz="3200" dirty="0">
              <a:latin typeface="微软雅黑" pitchFamily="34" charset="-122"/>
              <a:ea typeface="微软雅黑" pitchFamily="34" charset="-122"/>
            </a:endParaRPr>
          </a:p>
        </p:txBody>
      </p:sp>
      <p:sp>
        <p:nvSpPr>
          <p:cNvPr id="6" name="文本框 5">
            <a:extLst>
              <a:ext uri="{FF2B5EF4-FFF2-40B4-BE49-F238E27FC236}">
                <a16:creationId xmlns:a16="http://schemas.microsoft.com/office/drawing/2014/main" id="{30DF60FC-9E19-439F-A5DD-E1E525DCD9BD}"/>
              </a:ext>
            </a:extLst>
          </p:cNvPr>
          <p:cNvSpPr txBox="1">
            <a:spLocks noChangeArrowheads="1"/>
          </p:cNvSpPr>
          <p:nvPr/>
        </p:nvSpPr>
        <p:spPr bwMode="auto">
          <a:xfrm>
            <a:off x="1542982" y="2059566"/>
            <a:ext cx="4792575"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2800" dirty="0">
                <a:solidFill>
                  <a:srgbClr val="FF0000"/>
                </a:solidFill>
                <a:latin typeface="微软雅黑" pitchFamily="34" charset="-122"/>
                <a:ea typeface="微软雅黑" pitchFamily="34" charset="-122"/>
              </a:rPr>
              <a:t>if </a:t>
            </a:r>
            <a:r>
              <a:rPr lang="zh-CN" altLang="zh-CN" sz="2800" dirty="0">
                <a:solidFill>
                  <a:srgbClr val="FF0000"/>
                </a:solidFill>
                <a:latin typeface="微软雅黑" pitchFamily="34" charset="-122"/>
                <a:ea typeface="微软雅黑" pitchFamily="34" charset="-122"/>
              </a:rPr>
              <a:t>条件表达式</a:t>
            </a:r>
            <a:r>
              <a:rPr lang="en-US" altLang="zh-CN" sz="2800" dirty="0">
                <a:solidFill>
                  <a:srgbClr val="FF0000"/>
                </a:solidFill>
                <a:latin typeface="微软雅黑" pitchFamily="34" charset="-122"/>
                <a:ea typeface="微软雅黑" pitchFamily="34" charset="-122"/>
              </a:rPr>
              <a:t>1</a:t>
            </a:r>
            <a:r>
              <a:rPr lang="zh-CN" altLang="zh-CN" sz="2800" dirty="0">
                <a:solidFill>
                  <a:srgbClr val="FF0000"/>
                </a:solidFill>
                <a:latin typeface="微软雅黑" pitchFamily="34" charset="-122"/>
                <a:ea typeface="微软雅黑" pitchFamily="34" charset="-122"/>
              </a:rPr>
              <a:t>：</a:t>
            </a:r>
          </a:p>
          <a:p>
            <a:r>
              <a:rPr lang="en-US" altLang="zh-CN" sz="2800" dirty="0">
                <a:solidFill>
                  <a:srgbClr val="FF0000"/>
                </a:solidFill>
                <a:latin typeface="微软雅黑" pitchFamily="34" charset="-122"/>
                <a:ea typeface="微软雅黑" pitchFamily="34" charset="-122"/>
              </a:rPr>
              <a:t>     </a:t>
            </a:r>
            <a:r>
              <a:rPr lang="zh-CN" altLang="zh-CN" sz="2800" dirty="0">
                <a:solidFill>
                  <a:srgbClr val="FF0000"/>
                </a:solidFill>
                <a:latin typeface="微软雅黑" pitchFamily="34" charset="-122"/>
                <a:ea typeface="微软雅黑" pitchFamily="34" charset="-122"/>
              </a:rPr>
              <a:t>代码块</a:t>
            </a:r>
            <a:r>
              <a:rPr lang="en-US" altLang="zh-CN" sz="2800" dirty="0">
                <a:solidFill>
                  <a:srgbClr val="FF0000"/>
                </a:solidFill>
                <a:latin typeface="微软雅黑" pitchFamily="34" charset="-122"/>
                <a:ea typeface="微软雅黑" pitchFamily="34" charset="-122"/>
              </a:rPr>
              <a:t>1</a:t>
            </a:r>
            <a:endParaRPr lang="zh-CN" altLang="zh-CN" sz="2800" dirty="0">
              <a:solidFill>
                <a:srgbClr val="FF0000"/>
              </a:solidFill>
              <a:latin typeface="微软雅黑" pitchFamily="34" charset="-122"/>
              <a:ea typeface="微软雅黑" pitchFamily="34" charset="-122"/>
            </a:endParaRPr>
          </a:p>
          <a:p>
            <a:r>
              <a:rPr lang="en-US" altLang="zh-CN" sz="2800" dirty="0">
                <a:solidFill>
                  <a:srgbClr val="FF0000"/>
                </a:solidFill>
                <a:latin typeface="微软雅黑" pitchFamily="34" charset="-122"/>
                <a:ea typeface="微软雅黑" pitchFamily="34" charset="-122"/>
              </a:rPr>
              <a:t>elif </a:t>
            </a:r>
            <a:r>
              <a:rPr lang="zh-CN" altLang="zh-CN" sz="2800" dirty="0">
                <a:solidFill>
                  <a:srgbClr val="FF0000"/>
                </a:solidFill>
                <a:latin typeface="微软雅黑" pitchFamily="34" charset="-122"/>
                <a:ea typeface="微软雅黑" pitchFamily="34" charset="-122"/>
              </a:rPr>
              <a:t>条件表达式</a:t>
            </a:r>
            <a:r>
              <a:rPr lang="en-US" altLang="zh-CN" sz="2800" dirty="0">
                <a:solidFill>
                  <a:srgbClr val="FF0000"/>
                </a:solidFill>
                <a:latin typeface="微软雅黑" pitchFamily="34" charset="-122"/>
                <a:ea typeface="微软雅黑" pitchFamily="34" charset="-122"/>
              </a:rPr>
              <a:t>2:</a:t>
            </a:r>
            <a:endParaRPr lang="zh-CN" altLang="zh-CN" sz="2800" dirty="0">
              <a:solidFill>
                <a:srgbClr val="FF0000"/>
              </a:solidFill>
              <a:latin typeface="微软雅黑" pitchFamily="34" charset="-122"/>
              <a:ea typeface="微软雅黑" pitchFamily="34" charset="-122"/>
            </a:endParaRPr>
          </a:p>
          <a:p>
            <a:r>
              <a:rPr lang="en-US" altLang="zh-CN" sz="2800" dirty="0">
                <a:solidFill>
                  <a:srgbClr val="FF0000"/>
                </a:solidFill>
                <a:latin typeface="微软雅黑" pitchFamily="34" charset="-122"/>
                <a:ea typeface="微软雅黑" pitchFamily="34" charset="-122"/>
              </a:rPr>
              <a:t>     </a:t>
            </a:r>
            <a:r>
              <a:rPr lang="zh-CN" altLang="zh-CN" sz="2800" dirty="0">
                <a:solidFill>
                  <a:srgbClr val="FF0000"/>
                </a:solidFill>
                <a:latin typeface="微软雅黑" pitchFamily="34" charset="-122"/>
                <a:ea typeface="微软雅黑" pitchFamily="34" charset="-122"/>
              </a:rPr>
              <a:t>代码块</a:t>
            </a:r>
            <a:r>
              <a:rPr lang="en-US" altLang="zh-CN" sz="2800" dirty="0">
                <a:solidFill>
                  <a:srgbClr val="FF0000"/>
                </a:solidFill>
                <a:latin typeface="微软雅黑" pitchFamily="34" charset="-122"/>
                <a:ea typeface="微软雅黑" pitchFamily="34" charset="-122"/>
              </a:rPr>
              <a:t>2</a:t>
            </a:r>
            <a:endParaRPr lang="zh-CN" altLang="zh-CN" sz="2800" dirty="0">
              <a:solidFill>
                <a:srgbClr val="FF0000"/>
              </a:solidFill>
              <a:latin typeface="微软雅黑" pitchFamily="34" charset="-122"/>
              <a:ea typeface="微软雅黑" pitchFamily="34" charset="-122"/>
            </a:endParaRPr>
          </a:p>
          <a:p>
            <a:r>
              <a:rPr lang="en-US" altLang="zh-CN" sz="2800" dirty="0">
                <a:solidFill>
                  <a:srgbClr val="FF0000"/>
                </a:solidFill>
                <a:latin typeface="微软雅黑" pitchFamily="34" charset="-122"/>
                <a:ea typeface="微软雅黑" pitchFamily="34" charset="-122"/>
              </a:rPr>
              <a:t>elif </a:t>
            </a:r>
            <a:r>
              <a:rPr lang="zh-CN" altLang="zh-CN" sz="2800" dirty="0">
                <a:solidFill>
                  <a:srgbClr val="FF0000"/>
                </a:solidFill>
                <a:latin typeface="微软雅黑" pitchFamily="34" charset="-122"/>
                <a:ea typeface="微软雅黑" pitchFamily="34" charset="-122"/>
              </a:rPr>
              <a:t>条件表达式</a:t>
            </a:r>
            <a:r>
              <a:rPr lang="en-US" altLang="zh-CN" sz="2800" dirty="0">
                <a:solidFill>
                  <a:srgbClr val="FF0000"/>
                </a:solidFill>
                <a:latin typeface="微软雅黑" pitchFamily="34" charset="-122"/>
                <a:ea typeface="微软雅黑" pitchFamily="34" charset="-122"/>
              </a:rPr>
              <a:t>3:</a:t>
            </a:r>
            <a:endParaRPr lang="zh-CN" altLang="zh-CN" sz="2800" dirty="0">
              <a:solidFill>
                <a:srgbClr val="FF0000"/>
              </a:solidFill>
              <a:latin typeface="微软雅黑" pitchFamily="34" charset="-122"/>
              <a:ea typeface="微软雅黑" pitchFamily="34" charset="-122"/>
            </a:endParaRPr>
          </a:p>
          <a:p>
            <a:r>
              <a:rPr lang="en-US" altLang="zh-CN" sz="2800" dirty="0">
                <a:solidFill>
                  <a:srgbClr val="FF0000"/>
                </a:solidFill>
                <a:latin typeface="微软雅黑" pitchFamily="34" charset="-122"/>
                <a:ea typeface="微软雅黑" pitchFamily="34" charset="-122"/>
              </a:rPr>
              <a:t>     </a:t>
            </a:r>
            <a:r>
              <a:rPr lang="zh-CN" altLang="zh-CN" sz="2800" dirty="0">
                <a:solidFill>
                  <a:srgbClr val="FF0000"/>
                </a:solidFill>
                <a:latin typeface="微软雅黑" pitchFamily="34" charset="-122"/>
                <a:ea typeface="微软雅黑" pitchFamily="34" charset="-122"/>
              </a:rPr>
              <a:t>代码块</a:t>
            </a:r>
            <a:r>
              <a:rPr lang="en-US" altLang="zh-CN" sz="2800" dirty="0">
                <a:solidFill>
                  <a:srgbClr val="FF0000"/>
                </a:solidFill>
                <a:latin typeface="微软雅黑" pitchFamily="34" charset="-122"/>
                <a:ea typeface="微软雅黑" pitchFamily="34" charset="-122"/>
              </a:rPr>
              <a:t>3</a:t>
            </a:r>
            <a:endParaRPr lang="zh-CN" altLang="zh-CN" sz="2800" dirty="0">
              <a:solidFill>
                <a:srgbClr val="FF0000"/>
              </a:solidFill>
              <a:latin typeface="微软雅黑" pitchFamily="34" charset="-122"/>
              <a:ea typeface="微软雅黑" pitchFamily="34" charset="-122"/>
            </a:endParaRPr>
          </a:p>
          <a:p>
            <a:r>
              <a:rPr lang="en-US" altLang="zh-CN" sz="2800" dirty="0">
                <a:solidFill>
                  <a:srgbClr val="FF0000"/>
                </a:solidFill>
                <a:latin typeface="微软雅黑" pitchFamily="34" charset="-122"/>
                <a:ea typeface="微软雅黑" pitchFamily="34" charset="-122"/>
              </a:rPr>
              <a:t>elif </a:t>
            </a:r>
            <a:r>
              <a:rPr lang="zh-CN" altLang="zh-CN" sz="2800" dirty="0">
                <a:solidFill>
                  <a:srgbClr val="FF0000"/>
                </a:solidFill>
                <a:latin typeface="微软雅黑" pitchFamily="34" charset="-122"/>
                <a:ea typeface="微软雅黑" pitchFamily="34" charset="-122"/>
              </a:rPr>
              <a:t>条件表达式</a:t>
            </a:r>
            <a:r>
              <a:rPr lang="en-US" altLang="zh-CN" sz="2800" dirty="0">
                <a:solidFill>
                  <a:srgbClr val="FF0000"/>
                </a:solidFill>
                <a:latin typeface="微软雅黑" pitchFamily="34" charset="-122"/>
                <a:ea typeface="微软雅黑" pitchFamily="34" charset="-122"/>
              </a:rPr>
              <a:t>n-1:</a:t>
            </a:r>
            <a:endParaRPr lang="zh-CN" altLang="zh-CN" sz="2800" dirty="0">
              <a:solidFill>
                <a:srgbClr val="FF0000"/>
              </a:solidFill>
              <a:latin typeface="微软雅黑" pitchFamily="34" charset="-122"/>
              <a:ea typeface="微软雅黑" pitchFamily="34" charset="-122"/>
            </a:endParaRPr>
          </a:p>
          <a:p>
            <a:r>
              <a:rPr lang="en-US" altLang="zh-CN" sz="2800" dirty="0">
                <a:solidFill>
                  <a:srgbClr val="FF0000"/>
                </a:solidFill>
                <a:latin typeface="微软雅黑" pitchFamily="34" charset="-122"/>
                <a:ea typeface="微软雅黑" pitchFamily="34" charset="-122"/>
              </a:rPr>
              <a:t>     </a:t>
            </a:r>
            <a:r>
              <a:rPr lang="zh-CN" altLang="zh-CN" sz="2800" dirty="0">
                <a:solidFill>
                  <a:srgbClr val="FF0000"/>
                </a:solidFill>
                <a:latin typeface="微软雅黑" pitchFamily="34" charset="-122"/>
                <a:ea typeface="微软雅黑" pitchFamily="34" charset="-122"/>
              </a:rPr>
              <a:t>代码块</a:t>
            </a:r>
            <a:r>
              <a:rPr lang="en-US" altLang="zh-CN" sz="2800" dirty="0">
                <a:solidFill>
                  <a:srgbClr val="FF0000"/>
                </a:solidFill>
                <a:latin typeface="微软雅黑" pitchFamily="34" charset="-122"/>
                <a:ea typeface="微软雅黑" pitchFamily="34" charset="-122"/>
              </a:rPr>
              <a:t>n-1</a:t>
            </a:r>
            <a:endParaRPr lang="zh-CN" altLang="zh-CN" sz="2800" dirty="0">
              <a:solidFill>
                <a:srgbClr val="FF0000"/>
              </a:solidFill>
              <a:latin typeface="微软雅黑" pitchFamily="34" charset="-122"/>
              <a:ea typeface="微软雅黑" pitchFamily="34" charset="-122"/>
            </a:endParaRPr>
          </a:p>
          <a:p>
            <a:r>
              <a:rPr lang="en-US" altLang="zh-CN" sz="2800" dirty="0">
                <a:solidFill>
                  <a:srgbClr val="FF0000"/>
                </a:solidFill>
                <a:latin typeface="微软雅黑" pitchFamily="34" charset="-122"/>
                <a:ea typeface="微软雅黑" pitchFamily="34" charset="-122"/>
              </a:rPr>
              <a:t>else:</a:t>
            </a:r>
            <a:endParaRPr lang="zh-CN" altLang="zh-CN" sz="2800" dirty="0">
              <a:solidFill>
                <a:srgbClr val="FF0000"/>
              </a:solidFill>
              <a:latin typeface="微软雅黑" pitchFamily="34" charset="-122"/>
              <a:ea typeface="微软雅黑" pitchFamily="34" charset="-122"/>
            </a:endParaRPr>
          </a:p>
          <a:p>
            <a:r>
              <a:rPr lang="en-US" altLang="zh-CN" sz="2800" dirty="0">
                <a:solidFill>
                  <a:srgbClr val="FF0000"/>
                </a:solidFill>
                <a:latin typeface="微软雅黑" pitchFamily="34" charset="-122"/>
                <a:ea typeface="微软雅黑" pitchFamily="34" charset="-122"/>
              </a:rPr>
              <a:t>     </a:t>
            </a:r>
            <a:r>
              <a:rPr lang="zh-CN" altLang="zh-CN" sz="2800" dirty="0">
                <a:solidFill>
                  <a:srgbClr val="FF0000"/>
                </a:solidFill>
                <a:latin typeface="微软雅黑" pitchFamily="34" charset="-122"/>
                <a:ea typeface="微软雅黑" pitchFamily="34" charset="-122"/>
              </a:rPr>
              <a:t>代码块</a:t>
            </a:r>
            <a:r>
              <a:rPr lang="en-US" altLang="zh-CN" sz="2800" dirty="0">
                <a:solidFill>
                  <a:srgbClr val="FF0000"/>
                </a:solidFill>
                <a:latin typeface="微软雅黑" pitchFamily="34" charset="-122"/>
                <a:ea typeface="微软雅黑" pitchFamily="34" charset="-122"/>
              </a:rPr>
              <a:t>n</a:t>
            </a:r>
            <a:endParaRPr lang="zh-CN" altLang="zh-CN" sz="2800" dirty="0">
              <a:solidFill>
                <a:srgbClr val="FF0000"/>
              </a:solidFill>
              <a:latin typeface="微软雅黑" pitchFamily="34" charset="-122"/>
              <a:ea typeface="微软雅黑" pitchFamily="34" charset="-122"/>
            </a:endParaRPr>
          </a:p>
        </p:txBody>
      </p:sp>
      <p:pic>
        <p:nvPicPr>
          <p:cNvPr id="7" name="图片 6">
            <a:extLst>
              <a:ext uri="{FF2B5EF4-FFF2-40B4-BE49-F238E27FC236}">
                <a16:creationId xmlns:a16="http://schemas.microsoft.com/office/drawing/2014/main" id="{FAB4FEF2-E9AF-4412-B239-22ED8328DB7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5756562" y="2476718"/>
            <a:ext cx="4849298" cy="3984053"/>
          </a:xfrm>
          <a:prstGeom prst="rect">
            <a:avLst/>
          </a:prstGeom>
        </p:spPr>
      </p:pic>
    </p:spTree>
    <p:custDataLst>
      <p:tags r:id="rId1"/>
    </p:custDataLst>
    <p:extLst>
      <p:ext uri="{BB962C8B-B14F-4D97-AF65-F5344CB8AC3E}">
        <p14:creationId xmlns:p14="http://schemas.microsoft.com/office/powerpoint/2010/main" val="15189915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3688823"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微软雅黑" pitchFamily="34" charset="-122"/>
                <a:ea typeface="微软雅黑" pitchFamily="34" charset="-122"/>
              </a:rPr>
              <a:t>多分支</a:t>
            </a:r>
            <a:r>
              <a:rPr lang="en-US" altLang="zh-CN" sz="2800" dirty="0">
                <a:latin typeface="微软雅黑" pitchFamily="34" charset="-122"/>
                <a:ea typeface="微软雅黑" pitchFamily="34" charset="-122"/>
              </a:rPr>
              <a:t>if-</a:t>
            </a:r>
            <a:r>
              <a:rPr lang="en-US" altLang="zh-CN" sz="2800" dirty="0" err="1">
                <a:latin typeface="微软雅黑" pitchFamily="34" charset="-122"/>
                <a:ea typeface="微软雅黑" pitchFamily="34" charset="-122"/>
              </a:rPr>
              <a:t>elif</a:t>
            </a:r>
            <a:r>
              <a:rPr lang="en-US" altLang="zh-CN" sz="2800" dirty="0">
                <a:latin typeface="微软雅黑" pitchFamily="34" charset="-122"/>
                <a:ea typeface="微软雅黑" pitchFamily="34" charset="-122"/>
              </a:rPr>
              <a:t>-else</a:t>
            </a:r>
            <a:r>
              <a:rPr lang="zh-CN" altLang="en-US" sz="2800" dirty="0">
                <a:latin typeface="微软雅黑" pitchFamily="34" charset="-122"/>
                <a:ea typeface="微软雅黑" pitchFamily="34" charset="-122"/>
              </a:rPr>
              <a:t>语句</a:t>
            </a:r>
            <a:endParaRPr lang="zh-CN" altLang="zh-CN" sz="2800" dirty="0">
              <a:latin typeface="微软雅黑" pitchFamily="34" charset="-122"/>
              <a:ea typeface="微软雅黑" pitchFamily="34" charset="-122"/>
            </a:endParaRPr>
          </a:p>
        </p:txBody>
      </p:sp>
      <p:sp>
        <p:nvSpPr>
          <p:cNvPr id="2" name="矩形 1"/>
          <p:cNvSpPr/>
          <p:nvPr/>
        </p:nvSpPr>
        <p:spPr>
          <a:xfrm>
            <a:off x="720262" y="973811"/>
            <a:ext cx="10751475" cy="1754326"/>
          </a:xfrm>
          <a:prstGeom prst="rect">
            <a:avLst/>
          </a:prstGeom>
        </p:spPr>
        <p:txBody>
          <a:bodyPr wrap="square">
            <a:spAutoFit/>
          </a:bodyPr>
          <a:lstStyle/>
          <a:p>
            <a:pPr>
              <a:lnSpc>
                <a:spcPct val="150000"/>
              </a:lnSpc>
            </a:pPr>
            <a:r>
              <a:rPr lang="zh-CN" altLang="en-US" sz="2400" dirty="0">
                <a:latin typeface="微软雅黑" pitchFamily="34" charset="-122"/>
                <a:ea typeface="微软雅黑" pitchFamily="34" charset="-122"/>
              </a:rPr>
              <a:t>     实例：奖金发放。</a:t>
            </a:r>
            <a:r>
              <a:rPr lang="zh-CN" altLang="zh-CN" sz="2400" dirty="0">
                <a:latin typeface="微软雅黑" pitchFamily="34" charset="-122"/>
                <a:ea typeface="微软雅黑" pitchFamily="34" charset="-122"/>
              </a:rPr>
              <a:t>假设某销售公司为激发员工的工作积极性，年终会根据员工为公司创造的利润发放销售奖金，奖金发放规则</a:t>
            </a:r>
            <a:r>
              <a:rPr lang="zh-CN" altLang="en-US" sz="2400" dirty="0">
                <a:latin typeface="微软雅黑" pitchFamily="34" charset="-122"/>
                <a:ea typeface="微软雅黑" pitchFamily="34" charset="-122"/>
              </a:rPr>
              <a:t>如下：</a:t>
            </a:r>
          </a:p>
          <a:p>
            <a:pPr>
              <a:lnSpc>
                <a:spcPct val="150000"/>
              </a:lnSpc>
            </a:pPr>
            <a:r>
              <a:rPr lang="en-US" altLang="zh-CN" sz="2400" kern="100" dirty="0">
                <a:latin typeface="+mn-ea"/>
              </a:rPr>
              <a:t>    </a:t>
            </a:r>
            <a:endParaRPr lang="zh-CN" altLang="zh-CN" sz="2400" kern="100" dirty="0">
              <a:latin typeface="+mn-ea"/>
            </a:endParaRPr>
          </a:p>
        </p:txBody>
      </p:sp>
      <p:graphicFrame>
        <p:nvGraphicFramePr>
          <p:cNvPr id="7" name="表格 10">
            <a:extLst>
              <a:ext uri="{FF2B5EF4-FFF2-40B4-BE49-F238E27FC236}">
                <a16:creationId xmlns:a16="http://schemas.microsoft.com/office/drawing/2014/main" id="{BBDCF761-28F9-4EFB-BDC9-5BDF5D7A9173}"/>
              </a:ext>
            </a:extLst>
          </p:cNvPr>
          <p:cNvGraphicFramePr>
            <a:graphicFrameLocks noGrp="1"/>
          </p:cNvGraphicFramePr>
          <p:nvPr>
            <p:extLst>
              <p:ext uri="{D42A27DB-BD31-4B8C-83A1-F6EECF244321}">
                <p14:modId xmlns:p14="http://schemas.microsoft.com/office/powerpoint/2010/main" val="2610763209"/>
              </p:ext>
            </p:extLst>
          </p:nvPr>
        </p:nvGraphicFramePr>
        <p:xfrm>
          <a:off x="639128" y="2521745"/>
          <a:ext cx="3958998" cy="2560320"/>
        </p:xfrm>
        <a:graphic>
          <a:graphicData uri="http://schemas.openxmlformats.org/drawingml/2006/table">
            <a:tbl>
              <a:tblPr firstRow="1" bandRow="1">
                <a:tableStyleId>{5C22544A-7EE6-4342-B048-85BDC9FD1C3A}</a:tableStyleId>
              </a:tblPr>
              <a:tblGrid>
                <a:gridCol w="1578900">
                  <a:extLst>
                    <a:ext uri="{9D8B030D-6E8A-4147-A177-3AD203B41FA5}">
                      <a16:colId xmlns:a16="http://schemas.microsoft.com/office/drawing/2014/main" val="577848713"/>
                    </a:ext>
                  </a:extLst>
                </a:gridCol>
                <a:gridCol w="2380098">
                  <a:extLst>
                    <a:ext uri="{9D8B030D-6E8A-4147-A177-3AD203B41FA5}">
                      <a16:colId xmlns:a16="http://schemas.microsoft.com/office/drawing/2014/main" val="774641207"/>
                    </a:ext>
                  </a:extLst>
                </a:gridCol>
              </a:tblGrid>
              <a:tr h="363806">
                <a:tc>
                  <a:txBody>
                    <a:bodyPr/>
                    <a:lstStyle/>
                    <a:p>
                      <a:pPr algn="ctr"/>
                      <a:r>
                        <a:rPr lang="zh-CN" altLang="en-US" sz="1800" dirty="0"/>
                        <a:t>利润（万元）</a:t>
                      </a:r>
                    </a:p>
                  </a:txBody>
                  <a:tcPr/>
                </a:tc>
                <a:tc>
                  <a:txBody>
                    <a:bodyPr/>
                    <a:lstStyle/>
                    <a:p>
                      <a:pPr algn="ctr"/>
                      <a:r>
                        <a:rPr lang="zh-CN" altLang="en-US" sz="1800" dirty="0"/>
                        <a:t>奖金提成</a:t>
                      </a:r>
                      <a:r>
                        <a:rPr lang="en-US" altLang="zh-CN" sz="1800" dirty="0"/>
                        <a:t>(%)</a:t>
                      </a:r>
                      <a:endParaRPr lang="zh-CN" altLang="en-US" sz="1800" dirty="0"/>
                    </a:p>
                  </a:txBody>
                  <a:tcPr/>
                </a:tc>
                <a:extLst>
                  <a:ext uri="{0D108BD9-81ED-4DB2-BD59-A6C34878D82A}">
                    <a16:rowId xmlns:a16="http://schemas.microsoft.com/office/drawing/2014/main" val="3109406366"/>
                  </a:ext>
                </a:extLst>
              </a:tr>
              <a:tr h="363806">
                <a:tc>
                  <a:txBody>
                    <a:bodyPr/>
                    <a:lstStyle/>
                    <a:p>
                      <a:pPr algn="ctr"/>
                      <a:r>
                        <a:rPr lang="en-US" altLang="zh-CN" sz="1800" dirty="0"/>
                        <a:t>I&lt;=10</a:t>
                      </a:r>
                      <a:endParaRPr lang="zh-CN" altLang="en-US" sz="1800" dirty="0"/>
                    </a:p>
                  </a:txBody>
                  <a:tcPr/>
                </a:tc>
                <a:tc>
                  <a:txBody>
                    <a:bodyPr/>
                    <a:lstStyle/>
                    <a:p>
                      <a:pPr algn="ctr"/>
                      <a:r>
                        <a:rPr lang="en-US" altLang="zh-CN" sz="1800" dirty="0"/>
                        <a:t>1%</a:t>
                      </a:r>
                      <a:endParaRPr lang="zh-CN" altLang="en-US" sz="1800" dirty="0"/>
                    </a:p>
                  </a:txBody>
                  <a:tcPr/>
                </a:tc>
                <a:extLst>
                  <a:ext uri="{0D108BD9-81ED-4DB2-BD59-A6C34878D82A}">
                    <a16:rowId xmlns:a16="http://schemas.microsoft.com/office/drawing/2014/main" val="1132314920"/>
                  </a:ext>
                </a:extLst>
              </a:tr>
              <a:tr h="363806">
                <a:tc>
                  <a:txBody>
                    <a:bodyPr/>
                    <a:lstStyle/>
                    <a:p>
                      <a:pPr algn="ctr"/>
                      <a:r>
                        <a:rPr lang="en-US" altLang="zh-CN" sz="1800" dirty="0"/>
                        <a:t>10&lt;I&lt;=20</a:t>
                      </a:r>
                      <a:endParaRPr lang="zh-CN" altLang="en-US" sz="1800" dirty="0"/>
                    </a:p>
                  </a:txBody>
                  <a:tcPr/>
                </a:tc>
                <a:tc>
                  <a:txBody>
                    <a:bodyPr/>
                    <a:lstStyle/>
                    <a:p>
                      <a:pPr algn="ctr"/>
                      <a:r>
                        <a:rPr lang="en-US" altLang="zh-CN" sz="1800" dirty="0"/>
                        <a:t>3%</a:t>
                      </a:r>
                      <a:endParaRPr lang="zh-CN" altLang="en-US" sz="1800" dirty="0"/>
                    </a:p>
                  </a:txBody>
                  <a:tcPr/>
                </a:tc>
                <a:extLst>
                  <a:ext uri="{0D108BD9-81ED-4DB2-BD59-A6C34878D82A}">
                    <a16:rowId xmlns:a16="http://schemas.microsoft.com/office/drawing/2014/main" val="4050239096"/>
                  </a:ext>
                </a:extLst>
              </a:tr>
              <a:tr h="363806">
                <a:tc>
                  <a:txBody>
                    <a:bodyPr/>
                    <a:lstStyle/>
                    <a:p>
                      <a:pPr algn="ctr"/>
                      <a:r>
                        <a:rPr lang="en-US" altLang="zh-CN" sz="1800" dirty="0"/>
                        <a:t>20&lt;I&lt;=40</a:t>
                      </a:r>
                      <a:endParaRPr lang="zh-CN" altLang="en-US" sz="1800" dirty="0"/>
                    </a:p>
                  </a:txBody>
                  <a:tcPr/>
                </a:tc>
                <a:tc>
                  <a:txBody>
                    <a:bodyPr/>
                    <a:lstStyle/>
                    <a:p>
                      <a:pPr algn="ctr"/>
                      <a:r>
                        <a:rPr lang="en-US" altLang="zh-CN" sz="1800" dirty="0"/>
                        <a:t>5%</a:t>
                      </a:r>
                      <a:endParaRPr lang="zh-CN" altLang="en-US" sz="1800" dirty="0"/>
                    </a:p>
                  </a:txBody>
                  <a:tcPr/>
                </a:tc>
                <a:extLst>
                  <a:ext uri="{0D108BD9-81ED-4DB2-BD59-A6C34878D82A}">
                    <a16:rowId xmlns:a16="http://schemas.microsoft.com/office/drawing/2014/main" val="2149778201"/>
                  </a:ext>
                </a:extLst>
              </a:tr>
              <a:tr h="363806">
                <a:tc>
                  <a:txBody>
                    <a:bodyPr/>
                    <a:lstStyle/>
                    <a:p>
                      <a:pPr algn="ctr"/>
                      <a:r>
                        <a:rPr lang="en-US" altLang="zh-CN" sz="1800" dirty="0"/>
                        <a:t>40&lt;I&lt;=60</a:t>
                      </a:r>
                      <a:endParaRPr lang="zh-CN" altLang="en-US" sz="1800" dirty="0"/>
                    </a:p>
                  </a:txBody>
                  <a:tcPr/>
                </a:tc>
                <a:tc>
                  <a:txBody>
                    <a:bodyPr/>
                    <a:lstStyle/>
                    <a:p>
                      <a:pPr algn="ctr"/>
                      <a:r>
                        <a:rPr lang="en-US" altLang="zh-CN" sz="1800" dirty="0"/>
                        <a:t>10%</a:t>
                      </a:r>
                      <a:endParaRPr lang="zh-CN" altLang="en-US" sz="1800" dirty="0"/>
                    </a:p>
                  </a:txBody>
                  <a:tcPr/>
                </a:tc>
                <a:extLst>
                  <a:ext uri="{0D108BD9-81ED-4DB2-BD59-A6C34878D82A}">
                    <a16:rowId xmlns:a16="http://schemas.microsoft.com/office/drawing/2014/main" val="4169580983"/>
                  </a:ext>
                </a:extLst>
              </a:tr>
              <a:tr h="363806">
                <a:tc>
                  <a:txBody>
                    <a:bodyPr/>
                    <a:lstStyle/>
                    <a:p>
                      <a:pPr algn="ctr"/>
                      <a:r>
                        <a:rPr lang="en-US" altLang="zh-CN" sz="1800" dirty="0"/>
                        <a:t>60&lt;I&lt;=80</a:t>
                      </a:r>
                      <a:endParaRPr lang="zh-CN" altLang="en-US" sz="1800" dirty="0"/>
                    </a:p>
                  </a:txBody>
                  <a:tcPr/>
                </a:tc>
                <a:tc>
                  <a:txBody>
                    <a:bodyPr/>
                    <a:lstStyle/>
                    <a:p>
                      <a:pPr algn="ctr"/>
                      <a:r>
                        <a:rPr lang="en-US" altLang="zh-CN" sz="1800" dirty="0"/>
                        <a:t>15%</a:t>
                      </a:r>
                      <a:endParaRPr lang="zh-CN" altLang="en-US" sz="1800" dirty="0"/>
                    </a:p>
                  </a:txBody>
                  <a:tcPr/>
                </a:tc>
                <a:extLst>
                  <a:ext uri="{0D108BD9-81ED-4DB2-BD59-A6C34878D82A}">
                    <a16:rowId xmlns:a16="http://schemas.microsoft.com/office/drawing/2014/main" val="41455186"/>
                  </a:ext>
                </a:extLst>
              </a:tr>
              <a:tr h="363806">
                <a:tc>
                  <a:txBody>
                    <a:bodyPr/>
                    <a:lstStyle/>
                    <a:p>
                      <a:pPr algn="ctr"/>
                      <a:r>
                        <a:rPr lang="en-US" altLang="zh-CN" sz="1800" dirty="0"/>
                        <a:t>I&gt;80</a:t>
                      </a:r>
                      <a:endParaRPr lang="zh-CN" altLang="en-US" sz="1800" dirty="0"/>
                    </a:p>
                  </a:txBody>
                  <a:tcPr/>
                </a:tc>
                <a:tc>
                  <a:txBody>
                    <a:bodyPr/>
                    <a:lstStyle/>
                    <a:p>
                      <a:pPr algn="ctr"/>
                      <a:r>
                        <a:rPr lang="en-US" altLang="zh-CN" sz="1800" dirty="0"/>
                        <a:t>20%</a:t>
                      </a:r>
                      <a:endParaRPr lang="zh-CN" altLang="en-US" sz="1800" dirty="0"/>
                    </a:p>
                  </a:txBody>
                  <a:tcPr/>
                </a:tc>
                <a:extLst>
                  <a:ext uri="{0D108BD9-81ED-4DB2-BD59-A6C34878D82A}">
                    <a16:rowId xmlns:a16="http://schemas.microsoft.com/office/drawing/2014/main" val="3073511765"/>
                  </a:ext>
                </a:extLst>
              </a:tr>
            </a:tbl>
          </a:graphicData>
        </a:graphic>
      </p:graphicFrame>
      <p:sp>
        <p:nvSpPr>
          <p:cNvPr id="8" name="文本框 7">
            <a:extLst>
              <a:ext uri="{FF2B5EF4-FFF2-40B4-BE49-F238E27FC236}">
                <a16:creationId xmlns:a16="http://schemas.microsoft.com/office/drawing/2014/main" id="{8D69AE62-FD86-446D-9A05-2E2EF9C091A1}"/>
              </a:ext>
            </a:extLst>
          </p:cNvPr>
          <p:cNvSpPr txBox="1"/>
          <p:nvPr/>
        </p:nvSpPr>
        <p:spPr>
          <a:xfrm>
            <a:off x="5258993" y="2173552"/>
            <a:ext cx="6292362" cy="4034887"/>
          </a:xfrm>
          <a:prstGeom prst="rect">
            <a:avLst/>
          </a:prstGeom>
          <a:solidFill>
            <a:schemeClr val="bg1">
              <a:lumMod val="95000"/>
            </a:schemeClr>
          </a:solidFill>
          <a:ln w="28575">
            <a:noFill/>
            <a:prstDash val="lgDashDot"/>
          </a:ln>
        </p:spPr>
        <p:txBody>
          <a:bodyPr wrap="square">
            <a:spAutoFit/>
          </a:bodyPr>
          <a:lstStyle/>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profit = float(input(“</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请输入当月利润，单位为</a:t>
            </a:r>
            <a:r>
              <a:rPr lang="zh-CN" altLang="en-US"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万</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元：</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if profit &lt;= 10:</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bonus = profit * 0.01</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elif</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profit &lt;= 20:</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bonus = profit*0.03</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elif</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profit &lt;= 40:</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bonus = profit*0.05</a:t>
            </a:r>
          </a:p>
          <a:p>
            <a:pPr indent="228600" algn="just">
              <a:lnSpc>
                <a:spcPct val="115000"/>
              </a:lnSpc>
              <a:tabLst>
                <a:tab pos="90170" algn="l"/>
                <a:tab pos="90170" algn="l"/>
                <a:tab pos="1910080" algn="l"/>
              </a:tabLst>
            </a:pPr>
            <a:r>
              <a:rPr lang="en-US" altLang="zh-CN" sz="16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elif</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profit &lt;= 60:</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bonus = profit*0.1</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elif</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profit &lt;= 80:</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bonus = profit*0.15</a:t>
            </a: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else:</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bonus = profit*0.20</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print('</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当月应发放奖金总数为</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%.2f</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元</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 bonus*10000)</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9447118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a:extLst>
              <a:ext uri="{FF2B5EF4-FFF2-40B4-BE49-F238E27FC236}">
                <a16:creationId xmlns:a16="http://schemas.microsoft.com/office/drawing/2014/main" id="{232F2B05-63C4-4500-9715-7F5C337F5AC1}"/>
              </a:ext>
            </a:extLst>
          </p:cNvPr>
          <p:cNvSpPr txBox="1"/>
          <p:nvPr/>
        </p:nvSpPr>
        <p:spPr>
          <a:xfrm>
            <a:off x="690175" y="367442"/>
            <a:ext cx="4831059"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en-US" altLang="zh-CN" sz="3200" dirty="0">
                <a:solidFill>
                  <a:schemeClr val="accent4"/>
                </a:solidFill>
                <a:latin typeface="微软雅黑" panose="020B0503020204020204" charset="-122"/>
                <a:ea typeface="微软雅黑" panose="020B0503020204020204" charset="-122"/>
                <a:sym typeface="+mn-ea"/>
              </a:rPr>
              <a:t>If</a:t>
            </a:r>
            <a:r>
              <a:rPr lang="zh-CN" altLang="en-US" sz="3200" dirty="0">
                <a:solidFill>
                  <a:schemeClr val="accent4"/>
                </a:solidFill>
                <a:latin typeface="微软雅黑" panose="020B0503020204020204" charset="-122"/>
                <a:ea typeface="微软雅黑" panose="020B0503020204020204" charset="-122"/>
                <a:sym typeface="+mn-ea"/>
              </a:rPr>
              <a:t>嵌套</a:t>
            </a:r>
          </a:p>
        </p:txBody>
      </p:sp>
      <p:sp>
        <p:nvSpPr>
          <p:cNvPr id="8" name="矩形 2">
            <a:extLst>
              <a:ext uri="{FF2B5EF4-FFF2-40B4-BE49-F238E27FC236}">
                <a16:creationId xmlns:a16="http://schemas.microsoft.com/office/drawing/2014/main" id="{ACBA78A6-896D-4498-9AA4-291A51E8FF62}"/>
              </a:ext>
            </a:extLst>
          </p:cNvPr>
          <p:cNvSpPr>
            <a:spLocks noChangeArrowheads="1"/>
          </p:cNvSpPr>
          <p:nvPr/>
        </p:nvSpPr>
        <p:spPr bwMode="auto">
          <a:xfrm>
            <a:off x="853846" y="1281155"/>
            <a:ext cx="4874045"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latin typeface="微软雅黑" pitchFamily="34" charset="-122"/>
                <a:ea typeface="微软雅黑" pitchFamily="34" charset="-122"/>
              </a:rPr>
              <a:t>if</a:t>
            </a:r>
            <a:r>
              <a:rPr lang="zh-CN" altLang="zh-CN" sz="2800" dirty="0">
                <a:latin typeface="微软雅黑" pitchFamily="34" charset="-122"/>
                <a:ea typeface="微软雅黑" pitchFamily="34" charset="-122"/>
              </a:rPr>
              <a:t>语句嵌套指的是</a:t>
            </a:r>
            <a:r>
              <a:rPr lang="en-US" altLang="zh-CN" sz="2800" dirty="0">
                <a:latin typeface="微软雅黑" pitchFamily="34" charset="-122"/>
                <a:ea typeface="微软雅黑" pitchFamily="34" charset="-122"/>
              </a:rPr>
              <a:t>if</a:t>
            </a:r>
            <a:r>
              <a:rPr lang="zh-CN" altLang="zh-CN" sz="2800" dirty="0">
                <a:latin typeface="微软雅黑" pitchFamily="34" charset="-122"/>
                <a:ea typeface="微软雅黑" pitchFamily="34" charset="-122"/>
              </a:rPr>
              <a:t>语句内部包含</a:t>
            </a:r>
            <a:r>
              <a:rPr lang="en-US" altLang="zh-CN" sz="2800" dirty="0">
                <a:latin typeface="微软雅黑" pitchFamily="34" charset="-122"/>
                <a:ea typeface="微软雅黑" pitchFamily="34" charset="-122"/>
              </a:rPr>
              <a:t>if</a:t>
            </a:r>
            <a:r>
              <a:rPr lang="zh-CN" altLang="zh-CN" sz="2800" dirty="0">
                <a:latin typeface="微软雅黑" pitchFamily="34" charset="-122"/>
                <a:ea typeface="微软雅黑" pitchFamily="34" charset="-122"/>
              </a:rPr>
              <a:t>语句，其格式如下：</a:t>
            </a:r>
          </a:p>
        </p:txBody>
      </p:sp>
      <p:sp>
        <p:nvSpPr>
          <p:cNvPr id="9" name="文本框 8">
            <a:extLst>
              <a:ext uri="{FF2B5EF4-FFF2-40B4-BE49-F238E27FC236}">
                <a16:creationId xmlns:a16="http://schemas.microsoft.com/office/drawing/2014/main" id="{8D2B3773-1009-443D-8EF9-8830FEC55B59}"/>
              </a:ext>
            </a:extLst>
          </p:cNvPr>
          <p:cNvSpPr txBox="1">
            <a:spLocks noChangeArrowheads="1"/>
          </p:cNvSpPr>
          <p:nvPr/>
        </p:nvSpPr>
        <p:spPr bwMode="auto">
          <a:xfrm>
            <a:off x="1665667" y="2895289"/>
            <a:ext cx="2584719"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2800" dirty="0">
                <a:solidFill>
                  <a:srgbClr val="FF0000"/>
                </a:solidFill>
                <a:latin typeface="微软雅黑" pitchFamily="34" charset="-122"/>
                <a:ea typeface="微软雅黑" pitchFamily="34" charset="-122"/>
              </a:rPr>
              <a:t>if </a:t>
            </a:r>
            <a:r>
              <a:rPr lang="zh-CN" altLang="zh-CN" sz="2800" dirty="0">
                <a:solidFill>
                  <a:srgbClr val="FF0000"/>
                </a:solidFill>
                <a:latin typeface="微软雅黑" pitchFamily="34" charset="-122"/>
                <a:ea typeface="微软雅黑" pitchFamily="34" charset="-122"/>
              </a:rPr>
              <a:t>条件表达式</a:t>
            </a:r>
            <a:r>
              <a:rPr lang="en-US" altLang="zh-CN" sz="2800" dirty="0">
                <a:solidFill>
                  <a:srgbClr val="FF0000"/>
                </a:solidFill>
                <a:latin typeface="微软雅黑" pitchFamily="34" charset="-122"/>
                <a:ea typeface="微软雅黑" pitchFamily="34" charset="-122"/>
              </a:rPr>
              <a:t>1</a:t>
            </a:r>
            <a:r>
              <a:rPr lang="zh-CN" altLang="zh-CN" sz="2800" dirty="0">
                <a:solidFill>
                  <a:srgbClr val="FF0000"/>
                </a:solidFill>
                <a:latin typeface="微软雅黑" pitchFamily="34" charset="-122"/>
                <a:ea typeface="微软雅黑" pitchFamily="34" charset="-122"/>
              </a:rPr>
              <a:t>：</a:t>
            </a:r>
          </a:p>
          <a:p>
            <a:r>
              <a:rPr lang="en-US" altLang="zh-CN" sz="2800" dirty="0">
                <a:solidFill>
                  <a:srgbClr val="FF0000"/>
                </a:solidFill>
                <a:latin typeface="微软雅黑" pitchFamily="34" charset="-122"/>
                <a:ea typeface="微软雅黑" pitchFamily="34" charset="-122"/>
              </a:rPr>
              <a:t>     if </a:t>
            </a:r>
            <a:r>
              <a:rPr lang="zh-CN" altLang="en-US" sz="2800" dirty="0">
                <a:solidFill>
                  <a:srgbClr val="FF0000"/>
                </a:solidFill>
                <a:latin typeface="微软雅黑" pitchFamily="34" charset="-122"/>
                <a:ea typeface="微软雅黑" pitchFamily="34" charset="-122"/>
              </a:rPr>
              <a:t>条件：</a:t>
            </a:r>
            <a:endParaRPr lang="en-US" altLang="zh-CN" sz="2800" dirty="0">
              <a:solidFill>
                <a:srgbClr val="FF0000"/>
              </a:solidFill>
              <a:latin typeface="微软雅黑" pitchFamily="34" charset="-122"/>
              <a:ea typeface="微软雅黑" pitchFamily="34" charset="-122"/>
            </a:endParaRPr>
          </a:p>
          <a:p>
            <a:r>
              <a:rPr lang="en-US" altLang="zh-CN" sz="2800" dirty="0">
                <a:solidFill>
                  <a:srgbClr val="FF0000"/>
                </a:solidFill>
                <a:latin typeface="微软雅黑" pitchFamily="34" charset="-122"/>
                <a:ea typeface="微软雅黑" pitchFamily="34" charset="-122"/>
              </a:rPr>
              <a:t>       </a:t>
            </a:r>
            <a:r>
              <a:rPr lang="zh-CN" altLang="zh-CN" sz="2800" dirty="0">
                <a:solidFill>
                  <a:srgbClr val="FF0000"/>
                </a:solidFill>
                <a:latin typeface="微软雅黑" pitchFamily="34" charset="-122"/>
                <a:ea typeface="微软雅黑" pitchFamily="34" charset="-122"/>
              </a:rPr>
              <a:t>代码块</a:t>
            </a:r>
            <a:r>
              <a:rPr lang="en-US" altLang="zh-CN" sz="2800" dirty="0">
                <a:solidFill>
                  <a:srgbClr val="FF0000"/>
                </a:solidFill>
                <a:latin typeface="微软雅黑" pitchFamily="34" charset="-122"/>
                <a:ea typeface="微软雅黑" pitchFamily="34" charset="-122"/>
              </a:rPr>
              <a:t>1</a:t>
            </a:r>
            <a:endParaRPr lang="zh-CN" altLang="zh-CN" sz="2800" dirty="0">
              <a:solidFill>
                <a:srgbClr val="FF0000"/>
              </a:solidFill>
              <a:latin typeface="微软雅黑" pitchFamily="34" charset="-122"/>
              <a:ea typeface="微软雅黑" pitchFamily="34" charset="-122"/>
            </a:endParaRPr>
          </a:p>
          <a:p>
            <a:r>
              <a:rPr lang="en-US" altLang="zh-CN" sz="2800" dirty="0">
                <a:solidFill>
                  <a:srgbClr val="FF0000"/>
                </a:solidFill>
                <a:latin typeface="微软雅黑" pitchFamily="34" charset="-122"/>
                <a:ea typeface="微软雅黑" pitchFamily="34" charset="-122"/>
              </a:rPr>
              <a:t>if </a:t>
            </a:r>
            <a:r>
              <a:rPr lang="zh-CN" altLang="zh-CN" sz="2800" dirty="0">
                <a:solidFill>
                  <a:srgbClr val="FF0000"/>
                </a:solidFill>
                <a:latin typeface="微软雅黑" pitchFamily="34" charset="-122"/>
                <a:ea typeface="微软雅黑" pitchFamily="34" charset="-122"/>
              </a:rPr>
              <a:t>条件表达式</a:t>
            </a:r>
            <a:r>
              <a:rPr lang="en-US" altLang="zh-CN" sz="2800" dirty="0">
                <a:solidFill>
                  <a:srgbClr val="FF0000"/>
                </a:solidFill>
                <a:latin typeface="微软雅黑" pitchFamily="34" charset="-122"/>
                <a:ea typeface="微软雅黑" pitchFamily="34" charset="-122"/>
              </a:rPr>
              <a:t>2:</a:t>
            </a:r>
            <a:endParaRPr lang="zh-CN" altLang="zh-CN" sz="2800" dirty="0">
              <a:solidFill>
                <a:srgbClr val="FF0000"/>
              </a:solidFill>
              <a:latin typeface="微软雅黑" pitchFamily="34" charset="-122"/>
              <a:ea typeface="微软雅黑" pitchFamily="34" charset="-122"/>
            </a:endParaRPr>
          </a:p>
          <a:p>
            <a:r>
              <a:rPr lang="en-US" altLang="zh-CN" sz="2800" dirty="0">
                <a:solidFill>
                  <a:srgbClr val="FF0000"/>
                </a:solidFill>
                <a:latin typeface="微软雅黑" pitchFamily="34" charset="-122"/>
                <a:ea typeface="微软雅黑" pitchFamily="34" charset="-122"/>
              </a:rPr>
              <a:t>     </a:t>
            </a:r>
            <a:r>
              <a:rPr lang="zh-CN" altLang="zh-CN" sz="2800" dirty="0">
                <a:solidFill>
                  <a:srgbClr val="FF0000"/>
                </a:solidFill>
                <a:latin typeface="微软雅黑" pitchFamily="34" charset="-122"/>
                <a:ea typeface="微软雅黑" pitchFamily="34" charset="-122"/>
              </a:rPr>
              <a:t>代码块</a:t>
            </a:r>
            <a:r>
              <a:rPr lang="en-US" altLang="zh-CN" sz="2800" dirty="0">
                <a:solidFill>
                  <a:srgbClr val="FF0000"/>
                </a:solidFill>
                <a:latin typeface="微软雅黑" pitchFamily="34" charset="-122"/>
                <a:ea typeface="微软雅黑" pitchFamily="34" charset="-122"/>
              </a:rPr>
              <a:t>2</a:t>
            </a:r>
            <a:endParaRPr lang="zh-CN" altLang="zh-CN" sz="2800" dirty="0">
              <a:solidFill>
                <a:srgbClr val="FF0000"/>
              </a:solidFill>
              <a:latin typeface="微软雅黑" pitchFamily="34" charset="-122"/>
              <a:ea typeface="微软雅黑" pitchFamily="34" charset="-122"/>
            </a:endParaRPr>
          </a:p>
        </p:txBody>
      </p:sp>
      <p:sp>
        <p:nvSpPr>
          <p:cNvPr id="10" name="矩形 9">
            <a:extLst>
              <a:ext uri="{FF2B5EF4-FFF2-40B4-BE49-F238E27FC236}">
                <a16:creationId xmlns:a16="http://schemas.microsoft.com/office/drawing/2014/main" id="{AE3C34FD-34E4-48E7-8C06-712E44DB753C}"/>
              </a:ext>
            </a:extLst>
          </p:cNvPr>
          <p:cNvSpPr/>
          <p:nvPr/>
        </p:nvSpPr>
        <p:spPr>
          <a:xfrm>
            <a:off x="5972436" y="2336257"/>
            <a:ext cx="5713683" cy="3876077"/>
          </a:xfrm>
          <a:prstGeom prst="rect">
            <a:avLst/>
          </a:prstGeom>
          <a:noFill/>
          <a:ln w="28575">
            <a:solidFill>
              <a:srgbClr val="1353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FFFFFF"/>
              </a:solidFill>
            </a:endParaRPr>
          </a:p>
        </p:txBody>
      </p:sp>
      <p:sp>
        <p:nvSpPr>
          <p:cNvPr id="11" name="矩形 2">
            <a:extLst>
              <a:ext uri="{FF2B5EF4-FFF2-40B4-BE49-F238E27FC236}">
                <a16:creationId xmlns:a16="http://schemas.microsoft.com/office/drawing/2014/main" id="{09165893-BA42-4120-A133-6043D2A0ECB0}"/>
              </a:ext>
            </a:extLst>
          </p:cNvPr>
          <p:cNvSpPr>
            <a:spLocks noChangeArrowheads="1"/>
          </p:cNvSpPr>
          <p:nvPr/>
        </p:nvSpPr>
        <p:spPr bwMode="auto">
          <a:xfrm>
            <a:off x="6377161" y="2778799"/>
            <a:ext cx="5308958" cy="3126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黑体" pitchFamily="49" charset="-122"/>
                <a:ea typeface="黑体" pitchFamily="49" charset="-122"/>
              </a:rPr>
              <a:t>关于</a:t>
            </a:r>
            <a:r>
              <a:rPr lang="en-US" altLang="zh-CN" sz="2800" dirty="0">
                <a:latin typeface="黑体" pitchFamily="49" charset="-122"/>
                <a:ea typeface="黑体" pitchFamily="49" charset="-122"/>
              </a:rPr>
              <a:t>if</a:t>
            </a:r>
            <a:r>
              <a:rPr lang="zh-CN" altLang="zh-CN" sz="2800" dirty="0">
                <a:latin typeface="黑体" pitchFamily="49" charset="-122"/>
                <a:ea typeface="黑体" pitchFamily="49" charset="-122"/>
              </a:rPr>
              <a:t>嵌套语句，需要说明：</a:t>
            </a:r>
          </a:p>
          <a:p>
            <a:pPr lvl="0">
              <a:lnSpc>
                <a:spcPct val="120000"/>
              </a:lnSpc>
            </a:pPr>
            <a:r>
              <a:rPr lang="en-US" altLang="zh-CN" sz="2800" dirty="0">
                <a:latin typeface="黑体" pitchFamily="49" charset="-122"/>
                <a:ea typeface="黑体" pitchFamily="49" charset="-122"/>
              </a:rPr>
              <a:t>(1)if</a:t>
            </a:r>
            <a:r>
              <a:rPr lang="zh-CN" altLang="zh-CN" sz="2800" dirty="0">
                <a:latin typeface="黑体" pitchFamily="49" charset="-122"/>
                <a:ea typeface="黑体" pitchFamily="49" charset="-122"/>
              </a:rPr>
              <a:t>语句可以嵌套多层，不仅限于两层。</a:t>
            </a:r>
          </a:p>
          <a:p>
            <a:pPr lvl="0">
              <a:lnSpc>
                <a:spcPct val="120000"/>
              </a:lnSpc>
            </a:pPr>
            <a:r>
              <a:rPr lang="en-US" altLang="zh-CN" sz="2800" dirty="0">
                <a:latin typeface="黑体" pitchFamily="49" charset="-122"/>
                <a:ea typeface="黑体" pitchFamily="49" charset="-122"/>
              </a:rPr>
              <a:t>(2)</a:t>
            </a:r>
            <a:r>
              <a:rPr lang="zh-CN" altLang="zh-CN" sz="2800" dirty="0">
                <a:latin typeface="黑体" pitchFamily="49" charset="-122"/>
                <a:ea typeface="黑体" pitchFamily="49" charset="-122"/>
              </a:rPr>
              <a:t>外层和内层的</a:t>
            </a:r>
            <a:r>
              <a:rPr lang="en-US" altLang="zh-CN" sz="2800" dirty="0">
                <a:latin typeface="黑体" pitchFamily="49" charset="-122"/>
                <a:ea typeface="黑体" pitchFamily="49" charset="-122"/>
              </a:rPr>
              <a:t>if</a:t>
            </a:r>
            <a:r>
              <a:rPr lang="zh-CN" altLang="zh-CN" sz="2800" dirty="0">
                <a:latin typeface="黑体" pitchFamily="49" charset="-122"/>
                <a:ea typeface="黑体" pitchFamily="49" charset="-122"/>
              </a:rPr>
              <a:t>判断都可以使用</a:t>
            </a:r>
            <a:r>
              <a:rPr lang="en-US" altLang="zh-CN" sz="2800" dirty="0">
                <a:latin typeface="黑体" pitchFamily="49" charset="-122"/>
                <a:ea typeface="黑体" pitchFamily="49" charset="-122"/>
              </a:rPr>
              <a:t>if</a:t>
            </a:r>
            <a:r>
              <a:rPr lang="zh-CN" altLang="zh-CN" sz="2800" dirty="0">
                <a:latin typeface="黑体" pitchFamily="49" charset="-122"/>
                <a:ea typeface="黑体" pitchFamily="49" charset="-122"/>
              </a:rPr>
              <a:t>语句、</a:t>
            </a:r>
            <a:r>
              <a:rPr lang="en-US" altLang="zh-CN" sz="2800" dirty="0">
                <a:latin typeface="黑体" pitchFamily="49" charset="-122"/>
                <a:ea typeface="黑体" pitchFamily="49" charset="-122"/>
              </a:rPr>
              <a:t>if-else</a:t>
            </a:r>
            <a:r>
              <a:rPr lang="zh-CN" altLang="zh-CN" sz="2800" dirty="0">
                <a:latin typeface="黑体" pitchFamily="49" charset="-122"/>
                <a:ea typeface="黑体" pitchFamily="49" charset="-122"/>
              </a:rPr>
              <a:t>语句和</a:t>
            </a:r>
            <a:r>
              <a:rPr lang="en-US" altLang="zh-CN" sz="2800" dirty="0">
                <a:latin typeface="黑体" pitchFamily="49" charset="-122"/>
                <a:ea typeface="黑体" pitchFamily="49" charset="-122"/>
              </a:rPr>
              <a:t>elif</a:t>
            </a:r>
            <a:r>
              <a:rPr lang="zh-CN" altLang="zh-CN" sz="2800" dirty="0">
                <a:latin typeface="黑体" pitchFamily="49" charset="-122"/>
                <a:ea typeface="黑体" pitchFamily="49" charset="-122"/>
              </a:rPr>
              <a:t>语句。</a:t>
            </a:r>
          </a:p>
        </p:txBody>
      </p:sp>
      <p:pic>
        <p:nvPicPr>
          <p:cNvPr id="12" name="图片 1">
            <a:extLst>
              <a:ext uri="{FF2B5EF4-FFF2-40B4-BE49-F238E27FC236}">
                <a16:creationId xmlns:a16="http://schemas.microsoft.com/office/drawing/2014/main" id="{85925EA3-745F-4D26-A6B4-AF3324950F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386" y="5541212"/>
            <a:ext cx="1444775" cy="103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744936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3688823"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微软雅黑" pitchFamily="34" charset="-122"/>
                <a:ea typeface="微软雅黑" pitchFamily="34" charset="-122"/>
              </a:rPr>
              <a:t>多分支</a:t>
            </a:r>
            <a:r>
              <a:rPr lang="en-US" altLang="zh-CN" sz="2800" dirty="0">
                <a:latin typeface="微软雅黑" pitchFamily="34" charset="-122"/>
                <a:ea typeface="微软雅黑" pitchFamily="34" charset="-122"/>
              </a:rPr>
              <a:t>if-</a:t>
            </a:r>
            <a:r>
              <a:rPr lang="en-US" altLang="zh-CN" sz="2800" dirty="0" err="1">
                <a:latin typeface="微软雅黑" pitchFamily="34" charset="-122"/>
                <a:ea typeface="微软雅黑" pitchFamily="34" charset="-122"/>
              </a:rPr>
              <a:t>elif</a:t>
            </a:r>
            <a:r>
              <a:rPr lang="en-US" altLang="zh-CN" sz="2800" dirty="0">
                <a:latin typeface="微软雅黑" pitchFamily="34" charset="-122"/>
                <a:ea typeface="微软雅黑" pitchFamily="34" charset="-122"/>
              </a:rPr>
              <a:t>-else</a:t>
            </a:r>
            <a:r>
              <a:rPr lang="zh-CN" altLang="en-US" sz="2800" dirty="0">
                <a:latin typeface="微软雅黑" pitchFamily="34" charset="-122"/>
                <a:ea typeface="微软雅黑" pitchFamily="34" charset="-122"/>
              </a:rPr>
              <a:t>语句</a:t>
            </a:r>
            <a:endParaRPr lang="zh-CN" altLang="zh-CN" sz="2800" dirty="0">
              <a:latin typeface="微软雅黑" pitchFamily="34" charset="-122"/>
              <a:ea typeface="微软雅黑" pitchFamily="34" charset="-122"/>
            </a:endParaRPr>
          </a:p>
        </p:txBody>
      </p:sp>
      <p:sp>
        <p:nvSpPr>
          <p:cNvPr id="2" name="矩形 1"/>
          <p:cNvSpPr/>
          <p:nvPr/>
        </p:nvSpPr>
        <p:spPr>
          <a:xfrm>
            <a:off x="619844" y="1160920"/>
            <a:ext cx="3671407" cy="3785652"/>
          </a:xfrm>
          <a:prstGeom prst="rect">
            <a:avLst/>
          </a:prstGeom>
        </p:spPr>
        <p:txBody>
          <a:bodyPr wrap="square">
            <a:spAutoFit/>
          </a:bodyPr>
          <a:lstStyle/>
          <a:p>
            <a:r>
              <a:rPr lang="zh-CN" altLang="en-US" sz="2400" dirty="0">
                <a:latin typeface="微软雅黑" pitchFamily="34" charset="-122"/>
                <a:ea typeface="微软雅黑" pitchFamily="34" charset="-122"/>
              </a:rPr>
              <a:t>     实例：快递计费系统。</a:t>
            </a:r>
            <a:r>
              <a:rPr lang="zh-CN" altLang="zh-CN" sz="2400" dirty="0">
                <a:latin typeface="微软雅黑" pitchFamily="34" charset="-122"/>
                <a:ea typeface="微软雅黑" pitchFamily="34" charset="-122"/>
              </a:rPr>
              <a:t>假设某快递网点提供华东地区、华南地区、华北地区、西北地区的寄件服务，其中，华东地区编号为</a:t>
            </a:r>
            <a:r>
              <a:rPr lang="en-US" altLang="zh-CN" sz="2400" dirty="0">
                <a:latin typeface="微软雅黑" pitchFamily="34" charset="-122"/>
                <a:ea typeface="微软雅黑" pitchFamily="34" charset="-122"/>
              </a:rPr>
              <a:t>01</a:t>
            </a:r>
            <a:r>
              <a:rPr lang="zh-CN" altLang="zh-CN" sz="2400" dirty="0">
                <a:latin typeface="微软雅黑" pitchFamily="34" charset="-122"/>
                <a:ea typeface="微软雅黑" pitchFamily="34" charset="-122"/>
              </a:rPr>
              <a:t>、华南地区编号为</a:t>
            </a:r>
            <a:r>
              <a:rPr lang="en-US" altLang="zh-CN" sz="2400" dirty="0">
                <a:latin typeface="微软雅黑" pitchFamily="34" charset="-122"/>
                <a:ea typeface="微软雅黑" pitchFamily="34" charset="-122"/>
              </a:rPr>
              <a:t>02</a:t>
            </a:r>
            <a:r>
              <a:rPr lang="zh-CN" altLang="zh-CN" sz="2400" dirty="0">
                <a:latin typeface="微软雅黑" pitchFamily="34" charset="-122"/>
                <a:ea typeface="微软雅黑" pitchFamily="34" charset="-122"/>
              </a:rPr>
              <a:t>、华北地区编号为</a:t>
            </a:r>
            <a:r>
              <a:rPr lang="en-US" altLang="zh-CN" sz="2400" dirty="0">
                <a:latin typeface="微软雅黑" pitchFamily="34" charset="-122"/>
                <a:ea typeface="微软雅黑" pitchFamily="34" charset="-122"/>
              </a:rPr>
              <a:t>03</a:t>
            </a:r>
            <a:r>
              <a:rPr lang="zh-CN" altLang="zh-CN" sz="2400" dirty="0">
                <a:latin typeface="微软雅黑" pitchFamily="34" charset="-122"/>
                <a:ea typeface="微软雅黑" pitchFamily="34" charset="-122"/>
              </a:rPr>
              <a:t>，西北地区编号为</a:t>
            </a:r>
            <a:r>
              <a:rPr lang="en-US" altLang="zh-CN" sz="2400" dirty="0">
                <a:latin typeface="微软雅黑" pitchFamily="34" charset="-122"/>
                <a:ea typeface="微软雅黑" pitchFamily="34" charset="-122"/>
              </a:rPr>
              <a:t>04</a:t>
            </a:r>
            <a:r>
              <a:rPr lang="zh-CN" altLang="zh-CN" sz="2400" dirty="0">
                <a:latin typeface="微软雅黑" pitchFamily="34" charset="-122"/>
                <a:ea typeface="微软雅黑" pitchFamily="34" charset="-122"/>
              </a:rPr>
              <a:t>，该快递网点的寄件价目表</a:t>
            </a:r>
            <a:r>
              <a:rPr lang="zh-CN" altLang="en-US" sz="2400" dirty="0">
                <a:latin typeface="微软雅黑" pitchFamily="34" charset="-122"/>
                <a:ea typeface="微软雅黑" pitchFamily="34" charset="-122"/>
              </a:rPr>
              <a:t>如下：</a:t>
            </a:r>
            <a:endParaRPr lang="zh-CN" altLang="zh-CN" sz="2400" dirty="0">
              <a:latin typeface="微软雅黑" pitchFamily="34" charset="-122"/>
              <a:ea typeface="微软雅黑" pitchFamily="34" charset="-122"/>
            </a:endParaRPr>
          </a:p>
          <a:p>
            <a:endParaRPr lang="zh-CN" altLang="zh-CN" sz="2400" dirty="0">
              <a:latin typeface="微软雅黑" pitchFamily="34" charset="-122"/>
              <a:ea typeface="微软雅黑"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33582976"/>
              </p:ext>
            </p:extLst>
          </p:nvPr>
        </p:nvGraphicFramePr>
        <p:xfrm>
          <a:off x="569667" y="4728019"/>
          <a:ext cx="3522483" cy="1800000"/>
        </p:xfrm>
        <a:graphic>
          <a:graphicData uri="http://schemas.openxmlformats.org/drawingml/2006/table">
            <a:tbl>
              <a:tblPr firstRow="1" firstCol="1" bandRow="1">
                <a:tableStyleId>{69CF1AB2-1976-4502-BF36-3FF5EA218861}</a:tableStyleId>
              </a:tblPr>
              <a:tblGrid>
                <a:gridCol w="1415008">
                  <a:extLst>
                    <a:ext uri="{9D8B030D-6E8A-4147-A177-3AD203B41FA5}">
                      <a16:colId xmlns:a16="http://schemas.microsoft.com/office/drawing/2014/main" val="2880740786"/>
                    </a:ext>
                  </a:extLst>
                </a:gridCol>
                <a:gridCol w="1088572">
                  <a:extLst>
                    <a:ext uri="{9D8B030D-6E8A-4147-A177-3AD203B41FA5}">
                      <a16:colId xmlns:a16="http://schemas.microsoft.com/office/drawing/2014/main" val="2492747601"/>
                    </a:ext>
                  </a:extLst>
                </a:gridCol>
                <a:gridCol w="1018903">
                  <a:extLst>
                    <a:ext uri="{9D8B030D-6E8A-4147-A177-3AD203B41FA5}">
                      <a16:colId xmlns:a16="http://schemas.microsoft.com/office/drawing/2014/main" val="3667204711"/>
                    </a:ext>
                  </a:extLst>
                </a:gridCol>
              </a:tblGrid>
              <a:tr h="360000">
                <a:tc>
                  <a:txBody>
                    <a:bodyPr/>
                    <a:lstStyle/>
                    <a:p>
                      <a:pPr algn="ctr">
                        <a:lnSpc>
                          <a:spcPts val="1400"/>
                        </a:lnSpc>
                        <a:spcAft>
                          <a:spcPts val="0"/>
                        </a:spcAft>
                      </a:pPr>
                      <a:r>
                        <a:rPr lang="zh-CN" sz="1100" kern="750" dirty="0">
                          <a:effectLst/>
                        </a:rPr>
                        <a:t>地区编号</a:t>
                      </a:r>
                      <a:endParaRPr lang="zh-CN" sz="1100" kern="750" dirty="0">
                        <a:effectLst/>
                        <a:latin typeface="Arial" panose="020B0604020202020204" pitchFamily="34" charset="0"/>
                        <a:ea typeface="黑体" panose="02010609060101010101" pitchFamily="49" charset="-122"/>
                        <a:cs typeface="Times New Roman" panose="02020603050405020304" pitchFamily="18" charset="0"/>
                      </a:endParaRPr>
                    </a:p>
                  </a:txBody>
                  <a:tcPr marL="36195" marR="36195" marT="0" marB="0" anchor="ctr"/>
                </a:tc>
                <a:tc>
                  <a:txBody>
                    <a:bodyPr/>
                    <a:lstStyle/>
                    <a:p>
                      <a:pPr algn="ctr">
                        <a:lnSpc>
                          <a:spcPts val="1400"/>
                        </a:lnSpc>
                        <a:spcAft>
                          <a:spcPts val="0"/>
                        </a:spcAft>
                      </a:pPr>
                      <a:r>
                        <a:rPr lang="zh-CN" sz="1100" kern="750" dirty="0">
                          <a:effectLst/>
                        </a:rPr>
                        <a:t>首重（</a:t>
                      </a:r>
                      <a:r>
                        <a:rPr lang="en-US" sz="1100" kern="750" dirty="0">
                          <a:effectLst/>
                        </a:rPr>
                        <a:t>&lt;=2kg</a:t>
                      </a:r>
                      <a:r>
                        <a:rPr lang="zh-CN" sz="1100" kern="750" dirty="0">
                          <a:effectLst/>
                        </a:rPr>
                        <a:t>）</a:t>
                      </a:r>
                      <a:endParaRPr lang="zh-CN" sz="1100" kern="750" dirty="0">
                        <a:effectLst/>
                        <a:latin typeface="Arial" panose="020B0604020202020204" pitchFamily="34" charset="0"/>
                        <a:ea typeface="黑体" panose="02010609060101010101" pitchFamily="49" charset="-122"/>
                        <a:cs typeface="Times New Roman" panose="02020603050405020304" pitchFamily="18" charset="0"/>
                      </a:endParaRPr>
                    </a:p>
                  </a:txBody>
                  <a:tcPr marL="36195" marR="36195" marT="0" marB="0" anchor="ctr"/>
                </a:tc>
                <a:tc>
                  <a:txBody>
                    <a:bodyPr/>
                    <a:lstStyle/>
                    <a:p>
                      <a:pPr algn="ctr">
                        <a:lnSpc>
                          <a:spcPts val="1400"/>
                        </a:lnSpc>
                        <a:spcAft>
                          <a:spcPts val="0"/>
                        </a:spcAft>
                      </a:pPr>
                      <a:r>
                        <a:rPr lang="zh-CN" sz="1100" kern="750" dirty="0">
                          <a:effectLst/>
                        </a:rPr>
                        <a:t>续重（元</a:t>
                      </a:r>
                      <a:r>
                        <a:rPr lang="en-US" sz="1100" kern="750" dirty="0">
                          <a:effectLst/>
                        </a:rPr>
                        <a:t>/kg</a:t>
                      </a:r>
                      <a:r>
                        <a:rPr lang="zh-CN" sz="1100" kern="750" dirty="0">
                          <a:effectLst/>
                        </a:rPr>
                        <a:t>）</a:t>
                      </a:r>
                      <a:endParaRPr lang="zh-CN" sz="1100" kern="750" dirty="0">
                        <a:effectLst/>
                        <a:latin typeface="Arial" panose="020B0604020202020204" pitchFamily="34" charset="0"/>
                        <a:ea typeface="黑体" panose="02010609060101010101" pitchFamily="49" charset="-122"/>
                        <a:cs typeface="Times New Roman" panose="02020603050405020304" pitchFamily="18" charset="0"/>
                      </a:endParaRPr>
                    </a:p>
                  </a:txBody>
                  <a:tcPr marL="36195" marR="36195" marT="0" marB="0" anchor="ctr"/>
                </a:tc>
                <a:extLst>
                  <a:ext uri="{0D108BD9-81ED-4DB2-BD59-A6C34878D82A}">
                    <a16:rowId xmlns:a16="http://schemas.microsoft.com/office/drawing/2014/main" val="685177925"/>
                  </a:ext>
                </a:extLst>
              </a:tr>
              <a:tr h="360000">
                <a:tc>
                  <a:txBody>
                    <a:bodyPr/>
                    <a:lstStyle/>
                    <a:p>
                      <a:pPr algn="ctr">
                        <a:lnSpc>
                          <a:spcPts val="1400"/>
                        </a:lnSpc>
                        <a:spcAft>
                          <a:spcPts val="0"/>
                        </a:spcAft>
                      </a:pPr>
                      <a:r>
                        <a:rPr lang="zh-CN" sz="1100" kern="750">
                          <a:effectLst/>
                        </a:rPr>
                        <a:t>华东地区（</a:t>
                      </a:r>
                      <a:r>
                        <a:rPr lang="en-US" sz="1100" kern="750">
                          <a:effectLst/>
                        </a:rPr>
                        <a:t>01</a:t>
                      </a:r>
                      <a:r>
                        <a:rPr lang="zh-CN" sz="1100" kern="750">
                          <a:effectLst/>
                        </a:rPr>
                        <a:t>）</a:t>
                      </a:r>
                      <a:endParaRPr lang="zh-CN" sz="1100" kern="750">
                        <a:effectLst/>
                        <a:latin typeface="Times New Roman" panose="02020603050405020304" pitchFamily="18" charset="0"/>
                        <a:ea typeface="宋体" panose="02010600030101010101" pitchFamily="2" charset="-122"/>
                      </a:endParaRPr>
                    </a:p>
                  </a:txBody>
                  <a:tcPr marL="36195" marR="36195" marT="0" marB="0" anchor="ctr"/>
                </a:tc>
                <a:tc>
                  <a:txBody>
                    <a:bodyPr/>
                    <a:lstStyle/>
                    <a:p>
                      <a:pPr algn="ctr">
                        <a:lnSpc>
                          <a:spcPts val="1400"/>
                        </a:lnSpc>
                        <a:spcAft>
                          <a:spcPts val="0"/>
                        </a:spcAft>
                      </a:pPr>
                      <a:r>
                        <a:rPr lang="en-US" sz="1100" kern="750" dirty="0">
                          <a:effectLst/>
                        </a:rPr>
                        <a:t>10</a:t>
                      </a:r>
                      <a:r>
                        <a:rPr lang="zh-CN" sz="1100" kern="750" dirty="0">
                          <a:effectLst/>
                        </a:rPr>
                        <a:t>元</a:t>
                      </a:r>
                      <a:endParaRPr lang="zh-CN" sz="1100" kern="750" dirty="0">
                        <a:effectLst/>
                        <a:latin typeface="Times New Roman" panose="02020603050405020304" pitchFamily="18" charset="0"/>
                        <a:ea typeface="宋体" panose="02010600030101010101" pitchFamily="2" charset="-122"/>
                      </a:endParaRPr>
                    </a:p>
                  </a:txBody>
                  <a:tcPr marL="36195" marR="36195" marT="0" marB="0" anchor="ctr"/>
                </a:tc>
                <a:tc>
                  <a:txBody>
                    <a:bodyPr/>
                    <a:lstStyle/>
                    <a:p>
                      <a:pPr algn="ctr">
                        <a:lnSpc>
                          <a:spcPts val="1400"/>
                        </a:lnSpc>
                        <a:spcAft>
                          <a:spcPts val="0"/>
                        </a:spcAft>
                      </a:pPr>
                      <a:r>
                        <a:rPr lang="en-US" sz="1100" kern="750">
                          <a:effectLst/>
                        </a:rPr>
                        <a:t>2</a:t>
                      </a:r>
                      <a:r>
                        <a:rPr lang="zh-CN" sz="1100" kern="750">
                          <a:effectLst/>
                        </a:rPr>
                        <a:t>元</a:t>
                      </a:r>
                      <a:endParaRPr lang="zh-CN" sz="1100" kern="750">
                        <a:effectLst/>
                        <a:latin typeface="Times New Roman" panose="02020603050405020304" pitchFamily="18" charset="0"/>
                        <a:ea typeface="宋体" panose="02010600030101010101" pitchFamily="2" charset="-122"/>
                      </a:endParaRPr>
                    </a:p>
                  </a:txBody>
                  <a:tcPr marL="36195" marR="36195" marT="0" marB="0" anchor="ctr"/>
                </a:tc>
                <a:extLst>
                  <a:ext uri="{0D108BD9-81ED-4DB2-BD59-A6C34878D82A}">
                    <a16:rowId xmlns:a16="http://schemas.microsoft.com/office/drawing/2014/main" val="2524693761"/>
                  </a:ext>
                </a:extLst>
              </a:tr>
              <a:tr h="360000">
                <a:tc>
                  <a:txBody>
                    <a:bodyPr/>
                    <a:lstStyle/>
                    <a:p>
                      <a:pPr algn="ctr">
                        <a:lnSpc>
                          <a:spcPts val="1400"/>
                        </a:lnSpc>
                        <a:spcAft>
                          <a:spcPts val="0"/>
                        </a:spcAft>
                      </a:pPr>
                      <a:r>
                        <a:rPr lang="zh-CN" sz="1100" kern="750">
                          <a:effectLst/>
                        </a:rPr>
                        <a:t>华南地区（</a:t>
                      </a:r>
                      <a:r>
                        <a:rPr lang="en-US" sz="1100" kern="750">
                          <a:effectLst/>
                        </a:rPr>
                        <a:t>02</a:t>
                      </a:r>
                      <a:r>
                        <a:rPr lang="zh-CN" sz="1100" kern="750">
                          <a:effectLst/>
                        </a:rPr>
                        <a:t>）</a:t>
                      </a:r>
                      <a:endParaRPr lang="zh-CN" sz="1100" kern="750">
                        <a:effectLst/>
                        <a:latin typeface="Times New Roman" panose="02020603050405020304" pitchFamily="18" charset="0"/>
                        <a:ea typeface="宋体" panose="02010600030101010101" pitchFamily="2" charset="-122"/>
                      </a:endParaRPr>
                    </a:p>
                  </a:txBody>
                  <a:tcPr marL="36195" marR="36195" marT="0" marB="0" anchor="ctr"/>
                </a:tc>
                <a:tc>
                  <a:txBody>
                    <a:bodyPr/>
                    <a:lstStyle/>
                    <a:p>
                      <a:pPr algn="ctr">
                        <a:lnSpc>
                          <a:spcPts val="1400"/>
                        </a:lnSpc>
                        <a:spcAft>
                          <a:spcPts val="0"/>
                        </a:spcAft>
                      </a:pPr>
                      <a:r>
                        <a:rPr lang="en-US" sz="1100" kern="750" dirty="0">
                          <a:effectLst/>
                        </a:rPr>
                        <a:t>12</a:t>
                      </a:r>
                      <a:r>
                        <a:rPr lang="zh-CN" sz="1100" kern="750" dirty="0">
                          <a:effectLst/>
                        </a:rPr>
                        <a:t>元</a:t>
                      </a:r>
                      <a:endParaRPr lang="zh-CN" sz="1100" kern="750" dirty="0">
                        <a:effectLst/>
                        <a:latin typeface="Times New Roman" panose="02020603050405020304" pitchFamily="18" charset="0"/>
                        <a:ea typeface="宋体" panose="02010600030101010101" pitchFamily="2" charset="-122"/>
                      </a:endParaRPr>
                    </a:p>
                  </a:txBody>
                  <a:tcPr marL="36195" marR="36195" marT="0" marB="0" anchor="ctr"/>
                </a:tc>
                <a:tc>
                  <a:txBody>
                    <a:bodyPr/>
                    <a:lstStyle/>
                    <a:p>
                      <a:pPr algn="ctr">
                        <a:lnSpc>
                          <a:spcPts val="1400"/>
                        </a:lnSpc>
                        <a:spcAft>
                          <a:spcPts val="0"/>
                        </a:spcAft>
                      </a:pPr>
                      <a:r>
                        <a:rPr lang="en-US" sz="1100" kern="750" dirty="0">
                          <a:effectLst/>
                        </a:rPr>
                        <a:t>3</a:t>
                      </a:r>
                      <a:r>
                        <a:rPr lang="zh-CN" sz="1100" kern="750" dirty="0">
                          <a:effectLst/>
                        </a:rPr>
                        <a:t>元</a:t>
                      </a:r>
                      <a:endParaRPr lang="zh-CN" sz="1100" kern="750" dirty="0">
                        <a:effectLst/>
                        <a:latin typeface="Times New Roman" panose="02020603050405020304" pitchFamily="18" charset="0"/>
                        <a:ea typeface="宋体" panose="02010600030101010101" pitchFamily="2" charset="-122"/>
                      </a:endParaRPr>
                    </a:p>
                  </a:txBody>
                  <a:tcPr marL="36195" marR="36195" marT="0" marB="0" anchor="ctr"/>
                </a:tc>
                <a:extLst>
                  <a:ext uri="{0D108BD9-81ED-4DB2-BD59-A6C34878D82A}">
                    <a16:rowId xmlns:a16="http://schemas.microsoft.com/office/drawing/2014/main" val="710126099"/>
                  </a:ext>
                </a:extLst>
              </a:tr>
              <a:tr h="360000">
                <a:tc>
                  <a:txBody>
                    <a:bodyPr/>
                    <a:lstStyle/>
                    <a:p>
                      <a:pPr algn="ctr">
                        <a:lnSpc>
                          <a:spcPts val="1400"/>
                        </a:lnSpc>
                        <a:spcAft>
                          <a:spcPts val="0"/>
                        </a:spcAft>
                      </a:pPr>
                      <a:r>
                        <a:rPr lang="zh-CN" sz="1100" kern="750">
                          <a:effectLst/>
                        </a:rPr>
                        <a:t>华北地区（</a:t>
                      </a:r>
                      <a:r>
                        <a:rPr lang="en-US" sz="1100" kern="750">
                          <a:effectLst/>
                        </a:rPr>
                        <a:t>03</a:t>
                      </a:r>
                      <a:r>
                        <a:rPr lang="zh-CN" sz="1100" kern="750">
                          <a:effectLst/>
                        </a:rPr>
                        <a:t>）</a:t>
                      </a:r>
                      <a:endParaRPr lang="zh-CN" sz="1100" kern="750">
                        <a:effectLst/>
                        <a:latin typeface="Times New Roman" panose="02020603050405020304" pitchFamily="18" charset="0"/>
                        <a:ea typeface="宋体" panose="02010600030101010101" pitchFamily="2" charset="-122"/>
                      </a:endParaRPr>
                    </a:p>
                  </a:txBody>
                  <a:tcPr marL="36195" marR="36195" marT="0" marB="0" anchor="ctr"/>
                </a:tc>
                <a:tc>
                  <a:txBody>
                    <a:bodyPr/>
                    <a:lstStyle/>
                    <a:p>
                      <a:pPr algn="ctr">
                        <a:lnSpc>
                          <a:spcPts val="1400"/>
                        </a:lnSpc>
                        <a:spcAft>
                          <a:spcPts val="0"/>
                        </a:spcAft>
                      </a:pPr>
                      <a:r>
                        <a:rPr lang="en-US" sz="1100" kern="750" dirty="0">
                          <a:effectLst/>
                        </a:rPr>
                        <a:t>14</a:t>
                      </a:r>
                      <a:r>
                        <a:rPr lang="zh-CN" sz="1100" kern="750" dirty="0">
                          <a:effectLst/>
                        </a:rPr>
                        <a:t>元</a:t>
                      </a:r>
                      <a:endParaRPr lang="zh-CN" sz="1100" kern="750" dirty="0">
                        <a:effectLst/>
                        <a:latin typeface="Times New Roman" panose="02020603050405020304" pitchFamily="18" charset="0"/>
                        <a:ea typeface="宋体" panose="02010600030101010101" pitchFamily="2" charset="-122"/>
                      </a:endParaRPr>
                    </a:p>
                  </a:txBody>
                  <a:tcPr marL="36195" marR="36195" marT="0" marB="0" anchor="ctr"/>
                </a:tc>
                <a:tc>
                  <a:txBody>
                    <a:bodyPr/>
                    <a:lstStyle/>
                    <a:p>
                      <a:pPr algn="ctr">
                        <a:lnSpc>
                          <a:spcPts val="1400"/>
                        </a:lnSpc>
                        <a:spcAft>
                          <a:spcPts val="0"/>
                        </a:spcAft>
                      </a:pPr>
                      <a:r>
                        <a:rPr lang="en-US" sz="1100" kern="750" dirty="0">
                          <a:effectLst/>
                        </a:rPr>
                        <a:t>2</a:t>
                      </a:r>
                      <a:r>
                        <a:rPr lang="zh-CN" sz="1100" kern="750" dirty="0">
                          <a:effectLst/>
                        </a:rPr>
                        <a:t>元</a:t>
                      </a:r>
                      <a:endParaRPr lang="zh-CN" sz="1100" kern="750" dirty="0">
                        <a:effectLst/>
                        <a:latin typeface="Times New Roman" panose="02020603050405020304" pitchFamily="18" charset="0"/>
                        <a:ea typeface="宋体" panose="02010600030101010101" pitchFamily="2" charset="-122"/>
                      </a:endParaRPr>
                    </a:p>
                  </a:txBody>
                  <a:tcPr marL="36195" marR="36195" marT="0" marB="0" anchor="ctr"/>
                </a:tc>
                <a:extLst>
                  <a:ext uri="{0D108BD9-81ED-4DB2-BD59-A6C34878D82A}">
                    <a16:rowId xmlns:a16="http://schemas.microsoft.com/office/drawing/2014/main" val="283757217"/>
                  </a:ext>
                </a:extLst>
              </a:tr>
              <a:tr h="360000">
                <a:tc>
                  <a:txBody>
                    <a:bodyPr/>
                    <a:lstStyle/>
                    <a:p>
                      <a:pPr algn="ctr">
                        <a:lnSpc>
                          <a:spcPts val="1400"/>
                        </a:lnSpc>
                        <a:spcAft>
                          <a:spcPts val="0"/>
                        </a:spcAft>
                      </a:pPr>
                      <a:r>
                        <a:rPr lang="zh-CN" sz="1100" kern="750">
                          <a:effectLst/>
                        </a:rPr>
                        <a:t>西北地区（</a:t>
                      </a:r>
                      <a:r>
                        <a:rPr lang="en-US" sz="1100" kern="750">
                          <a:effectLst/>
                        </a:rPr>
                        <a:t>04</a:t>
                      </a:r>
                      <a:r>
                        <a:rPr lang="zh-CN" sz="1100" kern="750">
                          <a:effectLst/>
                        </a:rPr>
                        <a:t>）</a:t>
                      </a:r>
                      <a:endParaRPr lang="zh-CN" sz="1100" kern="750">
                        <a:effectLst/>
                        <a:latin typeface="Times New Roman" panose="02020603050405020304" pitchFamily="18" charset="0"/>
                        <a:ea typeface="宋体" panose="02010600030101010101" pitchFamily="2" charset="-122"/>
                      </a:endParaRPr>
                    </a:p>
                  </a:txBody>
                  <a:tcPr marL="36195" marR="36195" marT="0" marB="0" anchor="ctr"/>
                </a:tc>
                <a:tc>
                  <a:txBody>
                    <a:bodyPr/>
                    <a:lstStyle/>
                    <a:p>
                      <a:pPr algn="ctr">
                        <a:lnSpc>
                          <a:spcPts val="1400"/>
                        </a:lnSpc>
                        <a:spcAft>
                          <a:spcPts val="0"/>
                        </a:spcAft>
                      </a:pPr>
                      <a:r>
                        <a:rPr lang="en-US" sz="1100" kern="750">
                          <a:effectLst/>
                        </a:rPr>
                        <a:t>16</a:t>
                      </a:r>
                      <a:r>
                        <a:rPr lang="zh-CN" sz="1100" kern="750">
                          <a:effectLst/>
                        </a:rPr>
                        <a:t>元</a:t>
                      </a:r>
                      <a:endParaRPr lang="zh-CN" sz="1100" kern="750">
                        <a:effectLst/>
                        <a:latin typeface="Times New Roman" panose="02020603050405020304" pitchFamily="18" charset="0"/>
                        <a:ea typeface="宋体" panose="02010600030101010101" pitchFamily="2" charset="-122"/>
                      </a:endParaRPr>
                    </a:p>
                  </a:txBody>
                  <a:tcPr marL="36195" marR="36195" marT="0" marB="0" anchor="ctr"/>
                </a:tc>
                <a:tc>
                  <a:txBody>
                    <a:bodyPr/>
                    <a:lstStyle/>
                    <a:p>
                      <a:pPr algn="ctr">
                        <a:lnSpc>
                          <a:spcPts val="1400"/>
                        </a:lnSpc>
                        <a:spcAft>
                          <a:spcPts val="0"/>
                        </a:spcAft>
                      </a:pPr>
                      <a:r>
                        <a:rPr lang="en-US" sz="1100" kern="750" dirty="0">
                          <a:effectLst/>
                        </a:rPr>
                        <a:t>3</a:t>
                      </a:r>
                      <a:r>
                        <a:rPr lang="zh-CN" sz="1100" kern="750" dirty="0">
                          <a:effectLst/>
                        </a:rPr>
                        <a:t>元</a:t>
                      </a:r>
                      <a:endParaRPr lang="zh-CN" sz="1100" kern="750" dirty="0">
                        <a:effectLst/>
                        <a:latin typeface="Times New Roman" panose="02020603050405020304" pitchFamily="18" charset="0"/>
                        <a:ea typeface="宋体" panose="02010600030101010101" pitchFamily="2" charset="-122"/>
                      </a:endParaRPr>
                    </a:p>
                  </a:txBody>
                  <a:tcPr marL="36195" marR="36195" marT="0" marB="0" anchor="ctr"/>
                </a:tc>
                <a:extLst>
                  <a:ext uri="{0D108BD9-81ED-4DB2-BD59-A6C34878D82A}">
                    <a16:rowId xmlns:a16="http://schemas.microsoft.com/office/drawing/2014/main" val="1155420847"/>
                  </a:ext>
                </a:extLst>
              </a:tr>
            </a:tbl>
          </a:graphicData>
        </a:graphic>
      </p:graphicFrame>
      <p:sp>
        <p:nvSpPr>
          <p:cNvPr id="5" name="矩形 4"/>
          <p:cNvSpPr/>
          <p:nvPr/>
        </p:nvSpPr>
        <p:spPr>
          <a:xfrm>
            <a:off x="4353915" y="1069365"/>
            <a:ext cx="7707456" cy="5909310"/>
          </a:xfrm>
          <a:prstGeom prst="rect">
            <a:avLst/>
          </a:prstGeom>
          <a:solidFill>
            <a:schemeClr val="bg1">
              <a:lumMod val="95000"/>
            </a:schemeClr>
          </a:solidFill>
        </p:spPr>
        <p:txBody>
          <a:bodyPr wrap="square">
            <a:spAutoFit/>
          </a:bodyPr>
          <a:lstStyle/>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weight = float(input("</a:t>
            </a:r>
            <a:r>
              <a:rPr lang="zh-CN" altLang="zh-CN" sz="1400" dirty="0">
                <a:latin typeface="Consolas" panose="020B0609020204030204" pitchFamily="49" charset="0"/>
                <a:ea typeface="宋体" panose="02010600030101010101" pitchFamily="2" charset="-122"/>
                <a:cs typeface="Times New Roman" panose="02020603050405020304" pitchFamily="18" charset="0"/>
              </a:rPr>
              <a:t>请输入快递重量：</a:t>
            </a:r>
            <a:r>
              <a:rPr lang="en-US" altLang="zh-CN" sz="1400" dirty="0">
                <a:latin typeface="Consolas" panose="020B0609020204030204" pitchFamily="49" charset="0"/>
                <a:ea typeface="宋体" panose="02010600030101010101" pitchFamily="2" charset="-122"/>
                <a:cs typeface="Times New Roman" panose="02020603050405020304" pitchFamily="18" charset="0"/>
              </a:rPr>
              <a:t>"))</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print('</a:t>
            </a:r>
            <a:r>
              <a:rPr lang="zh-CN" altLang="zh-CN" sz="1400" dirty="0">
                <a:latin typeface="Consolas" panose="020B0609020204030204" pitchFamily="49" charset="0"/>
                <a:ea typeface="宋体" panose="02010600030101010101" pitchFamily="2" charset="-122"/>
                <a:cs typeface="Times New Roman" panose="02020603050405020304" pitchFamily="18" charset="0"/>
              </a:rPr>
              <a:t>编号</a:t>
            </a:r>
            <a:r>
              <a:rPr lang="en-US" altLang="zh-CN" sz="1400" dirty="0">
                <a:latin typeface="Consolas" panose="020B0609020204030204" pitchFamily="49" charset="0"/>
                <a:ea typeface="宋体" panose="02010600030101010101" pitchFamily="2" charset="-122"/>
                <a:cs typeface="Times New Roman" panose="02020603050405020304" pitchFamily="18" charset="0"/>
              </a:rPr>
              <a:t>01</a:t>
            </a:r>
            <a:r>
              <a:rPr lang="zh-CN" altLang="zh-CN" sz="1400" dirty="0">
                <a:latin typeface="Consolas" panose="020B0609020204030204" pitchFamily="49" charset="0"/>
                <a:ea typeface="宋体" panose="02010600030101010101" pitchFamily="2" charset="-122"/>
                <a:cs typeface="Times New Roman" panose="02020603050405020304" pitchFamily="18" charset="0"/>
              </a:rPr>
              <a:t>：华东地区 编号</a:t>
            </a:r>
            <a:r>
              <a:rPr lang="en-US" altLang="zh-CN" sz="1400" dirty="0">
                <a:latin typeface="Consolas" panose="020B0609020204030204" pitchFamily="49" charset="0"/>
                <a:ea typeface="宋体" panose="02010600030101010101" pitchFamily="2" charset="-122"/>
                <a:cs typeface="Times New Roman" panose="02020603050405020304" pitchFamily="18" charset="0"/>
              </a:rPr>
              <a:t>02</a:t>
            </a:r>
            <a:r>
              <a:rPr lang="zh-CN" altLang="zh-CN" sz="1400" dirty="0">
                <a:latin typeface="Consolas" panose="020B0609020204030204" pitchFamily="49" charset="0"/>
                <a:ea typeface="宋体" panose="02010600030101010101" pitchFamily="2" charset="-122"/>
                <a:cs typeface="Times New Roman" panose="02020603050405020304" pitchFamily="18" charset="0"/>
              </a:rPr>
              <a:t>：华南地区 编号</a:t>
            </a:r>
            <a:r>
              <a:rPr lang="en-US" altLang="zh-CN" sz="1400" dirty="0">
                <a:latin typeface="Consolas" panose="020B0609020204030204" pitchFamily="49" charset="0"/>
                <a:ea typeface="宋体" panose="02010600030101010101" pitchFamily="2" charset="-122"/>
                <a:cs typeface="Times New Roman" panose="02020603050405020304" pitchFamily="18" charset="0"/>
              </a:rPr>
              <a:t>03</a:t>
            </a:r>
            <a:r>
              <a:rPr lang="zh-CN" altLang="zh-CN" sz="1400" dirty="0">
                <a:latin typeface="Consolas" panose="020B0609020204030204" pitchFamily="49" charset="0"/>
                <a:ea typeface="宋体" panose="02010600030101010101" pitchFamily="2" charset="-122"/>
                <a:cs typeface="Times New Roman" panose="02020603050405020304" pitchFamily="18" charset="0"/>
              </a:rPr>
              <a:t>：华北地区 编号</a:t>
            </a:r>
            <a:r>
              <a:rPr lang="en-US" altLang="zh-CN" sz="1400" dirty="0">
                <a:latin typeface="Consolas" panose="020B0609020204030204" pitchFamily="49" charset="0"/>
                <a:ea typeface="宋体" panose="02010600030101010101" pitchFamily="2" charset="-122"/>
                <a:cs typeface="Times New Roman" panose="02020603050405020304" pitchFamily="18" charset="0"/>
              </a:rPr>
              <a:t>04</a:t>
            </a:r>
            <a:r>
              <a:rPr lang="zh-CN" altLang="zh-CN" sz="1400" dirty="0">
                <a:latin typeface="Consolas" panose="020B0609020204030204" pitchFamily="49" charset="0"/>
                <a:ea typeface="宋体" panose="02010600030101010101" pitchFamily="2" charset="-122"/>
                <a:cs typeface="Times New Roman" panose="02020603050405020304" pitchFamily="18" charset="0"/>
              </a:rPr>
              <a:t>：西北地区</a:t>
            </a:r>
            <a:r>
              <a:rPr lang="en-US" altLang="zh-CN" sz="1400" dirty="0">
                <a:latin typeface="Consolas" panose="020B0609020204030204" pitchFamily="49" charset="0"/>
                <a:ea typeface="宋体" panose="02010600030101010101" pitchFamily="2" charset="-122"/>
                <a:cs typeface="Times New Roman" panose="02020603050405020304" pitchFamily="18" charset="0"/>
              </a:rPr>
              <a:t>')</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place = input("</a:t>
            </a:r>
            <a:r>
              <a:rPr lang="zh-CN" altLang="zh-CN" sz="1400" dirty="0">
                <a:latin typeface="Consolas" panose="020B0609020204030204" pitchFamily="49" charset="0"/>
                <a:ea typeface="宋体" panose="02010600030101010101" pitchFamily="2" charset="-122"/>
                <a:cs typeface="Times New Roman" panose="02020603050405020304" pitchFamily="18" charset="0"/>
              </a:rPr>
              <a:t>请输入地区编号：</a:t>
            </a:r>
            <a:r>
              <a:rPr lang="en-US" altLang="zh-CN" sz="1400" dirty="0">
                <a:latin typeface="Consolas" panose="020B0609020204030204" pitchFamily="49" charset="0"/>
                <a:ea typeface="宋体" panose="02010600030101010101" pitchFamily="2" charset="-122"/>
                <a:cs typeface="Times New Roman" panose="02020603050405020304" pitchFamily="18" charset="0"/>
              </a:rPr>
              <a:t>")</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if weight &lt;= 2:</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if place == '01':</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print('</a:t>
            </a:r>
            <a:r>
              <a:rPr lang="zh-CN" altLang="zh-CN" sz="1400" dirty="0">
                <a:latin typeface="Consolas" panose="020B0609020204030204" pitchFamily="49" charset="0"/>
                <a:ea typeface="宋体" panose="02010600030101010101" pitchFamily="2" charset="-122"/>
                <a:cs typeface="Times New Roman" panose="02020603050405020304" pitchFamily="18" charset="0"/>
              </a:rPr>
              <a:t>快递费为</a:t>
            </a:r>
            <a:r>
              <a:rPr lang="en-US" altLang="zh-CN" sz="1400" dirty="0">
                <a:latin typeface="Consolas" panose="020B0609020204030204" pitchFamily="49" charset="0"/>
                <a:ea typeface="宋体" panose="02010600030101010101" pitchFamily="2" charset="-122"/>
                <a:cs typeface="Times New Roman" panose="02020603050405020304" pitchFamily="18" charset="0"/>
              </a:rPr>
              <a:t>10</a:t>
            </a:r>
            <a:r>
              <a:rPr lang="zh-CN" altLang="zh-CN" sz="1400" dirty="0">
                <a:latin typeface="Consolas" panose="020B0609020204030204" pitchFamily="49" charset="0"/>
                <a:ea typeface="宋体" panose="02010600030101010101" pitchFamily="2" charset="-122"/>
                <a:cs typeface="Times New Roman" panose="02020603050405020304" pitchFamily="18" charset="0"/>
              </a:rPr>
              <a:t>元</a:t>
            </a:r>
            <a:r>
              <a:rPr lang="en-US" altLang="zh-CN" sz="1400" dirty="0">
                <a:latin typeface="Consolas" panose="020B0609020204030204" pitchFamily="49" charset="0"/>
                <a:ea typeface="宋体" panose="02010600030101010101" pitchFamily="2" charset="-122"/>
                <a:cs typeface="Times New Roman" panose="02020603050405020304" pitchFamily="18" charset="0"/>
              </a:rPr>
              <a:t>')</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a:t>
            </a:r>
            <a:r>
              <a:rPr lang="en-US" altLang="zh-CN" sz="1400" dirty="0" err="1">
                <a:latin typeface="Consolas" panose="020B0609020204030204" pitchFamily="49" charset="0"/>
                <a:ea typeface="宋体" panose="02010600030101010101" pitchFamily="2" charset="-122"/>
                <a:cs typeface="Times New Roman" panose="02020603050405020304" pitchFamily="18" charset="0"/>
              </a:rPr>
              <a:t>elif</a:t>
            </a:r>
            <a:r>
              <a:rPr lang="en-US" altLang="zh-CN" sz="1400" dirty="0">
                <a:latin typeface="Consolas" panose="020B0609020204030204" pitchFamily="49" charset="0"/>
                <a:ea typeface="宋体" panose="02010600030101010101" pitchFamily="2" charset="-122"/>
                <a:cs typeface="Times New Roman" panose="02020603050405020304" pitchFamily="18" charset="0"/>
              </a:rPr>
              <a:t> place == '02':</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print('</a:t>
            </a:r>
            <a:r>
              <a:rPr lang="zh-CN" altLang="zh-CN" sz="1400" dirty="0">
                <a:latin typeface="Consolas" panose="020B0609020204030204" pitchFamily="49" charset="0"/>
                <a:ea typeface="宋体" panose="02010600030101010101" pitchFamily="2" charset="-122"/>
                <a:cs typeface="Times New Roman" panose="02020603050405020304" pitchFamily="18" charset="0"/>
              </a:rPr>
              <a:t>快递费</a:t>
            </a:r>
            <a:r>
              <a:rPr lang="en-US" altLang="zh-CN" sz="1400" dirty="0">
                <a:latin typeface="Consolas" panose="020B0609020204030204" pitchFamily="49" charset="0"/>
                <a:ea typeface="宋体" panose="02010600030101010101" pitchFamily="2" charset="-122"/>
                <a:cs typeface="Times New Roman" panose="02020603050405020304" pitchFamily="18" charset="0"/>
              </a:rPr>
              <a:t>12</a:t>
            </a:r>
            <a:r>
              <a:rPr lang="zh-CN" altLang="zh-CN" sz="1400" dirty="0">
                <a:latin typeface="Consolas" panose="020B0609020204030204" pitchFamily="49" charset="0"/>
                <a:ea typeface="宋体" panose="02010600030101010101" pitchFamily="2" charset="-122"/>
                <a:cs typeface="Times New Roman" panose="02020603050405020304" pitchFamily="18" charset="0"/>
              </a:rPr>
              <a:t>元</a:t>
            </a:r>
            <a:r>
              <a:rPr lang="en-US" altLang="zh-CN" sz="1400" dirty="0">
                <a:latin typeface="Consolas" panose="020B0609020204030204" pitchFamily="49" charset="0"/>
                <a:ea typeface="宋体" panose="02010600030101010101" pitchFamily="2" charset="-122"/>
                <a:cs typeface="Times New Roman" panose="02020603050405020304" pitchFamily="18" charset="0"/>
              </a:rPr>
              <a:t>')</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a:t>
            </a:r>
            <a:r>
              <a:rPr lang="en-US" altLang="zh-CN" sz="1400" dirty="0" err="1">
                <a:latin typeface="Consolas" panose="020B0609020204030204" pitchFamily="49" charset="0"/>
                <a:ea typeface="宋体" panose="02010600030101010101" pitchFamily="2" charset="-122"/>
                <a:cs typeface="Times New Roman" panose="02020603050405020304" pitchFamily="18" charset="0"/>
              </a:rPr>
              <a:t>elif</a:t>
            </a:r>
            <a:r>
              <a:rPr lang="en-US" altLang="zh-CN" sz="1400" dirty="0">
                <a:latin typeface="Consolas" panose="020B0609020204030204" pitchFamily="49" charset="0"/>
                <a:ea typeface="宋体" panose="02010600030101010101" pitchFamily="2" charset="-122"/>
                <a:cs typeface="Times New Roman" panose="02020603050405020304" pitchFamily="18" charset="0"/>
              </a:rPr>
              <a:t> place == '03':</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print('</a:t>
            </a:r>
            <a:r>
              <a:rPr lang="zh-CN" altLang="zh-CN" sz="1400" dirty="0">
                <a:latin typeface="Consolas" panose="020B0609020204030204" pitchFamily="49" charset="0"/>
                <a:ea typeface="宋体" panose="02010600030101010101" pitchFamily="2" charset="-122"/>
                <a:cs typeface="Times New Roman" panose="02020603050405020304" pitchFamily="18" charset="0"/>
              </a:rPr>
              <a:t>快递费</a:t>
            </a:r>
            <a:r>
              <a:rPr lang="en-US" altLang="zh-CN" sz="1400" dirty="0">
                <a:latin typeface="Consolas" panose="020B0609020204030204" pitchFamily="49" charset="0"/>
                <a:ea typeface="宋体" panose="02010600030101010101" pitchFamily="2" charset="-122"/>
                <a:cs typeface="Times New Roman" panose="02020603050405020304" pitchFamily="18" charset="0"/>
              </a:rPr>
              <a:t>14</a:t>
            </a:r>
            <a:r>
              <a:rPr lang="zh-CN" altLang="zh-CN" sz="1400" dirty="0">
                <a:latin typeface="Consolas" panose="020B0609020204030204" pitchFamily="49" charset="0"/>
                <a:ea typeface="宋体" panose="02010600030101010101" pitchFamily="2" charset="-122"/>
                <a:cs typeface="Times New Roman" panose="02020603050405020304" pitchFamily="18" charset="0"/>
              </a:rPr>
              <a:t>元</a:t>
            </a:r>
            <a:r>
              <a:rPr lang="en-US" altLang="zh-CN" sz="1400" dirty="0">
                <a:latin typeface="Consolas" panose="020B0609020204030204" pitchFamily="49" charset="0"/>
                <a:ea typeface="宋体" panose="02010600030101010101" pitchFamily="2" charset="-122"/>
                <a:cs typeface="Times New Roman" panose="02020603050405020304" pitchFamily="18" charset="0"/>
              </a:rPr>
              <a:t>')</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err="1">
                <a:latin typeface="Consolas" panose="020B0609020204030204" pitchFamily="49" charset="0"/>
                <a:ea typeface="宋体" panose="02010600030101010101" pitchFamily="2" charset="-122"/>
                <a:cs typeface="Times New Roman" panose="02020603050405020304" pitchFamily="18" charset="0"/>
              </a:rPr>
              <a:t>elif</a:t>
            </a:r>
            <a:r>
              <a:rPr lang="en-US" altLang="zh-CN" sz="1400" dirty="0">
                <a:latin typeface="Consolas" panose="020B0609020204030204" pitchFamily="49" charset="0"/>
                <a:ea typeface="宋体" panose="02010600030101010101" pitchFamily="2" charset="-122"/>
                <a:cs typeface="Times New Roman" panose="02020603050405020304" pitchFamily="18" charset="0"/>
              </a:rPr>
              <a:t> place == '04':</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print('</a:t>
            </a:r>
            <a:r>
              <a:rPr lang="zh-CN" altLang="zh-CN" sz="1400" dirty="0">
                <a:latin typeface="Consolas" panose="020B0609020204030204" pitchFamily="49" charset="0"/>
                <a:ea typeface="宋体" panose="02010600030101010101" pitchFamily="2" charset="-122"/>
                <a:cs typeface="Times New Roman" panose="02020603050405020304" pitchFamily="18" charset="0"/>
              </a:rPr>
              <a:t>快递费</a:t>
            </a:r>
            <a:r>
              <a:rPr lang="en-US" altLang="zh-CN" sz="1400" dirty="0">
                <a:latin typeface="Consolas" panose="020B0609020204030204" pitchFamily="49" charset="0"/>
                <a:ea typeface="宋体" panose="02010600030101010101" pitchFamily="2" charset="-122"/>
                <a:cs typeface="Times New Roman" panose="02020603050405020304" pitchFamily="18" charset="0"/>
              </a:rPr>
              <a:t>16</a:t>
            </a:r>
            <a:r>
              <a:rPr lang="zh-CN" altLang="zh-CN" sz="1400" dirty="0">
                <a:latin typeface="Consolas" panose="020B0609020204030204" pitchFamily="49" charset="0"/>
                <a:ea typeface="宋体" panose="02010600030101010101" pitchFamily="2" charset="-122"/>
                <a:cs typeface="Times New Roman" panose="02020603050405020304" pitchFamily="18" charset="0"/>
              </a:rPr>
              <a:t>元</a:t>
            </a:r>
            <a:r>
              <a:rPr lang="en-US" altLang="zh-CN" sz="1400" dirty="0">
                <a:latin typeface="Consolas" panose="020B0609020204030204" pitchFamily="49" charset="0"/>
                <a:ea typeface="宋体" panose="02010600030101010101" pitchFamily="2" charset="-122"/>
                <a:cs typeface="Times New Roman" panose="02020603050405020304" pitchFamily="18" charset="0"/>
              </a:rPr>
              <a:t>')</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else:</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a:t>
            </a:r>
            <a:r>
              <a:rPr lang="en-US" altLang="zh-CN" sz="1400" dirty="0" err="1">
                <a:latin typeface="Consolas" panose="020B0609020204030204" pitchFamily="49" charset="0"/>
                <a:ea typeface="宋体" panose="02010600030101010101" pitchFamily="2" charset="-122"/>
                <a:cs typeface="Times New Roman" panose="02020603050405020304" pitchFamily="18" charset="0"/>
              </a:rPr>
              <a:t>excess_weight</a:t>
            </a:r>
            <a:r>
              <a:rPr lang="en-US" altLang="zh-CN" sz="1400" dirty="0">
                <a:latin typeface="Consolas" panose="020B0609020204030204" pitchFamily="49" charset="0"/>
                <a:ea typeface="宋体" panose="02010600030101010101" pitchFamily="2" charset="-122"/>
                <a:cs typeface="Times New Roman" panose="02020603050405020304" pitchFamily="18" charset="0"/>
              </a:rPr>
              <a:t> = weight - 2</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if place == '01':</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many = </a:t>
            </a:r>
            <a:r>
              <a:rPr lang="en-US" altLang="zh-CN" sz="1400" dirty="0" err="1">
                <a:latin typeface="Consolas" panose="020B0609020204030204" pitchFamily="49" charset="0"/>
                <a:ea typeface="宋体" panose="02010600030101010101" pitchFamily="2" charset="-122"/>
                <a:cs typeface="Times New Roman" panose="02020603050405020304" pitchFamily="18" charset="0"/>
              </a:rPr>
              <a:t>excess_weight</a:t>
            </a:r>
            <a:r>
              <a:rPr lang="en-US" altLang="zh-CN" sz="1400" dirty="0">
                <a:latin typeface="Consolas" panose="020B0609020204030204" pitchFamily="49" charset="0"/>
                <a:ea typeface="宋体" panose="02010600030101010101" pitchFamily="2" charset="-122"/>
                <a:cs typeface="Times New Roman" panose="02020603050405020304" pitchFamily="18" charset="0"/>
              </a:rPr>
              <a:t> * 2 + 10</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print('</a:t>
            </a:r>
            <a:r>
              <a:rPr lang="zh-CN" altLang="zh-CN" sz="1400" dirty="0">
                <a:latin typeface="Consolas" panose="020B0609020204030204" pitchFamily="49" charset="0"/>
                <a:ea typeface="宋体" panose="02010600030101010101" pitchFamily="2" charset="-122"/>
                <a:cs typeface="Times New Roman" panose="02020603050405020304" pitchFamily="18" charset="0"/>
              </a:rPr>
              <a:t>快递费为</a:t>
            </a:r>
            <a:r>
              <a:rPr lang="en-US" altLang="zh-CN" sz="1400" dirty="0">
                <a:latin typeface="Consolas" panose="020B0609020204030204" pitchFamily="49" charset="0"/>
                <a:ea typeface="宋体" panose="02010600030101010101" pitchFamily="2" charset="-122"/>
                <a:cs typeface="Times New Roman" panose="02020603050405020304" pitchFamily="18" charset="0"/>
              </a:rPr>
              <a:t>%.1f</a:t>
            </a:r>
            <a:r>
              <a:rPr lang="zh-CN" altLang="zh-CN" sz="1400" dirty="0">
                <a:latin typeface="Consolas" panose="020B0609020204030204" pitchFamily="49" charset="0"/>
                <a:ea typeface="宋体" panose="02010600030101010101" pitchFamily="2" charset="-122"/>
                <a:cs typeface="Times New Roman" panose="02020603050405020304" pitchFamily="18" charset="0"/>
              </a:rPr>
              <a:t>元</a:t>
            </a:r>
            <a:r>
              <a:rPr lang="en-US" altLang="zh-CN" sz="1400" dirty="0">
                <a:latin typeface="Consolas" panose="020B0609020204030204" pitchFamily="49" charset="0"/>
                <a:ea typeface="宋体" panose="02010600030101010101" pitchFamily="2" charset="-122"/>
                <a:cs typeface="Times New Roman" panose="02020603050405020304" pitchFamily="18" charset="0"/>
              </a:rPr>
              <a:t>' % many)</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a:t>
            </a:r>
            <a:r>
              <a:rPr lang="en-US" altLang="zh-CN" sz="1400" dirty="0" err="1">
                <a:latin typeface="Consolas" panose="020B0609020204030204" pitchFamily="49" charset="0"/>
                <a:ea typeface="宋体" panose="02010600030101010101" pitchFamily="2" charset="-122"/>
                <a:cs typeface="Times New Roman" panose="02020603050405020304" pitchFamily="18" charset="0"/>
              </a:rPr>
              <a:t>elif</a:t>
            </a:r>
            <a:r>
              <a:rPr lang="en-US" altLang="zh-CN" sz="1400" dirty="0">
                <a:latin typeface="Consolas" panose="020B0609020204030204" pitchFamily="49" charset="0"/>
                <a:ea typeface="宋体" panose="02010600030101010101" pitchFamily="2" charset="-122"/>
                <a:cs typeface="Times New Roman" panose="02020603050405020304" pitchFamily="18" charset="0"/>
              </a:rPr>
              <a:t> place == '02':</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many = </a:t>
            </a:r>
            <a:r>
              <a:rPr lang="en-US" altLang="zh-CN" sz="1400" dirty="0" err="1">
                <a:latin typeface="Consolas" panose="020B0609020204030204" pitchFamily="49" charset="0"/>
                <a:ea typeface="宋体" panose="02010600030101010101" pitchFamily="2" charset="-122"/>
                <a:cs typeface="Times New Roman" panose="02020603050405020304" pitchFamily="18" charset="0"/>
              </a:rPr>
              <a:t>excess_weight</a:t>
            </a:r>
            <a:r>
              <a:rPr lang="en-US" altLang="zh-CN" sz="1400" dirty="0">
                <a:latin typeface="Consolas" panose="020B0609020204030204" pitchFamily="49" charset="0"/>
                <a:ea typeface="宋体" panose="02010600030101010101" pitchFamily="2" charset="-122"/>
                <a:cs typeface="Times New Roman" panose="02020603050405020304" pitchFamily="18" charset="0"/>
              </a:rPr>
              <a:t> * 3 + 12</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print('</a:t>
            </a:r>
            <a:r>
              <a:rPr lang="zh-CN" altLang="zh-CN" sz="1400" dirty="0">
                <a:latin typeface="Consolas" panose="020B0609020204030204" pitchFamily="49" charset="0"/>
                <a:ea typeface="宋体" panose="02010600030101010101" pitchFamily="2" charset="-122"/>
                <a:cs typeface="Times New Roman" panose="02020603050405020304" pitchFamily="18" charset="0"/>
              </a:rPr>
              <a:t>快递费为</a:t>
            </a:r>
            <a:r>
              <a:rPr lang="en-US" altLang="zh-CN" sz="1400" dirty="0">
                <a:latin typeface="Consolas" panose="020B0609020204030204" pitchFamily="49" charset="0"/>
                <a:ea typeface="宋体" panose="02010600030101010101" pitchFamily="2" charset="-122"/>
                <a:cs typeface="Times New Roman" panose="02020603050405020304" pitchFamily="18" charset="0"/>
              </a:rPr>
              <a:t>%.1f</a:t>
            </a:r>
            <a:r>
              <a:rPr lang="zh-CN" altLang="zh-CN" sz="1400" dirty="0">
                <a:latin typeface="Consolas" panose="020B0609020204030204" pitchFamily="49" charset="0"/>
                <a:ea typeface="宋体" panose="02010600030101010101" pitchFamily="2" charset="-122"/>
                <a:cs typeface="Times New Roman" panose="02020603050405020304" pitchFamily="18" charset="0"/>
              </a:rPr>
              <a:t>元</a:t>
            </a:r>
            <a:r>
              <a:rPr lang="en-US" altLang="zh-CN" sz="1400" dirty="0">
                <a:latin typeface="Consolas" panose="020B0609020204030204" pitchFamily="49" charset="0"/>
                <a:ea typeface="宋体" panose="02010600030101010101" pitchFamily="2" charset="-122"/>
                <a:cs typeface="Times New Roman" panose="02020603050405020304" pitchFamily="18" charset="0"/>
              </a:rPr>
              <a:t>' % many)</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a:t>
            </a:r>
            <a:r>
              <a:rPr lang="en-US" altLang="zh-CN" sz="1400" dirty="0" err="1">
                <a:latin typeface="Consolas" panose="020B0609020204030204" pitchFamily="49" charset="0"/>
                <a:ea typeface="宋体" panose="02010600030101010101" pitchFamily="2" charset="-122"/>
                <a:cs typeface="Times New Roman" panose="02020603050405020304" pitchFamily="18" charset="0"/>
              </a:rPr>
              <a:t>elif</a:t>
            </a:r>
            <a:r>
              <a:rPr lang="en-US" altLang="zh-CN" sz="1400" dirty="0">
                <a:latin typeface="Consolas" panose="020B0609020204030204" pitchFamily="49" charset="0"/>
                <a:ea typeface="宋体" panose="02010600030101010101" pitchFamily="2" charset="-122"/>
                <a:cs typeface="Times New Roman" panose="02020603050405020304" pitchFamily="18" charset="0"/>
              </a:rPr>
              <a:t> place == '03':</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many = </a:t>
            </a:r>
            <a:r>
              <a:rPr lang="en-US" altLang="zh-CN" sz="1400" dirty="0" err="1">
                <a:latin typeface="Consolas" panose="020B0609020204030204" pitchFamily="49" charset="0"/>
                <a:ea typeface="宋体" panose="02010600030101010101" pitchFamily="2" charset="-122"/>
                <a:cs typeface="Times New Roman" panose="02020603050405020304" pitchFamily="18" charset="0"/>
              </a:rPr>
              <a:t>excess_weight</a:t>
            </a:r>
            <a:r>
              <a:rPr lang="en-US" altLang="zh-CN" sz="1400" dirty="0">
                <a:latin typeface="Consolas" panose="020B0609020204030204" pitchFamily="49" charset="0"/>
                <a:ea typeface="宋体" panose="02010600030101010101" pitchFamily="2" charset="-122"/>
                <a:cs typeface="Times New Roman" panose="02020603050405020304" pitchFamily="18" charset="0"/>
              </a:rPr>
              <a:t> * 2 + 14</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print('</a:t>
            </a:r>
            <a:r>
              <a:rPr lang="zh-CN" altLang="zh-CN" sz="1400" dirty="0">
                <a:latin typeface="Consolas" panose="020B0609020204030204" pitchFamily="49" charset="0"/>
                <a:ea typeface="宋体" panose="02010600030101010101" pitchFamily="2" charset="-122"/>
                <a:cs typeface="Times New Roman" panose="02020603050405020304" pitchFamily="18" charset="0"/>
              </a:rPr>
              <a:t>快递费为</a:t>
            </a:r>
            <a:r>
              <a:rPr lang="en-US" altLang="zh-CN" sz="1400" dirty="0">
                <a:latin typeface="Consolas" panose="020B0609020204030204" pitchFamily="49" charset="0"/>
                <a:ea typeface="宋体" panose="02010600030101010101" pitchFamily="2" charset="-122"/>
                <a:cs typeface="Times New Roman" panose="02020603050405020304" pitchFamily="18" charset="0"/>
              </a:rPr>
              <a:t>%.1f</a:t>
            </a:r>
            <a:r>
              <a:rPr lang="zh-CN" altLang="zh-CN" sz="1400" dirty="0">
                <a:latin typeface="Consolas" panose="020B0609020204030204" pitchFamily="49" charset="0"/>
                <a:ea typeface="宋体" panose="02010600030101010101" pitchFamily="2" charset="-122"/>
                <a:cs typeface="Times New Roman" panose="02020603050405020304" pitchFamily="18" charset="0"/>
              </a:rPr>
              <a:t>元</a:t>
            </a:r>
            <a:r>
              <a:rPr lang="en-US" altLang="zh-CN" sz="1400" dirty="0">
                <a:latin typeface="Consolas" panose="020B0609020204030204" pitchFamily="49" charset="0"/>
                <a:ea typeface="宋体" panose="02010600030101010101" pitchFamily="2" charset="-122"/>
                <a:cs typeface="Times New Roman" panose="02020603050405020304" pitchFamily="18" charset="0"/>
              </a:rPr>
              <a:t>' % many)</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a:t>
            </a:r>
            <a:r>
              <a:rPr lang="en-US" altLang="zh-CN" sz="1400" dirty="0" err="1">
                <a:latin typeface="Consolas" panose="020B0609020204030204" pitchFamily="49" charset="0"/>
                <a:ea typeface="宋体" panose="02010600030101010101" pitchFamily="2" charset="-122"/>
                <a:cs typeface="Times New Roman" panose="02020603050405020304" pitchFamily="18" charset="0"/>
              </a:rPr>
              <a:t>elif</a:t>
            </a:r>
            <a:r>
              <a:rPr lang="en-US" altLang="zh-CN" sz="1400" dirty="0">
                <a:latin typeface="Consolas" panose="020B0609020204030204" pitchFamily="49" charset="0"/>
                <a:ea typeface="宋体" panose="02010600030101010101" pitchFamily="2" charset="-122"/>
                <a:cs typeface="Times New Roman" panose="02020603050405020304" pitchFamily="18" charset="0"/>
              </a:rPr>
              <a:t> place == '04':</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many = </a:t>
            </a:r>
            <a:r>
              <a:rPr lang="en-US" altLang="zh-CN" sz="1400" dirty="0" err="1">
                <a:latin typeface="Consolas" panose="020B0609020204030204" pitchFamily="49" charset="0"/>
                <a:ea typeface="宋体" panose="02010600030101010101" pitchFamily="2" charset="-122"/>
                <a:cs typeface="Times New Roman" panose="02020603050405020304" pitchFamily="18" charset="0"/>
              </a:rPr>
              <a:t>excess_weight</a:t>
            </a:r>
            <a:r>
              <a:rPr lang="en-US" altLang="zh-CN" sz="1400" dirty="0">
                <a:latin typeface="Consolas" panose="020B0609020204030204" pitchFamily="49" charset="0"/>
                <a:ea typeface="宋体" panose="02010600030101010101" pitchFamily="2" charset="-122"/>
                <a:cs typeface="Times New Roman" panose="02020603050405020304" pitchFamily="18" charset="0"/>
              </a:rPr>
              <a:t> * 3 + 16</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a:p>
            <a:pPr indent="457200">
              <a:spcAft>
                <a:spcPts val="0"/>
              </a:spcAft>
            </a:pPr>
            <a:r>
              <a:rPr lang="en-US" altLang="zh-CN" sz="1400" dirty="0">
                <a:latin typeface="Consolas" panose="020B0609020204030204" pitchFamily="49" charset="0"/>
                <a:ea typeface="宋体" panose="02010600030101010101" pitchFamily="2" charset="-122"/>
                <a:cs typeface="Times New Roman" panose="02020603050405020304" pitchFamily="18" charset="0"/>
              </a:rPr>
              <a:t>        print('</a:t>
            </a:r>
            <a:r>
              <a:rPr lang="zh-CN" altLang="zh-CN" sz="1400" dirty="0">
                <a:latin typeface="Consolas" panose="020B0609020204030204" pitchFamily="49" charset="0"/>
                <a:ea typeface="宋体" panose="02010600030101010101" pitchFamily="2" charset="-122"/>
                <a:cs typeface="Times New Roman" panose="02020603050405020304" pitchFamily="18" charset="0"/>
              </a:rPr>
              <a:t>快递费为</a:t>
            </a:r>
            <a:r>
              <a:rPr lang="en-US" altLang="zh-CN" sz="1400" dirty="0">
                <a:latin typeface="Consolas" panose="020B0609020204030204" pitchFamily="49" charset="0"/>
                <a:ea typeface="宋体" panose="02010600030101010101" pitchFamily="2" charset="-122"/>
                <a:cs typeface="Times New Roman" panose="02020603050405020304" pitchFamily="18" charset="0"/>
              </a:rPr>
              <a:t>%.1f</a:t>
            </a:r>
            <a:r>
              <a:rPr lang="zh-CN" altLang="zh-CN" sz="1400" dirty="0">
                <a:latin typeface="Consolas" panose="020B0609020204030204" pitchFamily="49" charset="0"/>
                <a:ea typeface="宋体" panose="02010600030101010101" pitchFamily="2" charset="-122"/>
                <a:cs typeface="Times New Roman" panose="02020603050405020304" pitchFamily="18" charset="0"/>
              </a:rPr>
              <a:t>元</a:t>
            </a:r>
            <a:r>
              <a:rPr lang="en-US" altLang="zh-CN" sz="1400" dirty="0">
                <a:latin typeface="Consolas" panose="020B0609020204030204" pitchFamily="49" charset="0"/>
                <a:ea typeface="宋体" panose="02010600030101010101" pitchFamily="2" charset="-122"/>
                <a:cs typeface="Times New Roman" panose="02020603050405020304" pitchFamily="18" charset="0"/>
              </a:rPr>
              <a:t>' % many)</a:t>
            </a:r>
            <a:endParaRPr lang="zh-CN" altLang="zh-CN" sz="1400" dirty="0">
              <a:latin typeface="Consolas" panose="020B0609020204030204" pitchFamily="49"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4626655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3688823"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微软雅黑" pitchFamily="34" charset="-122"/>
                <a:ea typeface="微软雅黑" pitchFamily="34" charset="-122"/>
              </a:rPr>
              <a:t>多分支</a:t>
            </a:r>
            <a:r>
              <a:rPr lang="en-US" altLang="zh-CN" sz="2800" dirty="0">
                <a:latin typeface="微软雅黑" pitchFamily="34" charset="-122"/>
                <a:ea typeface="微软雅黑" pitchFamily="34" charset="-122"/>
              </a:rPr>
              <a:t>if-</a:t>
            </a:r>
            <a:r>
              <a:rPr lang="en-US" altLang="zh-CN" sz="2800" dirty="0" err="1">
                <a:latin typeface="微软雅黑" pitchFamily="34" charset="-122"/>
                <a:ea typeface="微软雅黑" pitchFamily="34" charset="-122"/>
              </a:rPr>
              <a:t>elif</a:t>
            </a:r>
            <a:r>
              <a:rPr lang="en-US" altLang="zh-CN" sz="2800" dirty="0">
                <a:latin typeface="微软雅黑" pitchFamily="34" charset="-122"/>
                <a:ea typeface="微软雅黑" pitchFamily="34" charset="-122"/>
              </a:rPr>
              <a:t>-else</a:t>
            </a:r>
            <a:r>
              <a:rPr lang="zh-CN" altLang="en-US" sz="2800" dirty="0">
                <a:latin typeface="微软雅黑" pitchFamily="34" charset="-122"/>
                <a:ea typeface="微软雅黑" pitchFamily="34" charset="-122"/>
              </a:rPr>
              <a:t>语句</a:t>
            </a:r>
            <a:endParaRPr lang="zh-CN" altLang="zh-CN" sz="2800" dirty="0">
              <a:latin typeface="微软雅黑" pitchFamily="34" charset="-122"/>
              <a:ea typeface="微软雅黑" pitchFamily="34" charset="-122"/>
            </a:endParaRPr>
          </a:p>
        </p:txBody>
      </p:sp>
      <p:sp>
        <p:nvSpPr>
          <p:cNvPr id="2" name="矩形 1"/>
          <p:cNvSpPr/>
          <p:nvPr/>
        </p:nvSpPr>
        <p:spPr>
          <a:xfrm>
            <a:off x="578721" y="1115549"/>
            <a:ext cx="10890813" cy="830997"/>
          </a:xfrm>
          <a:prstGeom prst="rect">
            <a:avLst/>
          </a:prstGeom>
        </p:spPr>
        <p:txBody>
          <a:bodyPr wrap="square">
            <a:spAutoFit/>
          </a:bodyPr>
          <a:lstStyle/>
          <a:p>
            <a:r>
              <a:rPr lang="zh-CN" altLang="en-US" sz="2400" dirty="0">
                <a:latin typeface="微软雅黑" pitchFamily="34" charset="-122"/>
                <a:ea typeface="微软雅黑" pitchFamily="34" charset="-122"/>
              </a:rPr>
              <a:t>     实例：</a:t>
            </a:r>
            <a:r>
              <a:rPr lang="zh-CN" altLang="zh-CN" sz="2400" dirty="0">
                <a:latin typeface="微软雅黑" pitchFamily="34" charset="-122"/>
                <a:ea typeface="微软雅黑" pitchFamily="34" charset="-122"/>
              </a:rPr>
              <a:t>脑力大乱斗”休闲益智游戏的关卡中，有一个题目是</a:t>
            </a:r>
            <a:r>
              <a:rPr lang="zh-CN" altLang="en-US" sz="2400" dirty="0">
                <a:latin typeface="微软雅黑" pitchFamily="34" charset="-122"/>
                <a:ea typeface="微软雅黑" pitchFamily="34" charset="-122"/>
              </a:rPr>
              <a:t>从三个数中</a:t>
            </a:r>
            <a:r>
              <a:rPr lang="zh-CN" altLang="zh-CN" sz="2400" dirty="0">
                <a:latin typeface="微软雅黑" pitchFamily="34" charset="-122"/>
                <a:ea typeface="微软雅黑" pitchFamily="34" charset="-122"/>
              </a:rPr>
              <a:t>找出最大数。游戏中的“最大数”指的是外表的大小，而不是数值的大小。</a:t>
            </a:r>
          </a:p>
        </p:txBody>
      </p:sp>
      <p:sp>
        <p:nvSpPr>
          <p:cNvPr id="7" name="文本框 6">
            <a:extLst>
              <a:ext uri="{FF2B5EF4-FFF2-40B4-BE49-F238E27FC236}">
                <a16:creationId xmlns:a16="http://schemas.microsoft.com/office/drawing/2014/main" id="{6E8F78C8-0E93-4884-8C76-0AF6AB1C5278}"/>
              </a:ext>
            </a:extLst>
          </p:cNvPr>
          <p:cNvSpPr txBox="1"/>
          <p:nvPr/>
        </p:nvSpPr>
        <p:spPr>
          <a:xfrm>
            <a:off x="2396347" y="2088285"/>
            <a:ext cx="7698447" cy="4666534"/>
          </a:xfrm>
          <a:prstGeom prst="rect">
            <a:avLst/>
          </a:prstGeom>
          <a:solidFill>
            <a:schemeClr val="bg1">
              <a:lumMod val="95000"/>
            </a:schemeClr>
          </a:solidFill>
          <a:ln w="28575">
            <a:noFill/>
            <a:prstDash val="dashDot"/>
          </a:ln>
        </p:spPr>
        <p:txBody>
          <a:bodyPr wrap="square">
            <a:spAutoFit/>
          </a:bodyPr>
          <a:lstStyle/>
          <a:p>
            <a:pPr indent="228600" algn="just">
              <a:lnSpc>
                <a:spcPct val="115000"/>
              </a:lnSpc>
              <a:tabLst>
                <a:tab pos="90170" algn="l"/>
                <a:tab pos="90170" algn="l"/>
                <a:tab pos="1910080" algn="l"/>
              </a:tabLst>
            </a:pP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n</a:t>
            </a:r>
            <a:r>
              <a:rPr lang="en-US" altLang="zh-CN" sz="2000" kern="100" dirty="0" err="1">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um_one</a:t>
            </a: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 = int(input(“</a:t>
            </a:r>
            <a:r>
              <a:rPr lang="zh-CN"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请输入</a:t>
            </a:r>
            <a:r>
              <a:rPr lang="zh-CN" altLang="en-US"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第</a:t>
            </a:r>
            <a:r>
              <a:rPr lang="zh-CN"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一个</a:t>
            </a:r>
            <a:r>
              <a:rPr lang="zh-CN" altLang="en-US"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数</a:t>
            </a:r>
            <a:r>
              <a:rPr lang="zh-CN"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a:t>
            </a: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a:t>
            </a:r>
          </a:p>
          <a:p>
            <a:pPr indent="228600" algn="just">
              <a:lnSpc>
                <a:spcPct val="115000"/>
              </a:lnSpc>
              <a:tabLst>
                <a:tab pos="90170" algn="l"/>
                <a:tab pos="90170" algn="l"/>
                <a:tab pos="1910080" algn="l"/>
              </a:tabLst>
            </a:pP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num_two</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 int(input(“</a:t>
            </a:r>
            <a:r>
              <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请输入</a:t>
            </a:r>
            <a:r>
              <a:rPr lang="zh-CN" altLang="en-US"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第二</a:t>
            </a:r>
            <a:r>
              <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个</a:t>
            </a:r>
            <a:r>
              <a:rPr lang="zh-CN" altLang="en-US"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数</a:t>
            </a:r>
            <a:r>
              <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p>
          <a:p>
            <a:pPr indent="228600" algn="just">
              <a:lnSpc>
                <a:spcPct val="115000"/>
              </a:lnSpc>
              <a:tabLst>
                <a:tab pos="90170" algn="l"/>
                <a:tab pos="90170" algn="l"/>
                <a:tab pos="1910080" algn="l"/>
              </a:tabLst>
            </a:pP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num_three</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 int(input(“</a:t>
            </a:r>
            <a:r>
              <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请输入</a:t>
            </a:r>
            <a:r>
              <a:rPr lang="zh-CN" altLang="en-US"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第三</a:t>
            </a:r>
            <a:r>
              <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个</a:t>
            </a:r>
            <a:r>
              <a:rPr lang="zh-CN" altLang="en-US"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数</a:t>
            </a:r>
            <a:r>
              <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endParaRPr lang="zh-CN" altLang="zh-CN" sz="2000" kern="100" dirty="0">
              <a:effectLst/>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if </a:t>
            </a:r>
            <a:r>
              <a:rPr lang="en-US" altLang="zh-CN" sz="2000" kern="100" dirty="0" err="1">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num_one</a:t>
            </a: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&gt;</a:t>
            </a:r>
            <a:r>
              <a:rPr lang="en-US" altLang="zh-CN" sz="2000" kern="100" dirty="0" err="1">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num_two</a:t>
            </a: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a:t>
            </a:r>
            <a:endParaRPr lang="zh-CN" altLang="zh-CN" sz="2000" kern="100" dirty="0">
              <a:effectLst/>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    if </a:t>
            </a:r>
            <a:r>
              <a:rPr lang="en-US" altLang="zh-CN" sz="2000" kern="100" dirty="0" err="1">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num_one</a:t>
            </a: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&gt;</a:t>
            </a:r>
            <a:r>
              <a:rPr lang="en-US" altLang="zh-CN" sz="2000" kern="100" dirty="0" err="1">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num_three</a:t>
            </a: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print(‘</a:t>
            </a:r>
            <a:r>
              <a:rPr lang="zh-CN" altLang="en-US"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最大数是</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num_one</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p>
          <a:p>
            <a:pPr indent="228600" algn="just">
              <a:lnSpc>
                <a:spcPct val="115000"/>
              </a:lnSpc>
              <a:tabLst>
                <a:tab pos="90170" algn="l"/>
                <a:tab pos="90170" algn="l"/>
                <a:tab pos="1910080" algn="l"/>
              </a:tabLst>
            </a:pP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    else:</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print(‘</a:t>
            </a:r>
            <a:r>
              <a:rPr lang="zh-CN" altLang="en-US"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最大数是</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num_three</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endParaRPr lang="zh-CN" altLang="zh-CN" sz="2000" kern="100" dirty="0">
              <a:effectLst/>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else:</a:t>
            </a:r>
            <a:endParaRPr lang="zh-CN" altLang="zh-CN" sz="2000" kern="100" dirty="0">
              <a:effectLst/>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    </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if </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num_two</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&gt;</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num_three</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print(‘</a:t>
            </a:r>
            <a:r>
              <a:rPr lang="zh-CN" altLang="en-US"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最大数是</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num_two</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else:</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print(‘</a:t>
            </a:r>
            <a:r>
              <a:rPr lang="zh-CN" altLang="en-US"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最大数是</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num_three</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endParaRPr lang="en-US" altLang="zh-CN" sz="20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11782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6362354"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chemeClr val="accent4">
                    <a:lumMod val="75000"/>
                  </a:schemeClr>
                </a:solidFill>
                <a:latin typeface="微软雅黑" pitchFamily="34" charset="-122"/>
                <a:ea typeface="微软雅黑" pitchFamily="34" charset="-122"/>
              </a:rPr>
              <a:t>任务实践</a:t>
            </a:r>
            <a:r>
              <a:rPr lang="en-US" altLang="zh-CN" sz="2800" dirty="0">
                <a:solidFill>
                  <a:schemeClr val="accent4">
                    <a:lumMod val="75000"/>
                  </a:schemeClr>
                </a:solidFill>
                <a:latin typeface="微软雅黑" pitchFamily="34" charset="-122"/>
                <a:ea typeface="微软雅黑" pitchFamily="34" charset="-122"/>
              </a:rPr>
              <a:t>-</a:t>
            </a:r>
            <a:r>
              <a:rPr lang="zh-CN" altLang="en-US" sz="2800" dirty="0">
                <a:solidFill>
                  <a:schemeClr val="accent4">
                    <a:lumMod val="75000"/>
                  </a:schemeClr>
                </a:solidFill>
                <a:latin typeface="微软雅黑" pitchFamily="34" charset="-122"/>
                <a:ea typeface="微软雅黑" pitchFamily="34" charset="-122"/>
              </a:rPr>
              <a:t>根据</a:t>
            </a:r>
            <a:r>
              <a:rPr lang="en-US" altLang="zh-CN" sz="2800" dirty="0">
                <a:solidFill>
                  <a:schemeClr val="accent4">
                    <a:lumMod val="75000"/>
                  </a:schemeClr>
                </a:solidFill>
                <a:latin typeface="微软雅黑" pitchFamily="34" charset="-122"/>
                <a:ea typeface="微软雅黑" pitchFamily="34" charset="-122"/>
              </a:rPr>
              <a:t>BMI</a:t>
            </a:r>
            <a:r>
              <a:rPr lang="zh-CN" altLang="en-US" sz="2800" dirty="0">
                <a:solidFill>
                  <a:schemeClr val="accent4">
                    <a:lumMod val="75000"/>
                  </a:schemeClr>
                </a:solidFill>
                <a:latin typeface="微软雅黑" pitchFamily="34" charset="-122"/>
                <a:ea typeface="微软雅黑" pitchFamily="34" charset="-122"/>
              </a:rPr>
              <a:t>值确定健康状况</a:t>
            </a:r>
            <a:endParaRPr lang="zh-CN" altLang="zh-CN" sz="2800" dirty="0">
              <a:solidFill>
                <a:schemeClr val="accent4">
                  <a:lumMod val="75000"/>
                </a:schemeClr>
              </a:solidFill>
              <a:latin typeface="微软雅黑" pitchFamily="34" charset="-122"/>
              <a:ea typeface="微软雅黑" pitchFamily="34" charset="-122"/>
            </a:endParaRPr>
          </a:p>
        </p:txBody>
      </p:sp>
      <p:sp>
        <p:nvSpPr>
          <p:cNvPr id="9" name="矩形 8"/>
          <p:cNvSpPr/>
          <p:nvPr/>
        </p:nvSpPr>
        <p:spPr>
          <a:xfrm>
            <a:off x="654746" y="1133280"/>
            <a:ext cx="10875403" cy="1200329"/>
          </a:xfrm>
          <a:prstGeom prst="rect">
            <a:avLst/>
          </a:prstGeom>
        </p:spPr>
        <p:txBody>
          <a:bodyPr wrap="square">
            <a:spAutoFit/>
          </a:bodyPr>
          <a:lstStyle/>
          <a:p>
            <a:pPr>
              <a:lnSpc>
                <a:spcPct val="150000"/>
              </a:lnSpc>
            </a:pPr>
            <a:r>
              <a:rPr lang="en-US" altLang="zh-CN" sz="2400" dirty="0">
                <a:latin typeface="+mn-ea"/>
              </a:rPr>
              <a:t>       </a:t>
            </a:r>
            <a:r>
              <a:rPr lang="en-US" altLang="zh-CN" sz="2400" dirty="0">
                <a:latin typeface="微软雅黑" pitchFamily="34" charset="-122"/>
                <a:ea typeface="微软雅黑" pitchFamily="34" charset="-122"/>
              </a:rPr>
              <a:t>BMI</a:t>
            </a:r>
            <a:r>
              <a:rPr lang="zh-CN" altLang="zh-CN" sz="2400" dirty="0">
                <a:latin typeface="微软雅黑" pitchFamily="34" charset="-122"/>
                <a:ea typeface="微软雅黑" pitchFamily="34" charset="-122"/>
              </a:rPr>
              <a:t>又称为身体质量指数，它是国际上常用的衡量人体胖瘦程度以及是否健康的一个标准。</a:t>
            </a:r>
            <a:r>
              <a:rPr lang="en-US" altLang="zh-CN" sz="2400" dirty="0">
                <a:latin typeface="+mn-ea"/>
              </a:rPr>
              <a:t> </a:t>
            </a:r>
            <a:r>
              <a:rPr lang="zh-CN" altLang="zh-CN" sz="2400" dirty="0">
                <a:latin typeface="+mn-ea"/>
              </a:rPr>
              <a:t>本</a:t>
            </a:r>
            <a:r>
              <a:rPr lang="zh-CN" altLang="en-US" sz="2400" dirty="0">
                <a:latin typeface="+mn-ea"/>
              </a:rPr>
              <a:t>任务</a:t>
            </a:r>
            <a:r>
              <a:rPr lang="zh-CN" altLang="zh-CN" sz="2400" dirty="0">
                <a:latin typeface="+mn-ea"/>
              </a:rPr>
              <a:t>要求编写程序，实现“</a:t>
            </a:r>
            <a:r>
              <a:rPr lang="zh-CN" altLang="en-US" sz="2400" dirty="0">
                <a:latin typeface="+mn-ea"/>
              </a:rPr>
              <a:t>根据</a:t>
            </a:r>
            <a:r>
              <a:rPr lang="en-US" altLang="zh-CN" sz="2400" dirty="0">
                <a:latin typeface="+mn-ea"/>
              </a:rPr>
              <a:t>BMI</a:t>
            </a:r>
            <a:r>
              <a:rPr lang="zh-CN" altLang="en-US" sz="2400" dirty="0">
                <a:latin typeface="+mn-ea"/>
              </a:rPr>
              <a:t>确定健康状况</a:t>
            </a:r>
            <a:r>
              <a:rPr lang="zh-CN" altLang="zh-CN" sz="2400" dirty="0">
                <a:latin typeface="+mn-ea"/>
              </a:rPr>
              <a:t>”</a:t>
            </a:r>
            <a:r>
              <a:rPr lang="zh-CN" altLang="en-US" sz="2400" dirty="0">
                <a:latin typeface="+mn-ea"/>
              </a:rPr>
              <a:t>判定</a:t>
            </a:r>
            <a:r>
              <a:rPr lang="zh-CN" altLang="zh-CN" sz="2400" dirty="0">
                <a:latin typeface="+mn-ea"/>
              </a:rPr>
              <a:t>。</a:t>
            </a:r>
            <a:endParaRPr lang="en-US" altLang="zh-CN" sz="2400" dirty="0">
              <a:latin typeface="+mn-ea"/>
              <a:cs typeface="Times New Roman" panose="02020603050405020304" pitchFamily="18" charset="0"/>
            </a:endParaRPr>
          </a:p>
        </p:txBody>
      </p:sp>
      <p:sp>
        <p:nvSpPr>
          <p:cNvPr id="11" name="矩形 10"/>
          <p:cNvSpPr/>
          <p:nvPr/>
        </p:nvSpPr>
        <p:spPr>
          <a:xfrm>
            <a:off x="654746" y="2229106"/>
            <a:ext cx="10735293" cy="662554"/>
          </a:xfrm>
          <a:prstGeom prst="rect">
            <a:avLst/>
          </a:prstGeom>
        </p:spPr>
        <p:txBody>
          <a:bodyPr wrap="square">
            <a:spAutoFit/>
          </a:bodyPr>
          <a:lstStyle/>
          <a:p>
            <a:pPr>
              <a:lnSpc>
                <a:spcPct val="150000"/>
              </a:lnSpc>
            </a:pPr>
            <a:r>
              <a:rPr lang="en-US" altLang="zh-CN" sz="28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dirty="0">
                <a:latin typeface="+mn-ea"/>
              </a:rPr>
              <a:t>根据题意，</a:t>
            </a:r>
            <a:r>
              <a:rPr lang="zh-CN" altLang="en-US" sz="2400" dirty="0">
                <a:latin typeface="+mn-ea"/>
              </a:rPr>
              <a:t>首先获取体重和身高，然后根据</a:t>
            </a:r>
            <a:r>
              <a:rPr lang="en-US" altLang="zh-CN" sz="2400" dirty="0">
                <a:latin typeface="+mn-ea"/>
              </a:rPr>
              <a:t>BMI</a:t>
            </a:r>
            <a:r>
              <a:rPr lang="zh-CN" altLang="en-US" sz="2400" dirty="0">
                <a:latin typeface="+mn-ea"/>
              </a:rPr>
              <a:t>公式计算其</a:t>
            </a:r>
            <a:r>
              <a:rPr lang="en-US" altLang="zh-CN" sz="2400" dirty="0">
                <a:latin typeface="+mn-ea"/>
              </a:rPr>
              <a:t>BMI</a:t>
            </a:r>
            <a:r>
              <a:rPr lang="zh-CN" altLang="en-US" sz="2400" dirty="0">
                <a:latin typeface="+mn-ea"/>
              </a:rPr>
              <a:t>的值。</a:t>
            </a:r>
            <a:endParaRPr lang="zh-CN" altLang="zh-CN" sz="2400" dirty="0">
              <a:latin typeface="+mn-ea"/>
            </a:endParaRPr>
          </a:p>
        </p:txBody>
      </p:sp>
      <p:pic>
        <p:nvPicPr>
          <p:cNvPr id="12" name="Picture 2">
            <a:extLst>
              <a:ext uri="{FF2B5EF4-FFF2-40B4-BE49-F238E27FC236}">
                <a16:creationId xmlns:a16="http://schemas.microsoft.com/office/drawing/2014/main" id="{DB3D7644-0BCD-4E4E-AEAE-01AEA9896C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422" y="4054426"/>
            <a:ext cx="4570256" cy="2372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文本框 2">
            <a:extLst>
              <a:ext uri="{FF2B5EF4-FFF2-40B4-BE49-F238E27FC236}">
                <a16:creationId xmlns:a16="http://schemas.microsoft.com/office/drawing/2014/main" id="{D5EE3F53-9B60-4D63-993F-250B30E903CB}"/>
              </a:ext>
            </a:extLst>
          </p:cNvPr>
          <p:cNvSpPr txBox="1">
            <a:spLocks noChangeArrowheads="1"/>
          </p:cNvSpPr>
          <p:nvPr/>
        </p:nvSpPr>
        <p:spPr bwMode="auto">
          <a:xfrm>
            <a:off x="654746" y="3296320"/>
            <a:ext cx="50964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zh-CN" altLang="zh-CN" sz="2000" dirty="0">
                <a:solidFill>
                  <a:srgbClr val="FF0000"/>
                </a:solidFill>
                <a:latin typeface="微软雅黑" pitchFamily="34" charset="-122"/>
                <a:ea typeface="微软雅黑" pitchFamily="34" charset="-122"/>
              </a:rPr>
              <a:t>身体质量指数（</a:t>
            </a:r>
            <a:r>
              <a:rPr lang="en-US" altLang="zh-CN" sz="2000" dirty="0">
                <a:solidFill>
                  <a:srgbClr val="FF0000"/>
                </a:solidFill>
                <a:latin typeface="微软雅黑" pitchFamily="34" charset="-122"/>
                <a:ea typeface="微软雅黑" pitchFamily="34" charset="-122"/>
              </a:rPr>
              <a:t>BMI</a:t>
            </a:r>
            <a:r>
              <a:rPr lang="zh-CN" altLang="zh-CN" sz="2000" dirty="0">
                <a:solidFill>
                  <a:srgbClr val="FF0000"/>
                </a:solidFill>
                <a:latin typeface="微软雅黑" pitchFamily="34" charset="-122"/>
                <a:ea typeface="微软雅黑" pitchFamily="34" charset="-122"/>
              </a:rPr>
              <a:t>）</a:t>
            </a:r>
            <a:r>
              <a:rPr lang="en-US" altLang="zh-CN" sz="2000" dirty="0">
                <a:solidFill>
                  <a:srgbClr val="FF0000"/>
                </a:solidFill>
                <a:latin typeface="微软雅黑" pitchFamily="34" charset="-122"/>
                <a:ea typeface="微软雅黑" pitchFamily="34" charset="-122"/>
              </a:rPr>
              <a:t>= </a:t>
            </a:r>
            <a:r>
              <a:rPr lang="zh-CN" altLang="zh-CN" sz="2000" dirty="0">
                <a:solidFill>
                  <a:srgbClr val="FF0000"/>
                </a:solidFill>
                <a:latin typeface="微软雅黑" pitchFamily="34" charset="-122"/>
                <a:ea typeface="微软雅黑" pitchFamily="34" charset="-122"/>
              </a:rPr>
              <a:t>体重（</a:t>
            </a:r>
            <a:r>
              <a:rPr lang="en-US" altLang="zh-CN" sz="2000" dirty="0">
                <a:solidFill>
                  <a:srgbClr val="FF0000"/>
                </a:solidFill>
                <a:latin typeface="微软雅黑" pitchFamily="34" charset="-122"/>
                <a:ea typeface="微软雅黑" pitchFamily="34" charset="-122"/>
              </a:rPr>
              <a:t>kg</a:t>
            </a:r>
            <a:r>
              <a:rPr lang="zh-CN" altLang="zh-CN" sz="2000" dirty="0">
                <a:solidFill>
                  <a:srgbClr val="FF0000"/>
                </a:solidFill>
                <a:latin typeface="微软雅黑" pitchFamily="34" charset="-122"/>
                <a:ea typeface="微软雅黑" pitchFamily="34" charset="-122"/>
              </a:rPr>
              <a:t>）÷身高</a:t>
            </a:r>
            <a:r>
              <a:rPr lang="en-US" altLang="zh-CN" sz="2000" baseline="30000" dirty="0">
                <a:solidFill>
                  <a:srgbClr val="FF0000"/>
                </a:solidFill>
                <a:latin typeface="微软雅黑" pitchFamily="34" charset="-122"/>
                <a:ea typeface="微软雅黑" pitchFamily="34" charset="-122"/>
              </a:rPr>
              <a:t>2</a:t>
            </a:r>
            <a:endParaRPr lang="zh-CN" altLang="zh-CN" sz="2000" dirty="0">
              <a:solidFill>
                <a:srgbClr val="FF0000"/>
              </a:solidFill>
              <a:latin typeface="微软雅黑" pitchFamily="34" charset="-122"/>
              <a:ea typeface="微软雅黑" pitchFamily="34" charset="-122"/>
            </a:endParaRPr>
          </a:p>
        </p:txBody>
      </p:sp>
      <p:sp>
        <p:nvSpPr>
          <p:cNvPr id="14" name="文本框 13">
            <a:extLst>
              <a:ext uri="{FF2B5EF4-FFF2-40B4-BE49-F238E27FC236}">
                <a16:creationId xmlns:a16="http://schemas.microsoft.com/office/drawing/2014/main" id="{D6DE37A6-807A-4446-8755-2EAB51D609A5}"/>
              </a:ext>
            </a:extLst>
          </p:cNvPr>
          <p:cNvSpPr txBox="1"/>
          <p:nvPr/>
        </p:nvSpPr>
        <p:spPr>
          <a:xfrm>
            <a:off x="5873243" y="2823113"/>
            <a:ext cx="5516796" cy="4034887"/>
          </a:xfrm>
          <a:prstGeom prst="rect">
            <a:avLst/>
          </a:prstGeom>
          <a:solidFill>
            <a:schemeClr val="bg1">
              <a:lumMod val="95000"/>
            </a:schemeClr>
          </a:solidFill>
        </p:spPr>
        <p:txBody>
          <a:bodyPr wrap="square">
            <a:spAutoFit/>
          </a:bodyPr>
          <a:lstStyle/>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height = float(input('</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请输入您的身高</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(m):'))</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weight = float(input('</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请输入您的体重</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(kg):'))</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BMI = weight / (height * height)</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print('</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您的</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BMI</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值为</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%.2f' % BMI)</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if BMI &lt; 18.5:</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print('</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体重过轻</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elif</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18.5 &lt;= BMI &lt;= 23.9:</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print('</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体重正常</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elif</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24 &lt;= BMI &lt;= 27:</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print('</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体重过重</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elif</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28 &lt;= BMI &lt;= 32:</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print('</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体重肥胖</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else:</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print('</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非常肥胖</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6029173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3731883" y="2649169"/>
            <a:ext cx="2615071" cy="895350"/>
          </a:xfrm>
        </p:spPr>
        <p:txBody>
          <a:bodyPr>
            <a:noAutofit/>
          </a:bodyPr>
          <a:lstStyle/>
          <a:p>
            <a:pPr>
              <a:lnSpc>
                <a:spcPct val="130000"/>
              </a:lnSpc>
            </a:pPr>
            <a:r>
              <a:rPr lang="zh-CN" altLang="en-US" sz="3600" b="0" dirty="0"/>
              <a:t>循环结构</a:t>
            </a:r>
          </a:p>
        </p:txBody>
      </p:sp>
      <p:sp>
        <p:nvSpPr>
          <p:cNvPr id="9" name="文本框 8">
            <a:extLst>
              <a:ext uri="{FF2B5EF4-FFF2-40B4-BE49-F238E27FC236}">
                <a16:creationId xmlns:a16="http://schemas.microsoft.com/office/drawing/2014/main" id="{04F69230-F3A6-4586-9371-A858F4763E9F}"/>
              </a:ext>
            </a:extLst>
          </p:cNvPr>
          <p:cNvSpPr txBox="1"/>
          <p:nvPr/>
        </p:nvSpPr>
        <p:spPr>
          <a:xfrm>
            <a:off x="7527960" y="2539091"/>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03</a:t>
            </a:r>
            <a:endParaRPr lang="zh-CN" altLang="en-US" spc="100" dirty="0">
              <a:solidFill>
                <a:schemeClr val="bg1"/>
              </a:solidFill>
              <a:latin typeface="Impact" panose="020B080603090205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6246492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66" name="TextBox 1">
            <a:extLst>
              <a:ext uri="{FF2B5EF4-FFF2-40B4-BE49-F238E27FC236}">
                <a16:creationId xmlns:a16="http://schemas.microsoft.com/office/drawing/2014/main" id="{AF140519-3480-4E12-B502-CD762D2D4A93}"/>
              </a:ext>
            </a:extLst>
          </p:cNvPr>
          <p:cNvSpPr txBox="1"/>
          <p:nvPr/>
        </p:nvSpPr>
        <p:spPr>
          <a:xfrm>
            <a:off x="476210" y="421667"/>
            <a:ext cx="5565939"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anose="020B0503020204020204" charset="-122"/>
                <a:ea typeface="微软雅黑" panose="020B0503020204020204" charset="-122"/>
              </a:rPr>
              <a:t>循环结构</a:t>
            </a:r>
          </a:p>
        </p:txBody>
      </p:sp>
      <p:sp>
        <p:nvSpPr>
          <p:cNvPr id="4" name="矩形 3"/>
          <p:cNvSpPr/>
          <p:nvPr/>
        </p:nvSpPr>
        <p:spPr>
          <a:xfrm>
            <a:off x="713905" y="1158295"/>
            <a:ext cx="10869723" cy="1221938"/>
          </a:xfrm>
          <a:prstGeom prst="rect">
            <a:avLst/>
          </a:prstGeom>
        </p:spPr>
        <p:txBody>
          <a:bodyPr wrap="square">
            <a:spAutoFit/>
          </a:bodyPr>
          <a:lstStyle/>
          <a:p>
            <a:pPr>
              <a:lnSpc>
                <a:spcPct val="150000"/>
              </a:lnSpc>
            </a:pPr>
            <a:r>
              <a:rPr lang="en-US" altLang="zh-CN" sz="2400" kern="100" dirty="0">
                <a:solidFill>
                  <a:srgbClr val="000000"/>
                </a:solidFill>
                <a:latin typeface="+mn-ea"/>
              </a:rPr>
              <a:t>         </a:t>
            </a:r>
            <a:r>
              <a:rPr lang="en-US" altLang="zh-CN" sz="2600" dirty="0">
                <a:latin typeface="微软雅黑" pitchFamily="34" charset="-122"/>
                <a:ea typeface="微软雅黑" pitchFamily="34" charset="-122"/>
              </a:rPr>
              <a:t>Python</a:t>
            </a:r>
            <a:r>
              <a:rPr lang="zh-CN" altLang="zh-CN" sz="2600" dirty="0">
                <a:latin typeface="微软雅黑" pitchFamily="34" charset="-122"/>
                <a:ea typeface="微软雅黑" pitchFamily="34" charset="-122"/>
              </a:rPr>
              <a:t>中的循环结构可以实现重复执行某个计算的功能，它包含</a:t>
            </a:r>
            <a:r>
              <a:rPr lang="en-US" altLang="zh-CN" sz="2600" dirty="0">
                <a:latin typeface="微软雅黑" pitchFamily="34" charset="-122"/>
                <a:ea typeface="微软雅黑" pitchFamily="34" charset="-122"/>
              </a:rPr>
              <a:t>while</a:t>
            </a:r>
            <a:r>
              <a:rPr lang="zh-CN" altLang="zh-CN" sz="2600" dirty="0">
                <a:latin typeface="微软雅黑" pitchFamily="34" charset="-122"/>
                <a:ea typeface="微软雅黑" pitchFamily="34" charset="-122"/>
              </a:rPr>
              <a:t>循环结构和</a:t>
            </a:r>
            <a:r>
              <a:rPr lang="en-US" altLang="zh-CN" sz="2600" dirty="0">
                <a:latin typeface="微软雅黑" pitchFamily="34" charset="-122"/>
                <a:ea typeface="微软雅黑" pitchFamily="34" charset="-122"/>
              </a:rPr>
              <a:t>for</a:t>
            </a:r>
            <a:r>
              <a:rPr lang="zh-CN" altLang="zh-CN" sz="2600" dirty="0">
                <a:latin typeface="微软雅黑" pitchFamily="34" charset="-122"/>
                <a:ea typeface="微软雅黑" pitchFamily="34" charset="-122"/>
              </a:rPr>
              <a:t>循环结构两种类型。</a:t>
            </a:r>
          </a:p>
        </p:txBody>
      </p:sp>
      <p:sp>
        <p:nvSpPr>
          <p:cNvPr id="63" name="标题 1">
            <a:extLst>
              <a:ext uri="{FF2B5EF4-FFF2-40B4-BE49-F238E27FC236}">
                <a16:creationId xmlns:a16="http://schemas.microsoft.com/office/drawing/2014/main" id="{0CF49B69-FA23-4E9C-A991-FF794A2ACC80}"/>
              </a:ext>
            </a:extLst>
          </p:cNvPr>
          <p:cNvSpPr txBox="1">
            <a:spLocks/>
          </p:cNvSpPr>
          <p:nvPr/>
        </p:nvSpPr>
        <p:spPr>
          <a:xfrm>
            <a:off x="792321" y="2797256"/>
            <a:ext cx="2671201" cy="582406"/>
          </a:xfrm>
          <a:prstGeom prst="rect">
            <a:avLst/>
          </a:prstGeom>
        </p:spPr>
        <p:txBody>
          <a:bodyPr/>
          <a:lstStyle>
            <a:lvl1pPr algn="l" defTabSz="914354" rtl="0" eaLnBrk="1" latinLnBrk="0" hangingPunct="1">
              <a:lnSpc>
                <a:spcPct val="90000"/>
              </a:lnSpc>
              <a:spcBef>
                <a:spcPct val="0"/>
              </a:spcBef>
              <a:buNone/>
              <a:defRPr sz="2800" b="1" kern="1200">
                <a:solidFill>
                  <a:schemeClr val="tx1"/>
                </a:solidFill>
                <a:latin typeface="+mj-lt"/>
                <a:ea typeface="+mj-ea"/>
                <a:cs typeface="+mj-cs"/>
              </a:defRPr>
            </a:lvl1pPr>
          </a:lstStyle>
          <a:p>
            <a:pPr marL="457200" indent="-457200">
              <a:buFont typeface="Arial" panose="020B0604020202020204" pitchFamily="34" charset="0"/>
              <a:buChar char="•"/>
            </a:pPr>
            <a:r>
              <a:rPr lang="en-US" altLang="zh-CN" b="0" dirty="0">
                <a:solidFill>
                  <a:srgbClr val="0070C0"/>
                </a:solidFill>
              </a:rPr>
              <a:t>While</a:t>
            </a:r>
            <a:r>
              <a:rPr lang="zh-CN" altLang="en-US" b="0" dirty="0">
                <a:solidFill>
                  <a:srgbClr val="0070C0"/>
                </a:solidFill>
              </a:rPr>
              <a:t>循环</a:t>
            </a:r>
          </a:p>
        </p:txBody>
      </p:sp>
      <p:sp>
        <p:nvSpPr>
          <p:cNvPr id="64" name="矩形 2">
            <a:extLst>
              <a:ext uri="{FF2B5EF4-FFF2-40B4-BE49-F238E27FC236}">
                <a16:creationId xmlns:a16="http://schemas.microsoft.com/office/drawing/2014/main" id="{2D5C33AB-A07F-4E43-BFCB-FC94D9A46668}"/>
              </a:ext>
            </a:extLst>
          </p:cNvPr>
          <p:cNvSpPr>
            <a:spLocks noChangeArrowheads="1"/>
          </p:cNvSpPr>
          <p:nvPr/>
        </p:nvSpPr>
        <p:spPr bwMode="auto">
          <a:xfrm>
            <a:off x="3441246" y="3126503"/>
            <a:ext cx="7592514"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latin typeface="微软雅黑" pitchFamily="34" charset="-122"/>
                <a:ea typeface="微软雅黑" pitchFamily="34" charset="-122"/>
              </a:rPr>
              <a:t>while</a:t>
            </a:r>
            <a:r>
              <a:rPr lang="zh-CN" altLang="zh-CN" sz="2800" dirty="0">
                <a:latin typeface="微软雅黑" pitchFamily="34" charset="-122"/>
                <a:ea typeface="微软雅黑" pitchFamily="34" charset="-122"/>
              </a:rPr>
              <a:t>循环是一个条件循环语句，当条件满足时重复执行代码块，直到条件不满足为止。</a:t>
            </a:r>
            <a:endParaRPr lang="en-US" altLang="zh-CN" sz="2800" dirty="0">
              <a:latin typeface="微软雅黑" pitchFamily="34" charset="-122"/>
              <a:ea typeface="微软雅黑" pitchFamily="34" charset="-122"/>
            </a:endParaRPr>
          </a:p>
          <a:p>
            <a:pPr>
              <a:lnSpc>
                <a:spcPct val="120000"/>
              </a:lnSpc>
            </a:pPr>
            <a:r>
              <a:rPr lang="zh-CN" altLang="en-US" sz="2800" dirty="0">
                <a:latin typeface="微软雅黑" pitchFamily="34" charset="-122"/>
                <a:ea typeface="微软雅黑" pitchFamily="34" charset="-122"/>
              </a:rPr>
              <a:t>   格式：</a:t>
            </a:r>
            <a:endParaRPr lang="zh-CN" altLang="zh-CN" sz="2800" dirty="0">
              <a:latin typeface="微软雅黑" pitchFamily="34" charset="-122"/>
              <a:ea typeface="微软雅黑" pitchFamily="34" charset="-122"/>
            </a:endParaRPr>
          </a:p>
        </p:txBody>
      </p:sp>
      <p:sp>
        <p:nvSpPr>
          <p:cNvPr id="65" name="文本框 2">
            <a:extLst>
              <a:ext uri="{FF2B5EF4-FFF2-40B4-BE49-F238E27FC236}">
                <a16:creationId xmlns:a16="http://schemas.microsoft.com/office/drawing/2014/main" id="{AFD69428-9DC7-43AD-86B0-34AF3B7AC4D6}"/>
              </a:ext>
            </a:extLst>
          </p:cNvPr>
          <p:cNvSpPr txBox="1">
            <a:spLocks noChangeArrowheads="1"/>
          </p:cNvSpPr>
          <p:nvPr/>
        </p:nvSpPr>
        <p:spPr bwMode="auto">
          <a:xfrm>
            <a:off x="4812700" y="4891086"/>
            <a:ext cx="482910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2800" dirty="0">
                <a:solidFill>
                  <a:srgbClr val="FF0000"/>
                </a:solidFill>
                <a:latin typeface="微软雅黑" pitchFamily="34" charset="-122"/>
                <a:ea typeface="微软雅黑" pitchFamily="34" charset="-122"/>
              </a:rPr>
              <a:t>while </a:t>
            </a:r>
            <a:r>
              <a:rPr lang="zh-CN" altLang="zh-CN" sz="2800" dirty="0">
                <a:solidFill>
                  <a:srgbClr val="FF0000"/>
                </a:solidFill>
                <a:latin typeface="微软雅黑" pitchFamily="34" charset="-122"/>
                <a:ea typeface="微软雅黑" pitchFamily="34" charset="-122"/>
              </a:rPr>
              <a:t>条件表达式：</a:t>
            </a:r>
          </a:p>
          <a:p>
            <a:r>
              <a:rPr lang="en-US" altLang="zh-CN" sz="2800" dirty="0">
                <a:solidFill>
                  <a:srgbClr val="FF0000"/>
                </a:solidFill>
                <a:latin typeface="微软雅黑" pitchFamily="34" charset="-122"/>
                <a:ea typeface="微软雅黑" pitchFamily="34" charset="-122"/>
              </a:rPr>
              <a:t>     </a:t>
            </a:r>
            <a:r>
              <a:rPr lang="zh-CN" altLang="zh-CN" sz="2800" dirty="0">
                <a:solidFill>
                  <a:srgbClr val="FF0000"/>
                </a:solidFill>
                <a:latin typeface="微软雅黑" pitchFamily="34" charset="-122"/>
                <a:ea typeface="微软雅黑" pitchFamily="34" charset="-122"/>
              </a:rPr>
              <a:t>代码块</a:t>
            </a:r>
          </a:p>
        </p:txBody>
      </p:sp>
    </p:spTree>
    <p:custDataLst>
      <p:tags r:id="rId1"/>
    </p:custDataLst>
    <p:extLst>
      <p:ext uri="{BB962C8B-B14F-4D97-AF65-F5344CB8AC3E}">
        <p14:creationId xmlns:p14="http://schemas.microsoft.com/office/powerpoint/2010/main" val="38935256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a:extLst>
              <a:ext uri="{FF2B5EF4-FFF2-40B4-BE49-F238E27FC236}">
                <a16:creationId xmlns:a16="http://schemas.microsoft.com/office/drawing/2014/main" id="{232F2B05-63C4-4500-9715-7F5C337F5AC1}"/>
              </a:ext>
            </a:extLst>
          </p:cNvPr>
          <p:cNvSpPr txBox="1"/>
          <p:nvPr/>
        </p:nvSpPr>
        <p:spPr>
          <a:xfrm>
            <a:off x="690175" y="367442"/>
            <a:ext cx="3242859"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en-US" altLang="zh-CN" sz="3200" dirty="0">
                <a:solidFill>
                  <a:schemeClr val="accent4"/>
                </a:solidFill>
                <a:latin typeface="微软雅黑" panose="020B0503020204020204" charset="-122"/>
                <a:ea typeface="微软雅黑" panose="020B0503020204020204" charset="-122"/>
                <a:sym typeface="+mn-ea"/>
              </a:rPr>
              <a:t>While</a:t>
            </a:r>
            <a:r>
              <a:rPr lang="zh-CN" altLang="en-US" sz="3200" dirty="0">
                <a:solidFill>
                  <a:schemeClr val="accent4"/>
                </a:solidFill>
                <a:latin typeface="微软雅黑" panose="020B0503020204020204" charset="-122"/>
                <a:ea typeface="微软雅黑" panose="020B0503020204020204" charset="-122"/>
                <a:sym typeface="+mn-ea"/>
              </a:rPr>
              <a:t>语句</a:t>
            </a:r>
          </a:p>
        </p:txBody>
      </p:sp>
      <p:pic>
        <p:nvPicPr>
          <p:cNvPr id="5" name="图片 4">
            <a:extLst>
              <a:ext uri="{FF2B5EF4-FFF2-40B4-BE49-F238E27FC236}">
                <a16:creationId xmlns:a16="http://schemas.microsoft.com/office/drawing/2014/main" id="{9B2E3616-D8E4-40FE-BA67-CD479D8BB9DA}"/>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7714656" y="1352045"/>
            <a:ext cx="3509740" cy="4687369"/>
          </a:xfrm>
          <a:prstGeom prst="rect">
            <a:avLst/>
          </a:prstGeom>
        </p:spPr>
      </p:pic>
      <p:sp>
        <p:nvSpPr>
          <p:cNvPr id="6" name="文本框 99">
            <a:extLst>
              <a:ext uri="{FF2B5EF4-FFF2-40B4-BE49-F238E27FC236}">
                <a16:creationId xmlns:a16="http://schemas.microsoft.com/office/drawing/2014/main" id="{1C836BD5-1B84-4306-AE00-3F5AE7027483}"/>
              </a:ext>
            </a:extLst>
          </p:cNvPr>
          <p:cNvSpPr txBox="1">
            <a:spLocks noChangeArrowheads="1"/>
          </p:cNvSpPr>
          <p:nvPr/>
        </p:nvSpPr>
        <p:spPr bwMode="auto">
          <a:xfrm>
            <a:off x="1189103" y="1736318"/>
            <a:ext cx="5969343" cy="362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pPr>
              <a:lnSpc>
                <a:spcPct val="150000"/>
              </a:lnSpc>
            </a:pPr>
            <a:r>
              <a:rPr lang="zh-CN" altLang="zh-CN" sz="2600" dirty="0">
                <a:latin typeface="微软雅黑" panose="020B0503020204020204" pitchFamily="34" charset="-122"/>
                <a:ea typeface="微软雅黑" panose="020B0503020204020204" pitchFamily="34" charset="-122"/>
              </a:rPr>
              <a:t>首先判断条件表达式的结果是否为</a:t>
            </a:r>
            <a:r>
              <a:rPr lang="en-US" altLang="zh-CN" sz="2600" dirty="0">
                <a:latin typeface="微软雅黑" panose="020B0503020204020204" pitchFamily="34" charset="-122"/>
                <a:ea typeface="微软雅黑" panose="020B0503020204020204" pitchFamily="34" charset="-122"/>
              </a:rPr>
              <a:t>True</a:t>
            </a:r>
            <a:r>
              <a:rPr lang="zh-CN" altLang="zh-CN" sz="2600" dirty="0">
                <a:latin typeface="微软雅黑" panose="020B0503020204020204" pitchFamily="34" charset="-122"/>
                <a:ea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rPr>
              <a:t>若</a:t>
            </a:r>
            <a:r>
              <a:rPr lang="zh-CN" altLang="zh-CN" sz="2600" dirty="0">
                <a:latin typeface="微软雅黑" panose="020B0503020204020204" pitchFamily="34" charset="-122"/>
                <a:ea typeface="微软雅黑" panose="020B0503020204020204" pitchFamily="34" charset="-122"/>
              </a:rPr>
              <a:t>结果为</a:t>
            </a:r>
            <a:r>
              <a:rPr lang="en-US" altLang="zh-CN" sz="2600" dirty="0">
                <a:latin typeface="微软雅黑" panose="020B0503020204020204" pitchFamily="34" charset="-122"/>
                <a:ea typeface="微软雅黑" panose="020B0503020204020204" pitchFamily="34" charset="-122"/>
              </a:rPr>
              <a:t>True</a:t>
            </a:r>
            <a:r>
              <a:rPr lang="zh-CN" altLang="zh-CN" sz="2600" dirty="0">
                <a:latin typeface="微软雅黑" panose="020B0503020204020204" pitchFamily="34" charset="-122"/>
                <a:ea typeface="微软雅黑" panose="020B0503020204020204" pitchFamily="34" charset="-122"/>
              </a:rPr>
              <a:t>执行</a:t>
            </a:r>
            <a:r>
              <a:rPr lang="en-US" altLang="zh-CN" sz="2600" dirty="0">
                <a:latin typeface="微软雅黑" panose="020B0503020204020204" pitchFamily="34" charset="-122"/>
                <a:ea typeface="微软雅黑" panose="020B0503020204020204" pitchFamily="34" charset="-122"/>
              </a:rPr>
              <a:t>while</a:t>
            </a:r>
            <a:r>
              <a:rPr lang="zh-CN" altLang="zh-CN" sz="2600" dirty="0">
                <a:latin typeface="微软雅黑" panose="020B0503020204020204" pitchFamily="34" charset="-122"/>
                <a:ea typeface="微软雅黑" panose="020B0503020204020204" pitchFamily="34" charset="-122"/>
              </a:rPr>
              <a:t>循环中的代码块，然后再次判断条件表达式的结果是否为</a:t>
            </a:r>
            <a:r>
              <a:rPr lang="en-US" altLang="zh-CN" sz="2600" dirty="0">
                <a:latin typeface="微软雅黑" panose="020B0503020204020204" pitchFamily="34" charset="-122"/>
                <a:ea typeface="微软雅黑" panose="020B0503020204020204" pitchFamily="34" charset="-122"/>
              </a:rPr>
              <a:t>True</a:t>
            </a:r>
            <a:r>
              <a:rPr lang="zh-CN" altLang="zh-CN" sz="2600" dirty="0">
                <a:latin typeface="微软雅黑" panose="020B0503020204020204" pitchFamily="34" charset="-122"/>
                <a:ea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rPr>
              <a:t>若</a:t>
            </a:r>
            <a:r>
              <a:rPr lang="zh-CN" altLang="zh-CN" sz="2600" dirty="0">
                <a:latin typeface="微软雅黑" panose="020B0503020204020204" pitchFamily="34" charset="-122"/>
                <a:ea typeface="微软雅黑" panose="020B0503020204020204" pitchFamily="34" charset="-122"/>
              </a:rPr>
              <a:t>结果</a:t>
            </a:r>
            <a:r>
              <a:rPr lang="zh-CN" altLang="en-US" sz="2600" dirty="0">
                <a:latin typeface="微软雅黑" panose="020B0503020204020204" pitchFamily="34" charset="-122"/>
                <a:ea typeface="微软雅黑" panose="020B0503020204020204" pitchFamily="34" charset="-122"/>
              </a:rPr>
              <a:t>仍</a:t>
            </a:r>
            <a:r>
              <a:rPr lang="zh-CN" altLang="zh-CN" sz="2600" dirty="0">
                <a:latin typeface="微软雅黑" panose="020B0503020204020204" pitchFamily="34" charset="-122"/>
                <a:ea typeface="微软雅黑" panose="020B0503020204020204" pitchFamily="34" charset="-122"/>
              </a:rPr>
              <a:t>为</a:t>
            </a:r>
            <a:r>
              <a:rPr lang="en-US" altLang="zh-CN" sz="2600" dirty="0">
                <a:latin typeface="微软雅黑" panose="020B0503020204020204" pitchFamily="34" charset="-122"/>
                <a:ea typeface="微软雅黑" panose="020B0503020204020204" pitchFamily="34" charset="-122"/>
              </a:rPr>
              <a:t>True</a:t>
            </a:r>
            <a:r>
              <a:rPr lang="zh-CN" altLang="en-US" sz="2600" dirty="0">
                <a:latin typeface="微软雅黑" panose="020B0503020204020204" pitchFamily="34" charset="-122"/>
                <a:ea typeface="微软雅黑" panose="020B0503020204020204" pitchFamily="34" charset="-122"/>
              </a:rPr>
              <a:t>，则再次执行</a:t>
            </a:r>
            <a:r>
              <a:rPr lang="zh-CN" altLang="zh-CN" sz="2600" dirty="0">
                <a:latin typeface="微软雅黑" panose="020B0503020204020204" pitchFamily="34" charset="-122"/>
                <a:ea typeface="微软雅黑" panose="020B0503020204020204" pitchFamily="34" charset="-122"/>
              </a:rPr>
              <a:t>代码块</a:t>
            </a:r>
            <a:r>
              <a:rPr lang="en-US" altLang="zh-CN" sz="2600" dirty="0">
                <a:latin typeface="微软雅黑" panose="020B0503020204020204" pitchFamily="34" charset="-122"/>
                <a:ea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rPr>
              <a:t>直至</a:t>
            </a:r>
            <a:r>
              <a:rPr lang="zh-CN" altLang="zh-CN" sz="2600" dirty="0">
                <a:solidFill>
                  <a:srgbClr val="FF0000"/>
                </a:solidFill>
                <a:latin typeface="微软雅黑" panose="020B0503020204020204" pitchFamily="34" charset="-122"/>
                <a:ea typeface="微软雅黑" panose="020B0503020204020204" pitchFamily="34" charset="-122"/>
              </a:rPr>
              <a:t>条件表达式的结果为</a:t>
            </a:r>
            <a:r>
              <a:rPr lang="en-US" altLang="zh-CN" sz="2600" dirty="0">
                <a:solidFill>
                  <a:srgbClr val="FF0000"/>
                </a:solidFill>
                <a:latin typeface="微软雅黑" panose="020B0503020204020204" pitchFamily="34" charset="-122"/>
                <a:ea typeface="微软雅黑" panose="020B0503020204020204" pitchFamily="34" charset="-122"/>
              </a:rPr>
              <a:t>False</a:t>
            </a:r>
            <a:r>
              <a:rPr lang="zh-CN" altLang="zh-CN" sz="2600" dirty="0">
                <a:solidFill>
                  <a:srgbClr val="FF0000"/>
                </a:solidFill>
                <a:latin typeface="微软雅黑" panose="020B0503020204020204" pitchFamily="34" charset="-122"/>
                <a:ea typeface="微软雅黑" panose="020B0503020204020204" pitchFamily="34" charset="-122"/>
              </a:rPr>
              <a:t>时结束循环</a:t>
            </a:r>
            <a:r>
              <a:rPr lang="zh-CN" altLang="zh-CN" sz="2600" dirty="0">
                <a:latin typeface="微软雅黑" panose="020B0503020204020204" pitchFamily="34" charset="-122"/>
                <a:ea typeface="微软雅黑" panose="020B0503020204020204" pitchFamily="34" charset="-122"/>
              </a:rPr>
              <a:t>。</a:t>
            </a:r>
            <a:endParaRPr lang="zh-CN" altLang="en-US" sz="2600"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42755866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3688823"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latin typeface="微软雅黑" pitchFamily="34" charset="-122"/>
                <a:ea typeface="微软雅黑" pitchFamily="34" charset="-122"/>
              </a:rPr>
              <a:t>while</a:t>
            </a:r>
            <a:r>
              <a:rPr lang="zh-CN" altLang="en-US" sz="2800" dirty="0">
                <a:latin typeface="微软雅黑" pitchFamily="34" charset="-122"/>
                <a:ea typeface="微软雅黑" pitchFamily="34" charset="-122"/>
              </a:rPr>
              <a:t>语句</a:t>
            </a:r>
            <a:endParaRPr lang="zh-CN" altLang="zh-CN" sz="2800" dirty="0">
              <a:latin typeface="微软雅黑" pitchFamily="34" charset="-122"/>
              <a:ea typeface="微软雅黑" pitchFamily="34" charset="-122"/>
            </a:endParaRPr>
          </a:p>
        </p:txBody>
      </p:sp>
      <p:sp>
        <p:nvSpPr>
          <p:cNvPr id="2" name="矩形 1"/>
          <p:cNvSpPr/>
          <p:nvPr/>
        </p:nvSpPr>
        <p:spPr>
          <a:xfrm>
            <a:off x="1295852" y="1433312"/>
            <a:ext cx="9953897" cy="4524315"/>
          </a:xfrm>
          <a:prstGeom prst="rect">
            <a:avLst/>
          </a:prstGeom>
        </p:spPr>
        <p:txBody>
          <a:bodyPr wrap="square">
            <a:spAutoFit/>
          </a:bodyPr>
          <a:lstStyle/>
          <a:p>
            <a:pPr indent="266700" algn="just">
              <a:lnSpc>
                <a:spcPct val="150000"/>
              </a:lnSpc>
              <a:spcAft>
                <a:spcPts val="0"/>
              </a:spcAft>
              <a:tabLst>
                <a:tab pos="440055" algn="l"/>
              </a:tabLst>
            </a:pPr>
            <a:r>
              <a:rPr lang="zh-CN" altLang="en-US" sz="2400" dirty="0">
                <a:latin typeface="微软雅黑" pitchFamily="34" charset="-122"/>
                <a:ea typeface="微软雅黑" pitchFamily="34" charset="-122"/>
              </a:rPr>
              <a:t>     实例：</a:t>
            </a:r>
            <a:r>
              <a:rPr lang="zh-CN" altLang="zh-CN" sz="2400" dirty="0"/>
              <a:t>检测登录系统账号</a:t>
            </a:r>
            <a:r>
              <a:rPr lang="zh-CN" altLang="en-US" sz="2400" dirty="0">
                <a:latin typeface="微软雅黑" pitchFamily="34" charset="-122"/>
                <a:ea typeface="微软雅黑" pitchFamily="34" charset="-122"/>
              </a:rPr>
              <a:t>。</a:t>
            </a:r>
            <a:r>
              <a:rPr lang="zh-CN" altLang="zh-CN" sz="2400" kern="100" dirty="0">
                <a:latin typeface="+mn-ea"/>
              </a:rPr>
              <a:t>登录系统一般具有账号和密码检测功能，即检测用户输入的账号和密码是否正确。若用户输入的账号或密码不正确，系统就会提示“用户名或密码错误”和“您还有</a:t>
            </a:r>
            <a:r>
              <a:rPr lang="en-US" altLang="zh-CN" sz="2400" kern="100" dirty="0">
                <a:latin typeface="+mn-ea"/>
              </a:rPr>
              <a:t>*</a:t>
            </a:r>
            <a:r>
              <a:rPr lang="zh-CN" altLang="zh-CN" sz="2400" kern="100" dirty="0">
                <a:latin typeface="+mn-ea"/>
              </a:rPr>
              <a:t>次机会”；若用户输入的账号和密码正确，系统就会提示“登录成功”；若输入的账号和密码错误次数超过</a:t>
            </a:r>
            <a:r>
              <a:rPr lang="en-US" altLang="zh-CN" sz="2400" kern="100" dirty="0">
                <a:latin typeface="+mn-ea"/>
              </a:rPr>
              <a:t>3</a:t>
            </a:r>
            <a:r>
              <a:rPr lang="zh-CN" altLang="zh-CN" sz="2400" kern="100" dirty="0">
                <a:latin typeface="+mn-ea"/>
              </a:rPr>
              <a:t>次，系统就会提示“输入错误次数过多，请稍后再试”。</a:t>
            </a:r>
          </a:p>
          <a:p>
            <a:pPr indent="266700" algn="just">
              <a:lnSpc>
                <a:spcPct val="150000"/>
              </a:lnSpc>
              <a:spcAft>
                <a:spcPts val="0"/>
              </a:spcAft>
              <a:tabLst>
                <a:tab pos="440055" algn="l"/>
              </a:tabLst>
            </a:pPr>
            <a:r>
              <a:rPr lang="en-US" altLang="zh-CN" sz="2400" kern="100" dirty="0">
                <a:latin typeface="+mn-ea"/>
              </a:rPr>
              <a:t>   </a:t>
            </a:r>
            <a:r>
              <a:rPr lang="zh-CN" altLang="zh-CN" sz="2400" kern="100" dirty="0">
                <a:latin typeface="+mn-ea"/>
              </a:rPr>
              <a:t>本实例要求编写程序，模拟登录系统账号及密码检测功能，并限制账号或密码输错的次数最多为</a:t>
            </a:r>
            <a:r>
              <a:rPr lang="en-US" altLang="zh-CN" sz="2400" kern="100" dirty="0">
                <a:latin typeface="+mn-ea"/>
              </a:rPr>
              <a:t>3</a:t>
            </a:r>
            <a:r>
              <a:rPr lang="zh-CN" altLang="zh-CN" sz="2400" kern="100" dirty="0">
                <a:latin typeface="+mn-ea"/>
              </a:rPr>
              <a:t>次。</a:t>
            </a:r>
          </a:p>
          <a:p>
            <a:pPr>
              <a:lnSpc>
                <a:spcPct val="150000"/>
              </a:lnSpc>
            </a:pPr>
            <a:r>
              <a:rPr lang="en-US" altLang="zh-CN" sz="2400" kern="100" dirty="0">
                <a:latin typeface="+mn-ea"/>
              </a:rPr>
              <a:t>    </a:t>
            </a:r>
            <a:endParaRPr lang="zh-CN" altLang="zh-CN" sz="2400" kern="100" dirty="0">
              <a:latin typeface="+mn-ea"/>
            </a:endParaRPr>
          </a:p>
        </p:txBody>
      </p:sp>
    </p:spTree>
    <p:custDataLst>
      <p:tags r:id="rId1"/>
    </p:custDataLst>
    <p:extLst>
      <p:ext uri="{BB962C8B-B14F-4D97-AF65-F5344CB8AC3E}">
        <p14:creationId xmlns:p14="http://schemas.microsoft.com/office/powerpoint/2010/main" val="41964519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2595" y="4617959"/>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63" name="îSḻïḋé">
            <a:extLst>
              <a:ext uri="{FF2B5EF4-FFF2-40B4-BE49-F238E27FC236}">
                <a16:creationId xmlns:a16="http://schemas.microsoft.com/office/drawing/2014/main" id="{BF20F748-132E-4C96-BBEB-A70517E9351A}"/>
              </a:ext>
            </a:extLst>
          </p:cNvPr>
          <p:cNvSpPr/>
          <p:nvPr/>
        </p:nvSpPr>
        <p:spPr>
          <a:xfrm>
            <a:off x="4565386" y="841338"/>
            <a:ext cx="3041716" cy="766917"/>
          </a:xfrm>
          <a:prstGeom prst="roundRect">
            <a:avLst>
              <a:gd name="adj" fmla="val 50000"/>
            </a:avLst>
          </a:prstGeom>
          <a:solidFill>
            <a:schemeClr val="accent1"/>
          </a:solidFill>
          <a:ln>
            <a:noFill/>
          </a:ln>
          <a:effectLst>
            <a:reflection blurRad="6350" stA="240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800" spc="300" dirty="0"/>
              <a:t>项目目标</a:t>
            </a:r>
          </a:p>
        </p:txBody>
      </p:sp>
      <p:grpSp>
        <p:nvGrpSpPr>
          <p:cNvPr id="8" name="组合 7"/>
          <p:cNvGrpSpPr/>
          <p:nvPr/>
        </p:nvGrpSpPr>
        <p:grpSpPr>
          <a:xfrm>
            <a:off x="1587642" y="2222037"/>
            <a:ext cx="2615556" cy="463506"/>
            <a:chOff x="1180779" y="1800875"/>
            <a:chExt cx="2615556" cy="463506"/>
          </a:xfrm>
        </p:grpSpPr>
        <p:pic>
          <p:nvPicPr>
            <p:cNvPr id="3074" name="Picture 2" descr="三角形"/>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7406" y="1800875"/>
              <a:ext cx="221915" cy="445826"/>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1180779" y="1802716"/>
              <a:ext cx="2615556" cy="461665"/>
              <a:chOff x="1044315" y="1775257"/>
              <a:chExt cx="2615556" cy="461665"/>
            </a:xfrm>
          </p:grpSpPr>
          <p:pic>
            <p:nvPicPr>
              <p:cNvPr id="3075" name="Picture 3" descr="点"/>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0567" y="1896493"/>
                <a:ext cx="909304" cy="24813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4"/>
              <p:cNvSpPr>
                <a:spLocks noChangeArrowheads="1"/>
              </p:cNvSpPr>
              <p:nvPr/>
            </p:nvSpPr>
            <p:spPr bwMode="auto">
              <a:xfrm>
                <a:off x="1044315" y="1775257"/>
                <a:ext cx="181309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ctr"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知识目标 </a:t>
                </a:r>
                <a:endParaRPr kumimoji="0" lang="zh-CN" altLang="zh-CN" sz="2400" b="0" i="0" u="none" strike="noStrike" cap="none" normalizeH="0" baseline="0" dirty="0">
                  <a:ln>
                    <a:noFill/>
                  </a:ln>
                  <a:solidFill>
                    <a:schemeClr val="tx1"/>
                  </a:solidFill>
                  <a:effectLst/>
                  <a:latin typeface="Arial" panose="020B0604020202020204" pitchFamily="34" charset="0"/>
                </a:endParaRPr>
              </a:p>
            </p:txBody>
          </p:sp>
        </p:grpSp>
      </p:grpSp>
      <p:sp>
        <p:nvSpPr>
          <p:cNvPr id="4" name="Rectangle 5"/>
          <p:cNvSpPr>
            <a:spLocks noChangeArrowheads="1"/>
          </p:cNvSpPr>
          <p:nvPr/>
        </p:nvSpPr>
        <p:spPr bwMode="auto">
          <a:xfrm>
            <a:off x="1565383" y="2821289"/>
            <a:ext cx="507920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9875"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dirty="0"/>
              <a:t>熟悉顺序结构的语法格式及功能</a:t>
            </a:r>
          </a:p>
          <a:p>
            <a:r>
              <a:rPr lang="zh-CN" altLang="zh-CN" dirty="0"/>
              <a:t>熟悉选择结构的语法格式及功能</a:t>
            </a:r>
          </a:p>
          <a:p>
            <a:r>
              <a:rPr lang="zh-CN" altLang="zh-CN" dirty="0"/>
              <a:t>熟悉循环结构的语法格式及功能</a:t>
            </a:r>
          </a:p>
          <a:p>
            <a:r>
              <a:rPr lang="zh-CN" altLang="zh-CN" dirty="0"/>
              <a:t>了解跳转语句的语法格式及功能</a:t>
            </a:r>
          </a:p>
        </p:txBody>
      </p:sp>
      <p:sp>
        <p:nvSpPr>
          <p:cNvPr id="6" name="Rectangle 7"/>
          <p:cNvSpPr>
            <a:spLocks noChangeArrowheads="1"/>
          </p:cNvSpPr>
          <p:nvPr/>
        </p:nvSpPr>
        <p:spPr bwMode="auto">
          <a:xfrm>
            <a:off x="1816390" y="4651663"/>
            <a:ext cx="507920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zh-CN" altLang="zh-CN" dirty="0"/>
              <a:t>会使用顺序结构解决实际问题</a:t>
            </a:r>
          </a:p>
          <a:p>
            <a:r>
              <a:rPr lang="zh-CN" altLang="zh-CN" dirty="0"/>
              <a:t>会使用选择结构解决实际问题</a:t>
            </a:r>
          </a:p>
          <a:p>
            <a:r>
              <a:rPr lang="zh-CN" altLang="zh-CN" dirty="0"/>
              <a:t>会使用循环结构解决实际问题</a:t>
            </a:r>
          </a:p>
          <a:p>
            <a:r>
              <a:rPr lang="zh-CN" altLang="zh-CN" dirty="0"/>
              <a:t>会灵活使用跳转语句解决实际问题</a:t>
            </a:r>
          </a:p>
        </p:txBody>
      </p:sp>
      <p:grpSp>
        <p:nvGrpSpPr>
          <p:cNvPr id="80" name="组合 79"/>
          <p:cNvGrpSpPr/>
          <p:nvPr/>
        </p:nvGrpSpPr>
        <p:grpSpPr>
          <a:xfrm>
            <a:off x="1616914" y="4093004"/>
            <a:ext cx="2615556" cy="463506"/>
            <a:chOff x="1180779" y="1800875"/>
            <a:chExt cx="2615556" cy="463506"/>
          </a:xfrm>
        </p:grpSpPr>
        <p:pic>
          <p:nvPicPr>
            <p:cNvPr id="81" name="Picture 2" descr="三角形"/>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7406" y="1800875"/>
              <a:ext cx="221915" cy="445826"/>
            </a:xfrm>
            <a:prstGeom prst="rect">
              <a:avLst/>
            </a:prstGeom>
            <a:noFill/>
            <a:extLst>
              <a:ext uri="{909E8E84-426E-40DD-AFC4-6F175D3DCCD1}">
                <a14:hiddenFill xmlns:a14="http://schemas.microsoft.com/office/drawing/2010/main">
                  <a:solidFill>
                    <a:srgbClr val="FFFFFF"/>
                  </a:solidFill>
                </a14:hiddenFill>
              </a:ext>
            </a:extLst>
          </p:spPr>
        </p:pic>
        <p:grpSp>
          <p:nvGrpSpPr>
            <p:cNvPr id="82" name="组合 81"/>
            <p:cNvGrpSpPr/>
            <p:nvPr/>
          </p:nvGrpSpPr>
          <p:grpSpPr>
            <a:xfrm>
              <a:off x="1180779" y="1802716"/>
              <a:ext cx="2615556" cy="461665"/>
              <a:chOff x="1044315" y="1775257"/>
              <a:chExt cx="2615556" cy="461665"/>
            </a:xfrm>
          </p:grpSpPr>
          <p:pic>
            <p:nvPicPr>
              <p:cNvPr id="83" name="Picture 3" descr="点"/>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0567" y="1896493"/>
                <a:ext cx="909304" cy="248133"/>
              </a:xfrm>
              <a:prstGeom prst="rect">
                <a:avLst/>
              </a:prstGeom>
              <a:noFill/>
              <a:extLst>
                <a:ext uri="{909E8E84-426E-40DD-AFC4-6F175D3DCCD1}">
                  <a14:hiddenFill xmlns:a14="http://schemas.microsoft.com/office/drawing/2010/main">
                    <a:solidFill>
                      <a:srgbClr val="FFFFFF"/>
                    </a:solidFill>
                  </a14:hiddenFill>
                </a:ext>
              </a:extLst>
            </p:spPr>
          </p:pic>
          <p:sp>
            <p:nvSpPr>
              <p:cNvPr id="84" name="Rectangle 4"/>
              <p:cNvSpPr>
                <a:spLocks noChangeArrowheads="1"/>
              </p:cNvSpPr>
              <p:nvPr/>
            </p:nvSpPr>
            <p:spPr bwMode="auto">
              <a:xfrm>
                <a:off x="1044315" y="1775257"/>
                <a:ext cx="181309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ctr" latinLnBrk="0" hangingPunct="0">
                  <a:lnSpc>
                    <a:spcPct val="100000"/>
                  </a:lnSpc>
                  <a:spcBef>
                    <a:spcPct val="0"/>
                  </a:spcBef>
                  <a:spcAft>
                    <a:spcPct val="0"/>
                  </a:spcAft>
                  <a:buClrTx/>
                  <a:buSzTx/>
                  <a:buFontTx/>
                  <a:buNone/>
                  <a:tabLst/>
                </a:pPr>
                <a:r>
                  <a:rPr kumimoji="0" lang="zh-CN" altLang="en-US" sz="2400" b="0" i="0" u="none" strike="noStrike" cap="none" normalizeH="0" baseline="0" dirty="0">
                    <a:ln>
                      <a:noFill/>
                    </a:ln>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技能</a:t>
                </a:r>
                <a:r>
                  <a:rPr kumimoji="0" lang="zh-CN" altLang="zh-CN" sz="2400" b="0" i="0" u="none" strike="noStrike" cap="none" normalizeH="0" baseline="0" dirty="0">
                    <a:ln>
                      <a:noFill/>
                    </a:ln>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目标 </a:t>
                </a:r>
                <a:endParaRPr kumimoji="0" lang="zh-CN" altLang="zh-CN" sz="2400" b="0" i="0" u="none" strike="noStrike" cap="none" normalizeH="0" baseline="0" dirty="0">
                  <a:ln>
                    <a:noFill/>
                  </a:ln>
                  <a:solidFill>
                    <a:schemeClr val="tx1"/>
                  </a:solidFill>
                  <a:effectLst/>
                  <a:latin typeface="Arial" panose="020B0604020202020204" pitchFamily="34" charset="0"/>
                </a:endParaRPr>
              </a:p>
            </p:txBody>
          </p:sp>
        </p:grpSp>
      </p:grpSp>
    </p:spTree>
    <p:custDataLst>
      <p:tags r:id="rId1"/>
    </p:custDataLst>
    <p:extLst>
      <p:ext uri="{BB962C8B-B14F-4D97-AF65-F5344CB8AC3E}">
        <p14:creationId xmlns:p14="http://schemas.microsoft.com/office/powerpoint/2010/main" val="2454865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3688823"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latin typeface="微软雅黑" pitchFamily="34" charset="-122"/>
                <a:ea typeface="微软雅黑" pitchFamily="34" charset="-122"/>
              </a:rPr>
              <a:t>while</a:t>
            </a:r>
            <a:r>
              <a:rPr lang="zh-CN" altLang="en-US" sz="2800" dirty="0">
                <a:latin typeface="微软雅黑" pitchFamily="34" charset="-122"/>
                <a:ea typeface="微软雅黑" pitchFamily="34" charset="-122"/>
              </a:rPr>
              <a:t>语句</a:t>
            </a:r>
            <a:endParaRPr lang="zh-CN" altLang="zh-CN" sz="2800" dirty="0">
              <a:latin typeface="微软雅黑" pitchFamily="34" charset="-122"/>
              <a:ea typeface="微软雅黑" pitchFamily="34" charset="-122"/>
            </a:endParaRPr>
          </a:p>
        </p:txBody>
      </p:sp>
      <p:sp>
        <p:nvSpPr>
          <p:cNvPr id="5" name="矩形 4"/>
          <p:cNvSpPr/>
          <p:nvPr/>
        </p:nvSpPr>
        <p:spPr>
          <a:xfrm>
            <a:off x="914400" y="1217090"/>
            <a:ext cx="8029303" cy="5401479"/>
          </a:xfrm>
          <a:prstGeom prst="rect">
            <a:avLst/>
          </a:prstGeom>
        </p:spPr>
        <p:txBody>
          <a:bodyPr wrap="square">
            <a:spAutoFit/>
          </a:bodyPr>
          <a:lstStyle/>
          <a:p>
            <a:pPr indent="228600" algn="just">
              <a:lnSpc>
                <a:spcPct val="115000"/>
              </a:lnSpc>
              <a:tabLst>
                <a:tab pos="90170" algn="l"/>
                <a:tab pos="90170" algn="l"/>
                <a:tab pos="1910080" algn="l"/>
              </a:tabLst>
            </a:pPr>
            <a:r>
              <a:rPr lang="en-US" altLang="zh-CN" sz="2000" kern="100" dirty="0">
                <a:solidFill>
                  <a:srgbClr val="000000"/>
                </a:solidFill>
                <a:latin typeface="+mn-ea"/>
                <a:cs typeface="Times New Roman" panose="02020603050405020304" pitchFamily="18" charset="0"/>
              </a:rPr>
              <a:t>count = 0 	# </a:t>
            </a:r>
            <a:r>
              <a:rPr lang="zh-CN" altLang="zh-CN" sz="2000" kern="100" dirty="0">
                <a:solidFill>
                  <a:srgbClr val="000000"/>
                </a:solidFill>
                <a:latin typeface="+mn-ea"/>
                <a:cs typeface="Times New Roman" panose="02020603050405020304" pitchFamily="18" charset="0"/>
              </a:rPr>
              <a:t>用于记录用户错误次数</a:t>
            </a:r>
          </a:p>
          <a:p>
            <a:pPr indent="228600" algn="just">
              <a:lnSpc>
                <a:spcPct val="115000"/>
              </a:lnSpc>
              <a:tabLst>
                <a:tab pos="90170" algn="l"/>
                <a:tab pos="90170" algn="l"/>
                <a:tab pos="1910080" algn="l"/>
              </a:tabLst>
            </a:pPr>
            <a:r>
              <a:rPr lang="en-US" altLang="zh-CN" sz="2000" kern="100" dirty="0">
                <a:solidFill>
                  <a:srgbClr val="000000"/>
                </a:solidFill>
                <a:latin typeface="+mn-ea"/>
                <a:cs typeface="Times New Roman" panose="02020603050405020304" pitchFamily="18" charset="0"/>
              </a:rPr>
              <a:t>while count &lt; 3:</a:t>
            </a:r>
            <a:endParaRPr lang="zh-CN" altLang="zh-CN" sz="2000" kern="100" dirty="0">
              <a:solidFill>
                <a:srgbClr val="000000"/>
              </a:solidFill>
              <a:latin typeface="+mn-ea"/>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latin typeface="+mn-ea"/>
                <a:cs typeface="Times New Roman" panose="02020603050405020304" pitchFamily="18" charset="0"/>
              </a:rPr>
              <a:t>    user = input("</a:t>
            </a:r>
            <a:r>
              <a:rPr lang="zh-CN" altLang="zh-CN" sz="2000" kern="100" dirty="0">
                <a:solidFill>
                  <a:srgbClr val="000000"/>
                </a:solidFill>
                <a:latin typeface="+mn-ea"/>
                <a:cs typeface="Times New Roman" panose="02020603050405020304" pitchFamily="18" charset="0"/>
              </a:rPr>
              <a:t>请输入您的账号：</a:t>
            </a:r>
            <a:r>
              <a:rPr lang="en-US" altLang="zh-CN" sz="2000" kern="100" dirty="0">
                <a:solidFill>
                  <a:srgbClr val="000000"/>
                </a:solidFill>
                <a:latin typeface="+mn-ea"/>
                <a:cs typeface="Times New Roman" panose="02020603050405020304" pitchFamily="18" charset="0"/>
              </a:rPr>
              <a:t>")</a:t>
            </a:r>
            <a:endParaRPr lang="zh-CN" altLang="zh-CN" sz="2000" kern="100" dirty="0">
              <a:solidFill>
                <a:srgbClr val="000000"/>
              </a:solidFill>
              <a:latin typeface="+mn-ea"/>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latin typeface="+mn-ea"/>
                <a:cs typeface="Times New Roman" panose="02020603050405020304" pitchFamily="18" charset="0"/>
              </a:rPr>
              <a:t>    </a:t>
            </a:r>
            <a:r>
              <a:rPr lang="en-US" altLang="zh-CN" sz="2000" kern="100" dirty="0" err="1">
                <a:solidFill>
                  <a:srgbClr val="000000"/>
                </a:solidFill>
                <a:latin typeface="+mn-ea"/>
                <a:cs typeface="Times New Roman" panose="02020603050405020304" pitchFamily="18" charset="0"/>
              </a:rPr>
              <a:t>pwd</a:t>
            </a:r>
            <a:r>
              <a:rPr lang="en-US" altLang="zh-CN" sz="2000" kern="100" dirty="0">
                <a:solidFill>
                  <a:srgbClr val="000000"/>
                </a:solidFill>
                <a:latin typeface="+mn-ea"/>
                <a:cs typeface="Times New Roman" panose="02020603050405020304" pitchFamily="18" charset="0"/>
              </a:rPr>
              <a:t> = input("</a:t>
            </a:r>
            <a:r>
              <a:rPr lang="zh-CN" altLang="zh-CN" sz="2000" kern="100" dirty="0">
                <a:solidFill>
                  <a:srgbClr val="000000"/>
                </a:solidFill>
                <a:latin typeface="+mn-ea"/>
                <a:cs typeface="Times New Roman" panose="02020603050405020304" pitchFamily="18" charset="0"/>
              </a:rPr>
              <a:t>请输入您的密码：</a:t>
            </a:r>
            <a:r>
              <a:rPr lang="en-US" altLang="zh-CN" sz="2000" kern="100" dirty="0">
                <a:solidFill>
                  <a:srgbClr val="000000"/>
                </a:solidFill>
                <a:latin typeface="+mn-ea"/>
                <a:cs typeface="Times New Roman" panose="02020603050405020304" pitchFamily="18" charset="0"/>
              </a:rPr>
              <a:t>")</a:t>
            </a:r>
            <a:endParaRPr lang="zh-CN" altLang="zh-CN" sz="2000" kern="100" dirty="0">
              <a:solidFill>
                <a:srgbClr val="000000"/>
              </a:solidFill>
              <a:latin typeface="+mn-ea"/>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latin typeface="+mn-ea"/>
                <a:cs typeface="Times New Roman" panose="02020603050405020304" pitchFamily="18" charset="0"/>
              </a:rPr>
              <a:t>    if user == 'admin' and </a:t>
            </a:r>
            <a:r>
              <a:rPr lang="en-US" altLang="zh-CN" sz="2000" kern="100" dirty="0" err="1">
                <a:solidFill>
                  <a:srgbClr val="000000"/>
                </a:solidFill>
                <a:latin typeface="+mn-ea"/>
                <a:cs typeface="Times New Roman" panose="02020603050405020304" pitchFamily="18" charset="0"/>
              </a:rPr>
              <a:t>pwd</a:t>
            </a:r>
            <a:r>
              <a:rPr lang="en-US" altLang="zh-CN" sz="2000" kern="100" dirty="0">
                <a:solidFill>
                  <a:srgbClr val="000000"/>
                </a:solidFill>
                <a:latin typeface="+mn-ea"/>
                <a:cs typeface="Times New Roman" panose="02020603050405020304" pitchFamily="18" charset="0"/>
              </a:rPr>
              <a:t> == '123':  	# </a:t>
            </a:r>
            <a:r>
              <a:rPr lang="zh-CN" altLang="zh-CN" sz="2000" kern="100" dirty="0">
                <a:solidFill>
                  <a:srgbClr val="000000"/>
                </a:solidFill>
                <a:latin typeface="+mn-ea"/>
                <a:cs typeface="Times New Roman" panose="02020603050405020304" pitchFamily="18" charset="0"/>
              </a:rPr>
              <a:t>进行账号密码比对</a:t>
            </a:r>
          </a:p>
          <a:p>
            <a:pPr indent="228600" algn="just">
              <a:lnSpc>
                <a:spcPct val="115000"/>
              </a:lnSpc>
              <a:tabLst>
                <a:tab pos="90170" algn="l"/>
                <a:tab pos="90170" algn="l"/>
                <a:tab pos="1910080" algn="l"/>
              </a:tabLst>
            </a:pPr>
            <a:r>
              <a:rPr lang="en-US" altLang="zh-CN" sz="2000" kern="100" dirty="0">
                <a:solidFill>
                  <a:srgbClr val="000000"/>
                </a:solidFill>
                <a:latin typeface="+mn-ea"/>
                <a:cs typeface="Times New Roman" panose="02020603050405020304" pitchFamily="18" charset="0"/>
              </a:rPr>
              <a:t>        print('</a:t>
            </a:r>
            <a:r>
              <a:rPr lang="zh-CN" altLang="zh-CN" sz="2000" kern="100" dirty="0">
                <a:solidFill>
                  <a:srgbClr val="000000"/>
                </a:solidFill>
                <a:latin typeface="+mn-ea"/>
                <a:cs typeface="Times New Roman" panose="02020603050405020304" pitchFamily="18" charset="0"/>
              </a:rPr>
              <a:t>登录成功</a:t>
            </a:r>
            <a:r>
              <a:rPr lang="en-US" altLang="zh-CN" sz="2000" kern="100" dirty="0">
                <a:solidFill>
                  <a:srgbClr val="000000"/>
                </a:solidFill>
                <a:latin typeface="+mn-ea"/>
                <a:cs typeface="Times New Roman" panose="02020603050405020304" pitchFamily="18" charset="0"/>
              </a:rPr>
              <a:t>')</a:t>
            </a:r>
            <a:endParaRPr lang="zh-CN" altLang="zh-CN" sz="2000" kern="100" dirty="0">
              <a:solidFill>
                <a:srgbClr val="000000"/>
              </a:solidFill>
              <a:latin typeface="+mn-ea"/>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latin typeface="+mn-ea"/>
                <a:cs typeface="Times New Roman" panose="02020603050405020304" pitchFamily="18" charset="0"/>
              </a:rPr>
              <a:t>        break</a:t>
            </a:r>
            <a:endParaRPr lang="zh-CN" altLang="zh-CN" sz="2000" kern="100" dirty="0">
              <a:solidFill>
                <a:srgbClr val="000000"/>
              </a:solidFill>
              <a:latin typeface="+mn-ea"/>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latin typeface="+mn-ea"/>
                <a:cs typeface="Times New Roman" panose="02020603050405020304" pitchFamily="18" charset="0"/>
              </a:rPr>
              <a:t>    else:</a:t>
            </a:r>
            <a:endParaRPr lang="zh-CN" altLang="zh-CN" sz="2000" kern="100" dirty="0">
              <a:solidFill>
                <a:srgbClr val="000000"/>
              </a:solidFill>
              <a:latin typeface="+mn-ea"/>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latin typeface="+mn-ea"/>
                <a:cs typeface="Times New Roman" panose="02020603050405020304" pitchFamily="18" charset="0"/>
              </a:rPr>
              <a:t>        print("</a:t>
            </a:r>
            <a:r>
              <a:rPr lang="zh-CN" altLang="zh-CN" sz="2000" kern="100" dirty="0">
                <a:solidFill>
                  <a:srgbClr val="000000"/>
                </a:solidFill>
                <a:latin typeface="+mn-ea"/>
                <a:cs typeface="Times New Roman" panose="02020603050405020304" pitchFamily="18" charset="0"/>
              </a:rPr>
              <a:t>用户名或密码错误</a:t>
            </a:r>
            <a:r>
              <a:rPr lang="en-US" altLang="zh-CN" sz="2000" kern="100" dirty="0">
                <a:solidFill>
                  <a:srgbClr val="000000"/>
                </a:solidFill>
                <a:latin typeface="+mn-ea"/>
                <a:cs typeface="Times New Roman" panose="02020603050405020304" pitchFamily="18" charset="0"/>
              </a:rPr>
              <a:t>")</a:t>
            </a:r>
            <a:endParaRPr lang="zh-CN" altLang="zh-CN" sz="2000" kern="100" dirty="0">
              <a:solidFill>
                <a:srgbClr val="000000"/>
              </a:solidFill>
              <a:latin typeface="+mn-ea"/>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latin typeface="+mn-ea"/>
                <a:cs typeface="Times New Roman" panose="02020603050405020304" pitchFamily="18" charset="0"/>
              </a:rPr>
              <a:t>        count += 1      		# </a:t>
            </a:r>
            <a:r>
              <a:rPr lang="zh-CN" altLang="zh-CN" sz="2000" kern="100" dirty="0">
                <a:solidFill>
                  <a:srgbClr val="000000"/>
                </a:solidFill>
                <a:latin typeface="+mn-ea"/>
                <a:cs typeface="Times New Roman" panose="02020603050405020304" pitchFamily="18" charset="0"/>
              </a:rPr>
              <a:t>初始变量值自增</a:t>
            </a:r>
            <a:r>
              <a:rPr lang="en-US" altLang="zh-CN" sz="2000" kern="100" dirty="0">
                <a:solidFill>
                  <a:srgbClr val="000000"/>
                </a:solidFill>
                <a:latin typeface="+mn-ea"/>
                <a:cs typeface="Times New Roman" panose="02020603050405020304" pitchFamily="18" charset="0"/>
              </a:rPr>
              <a:t>1</a:t>
            </a:r>
            <a:endParaRPr lang="zh-CN" altLang="zh-CN" sz="2000" kern="100" dirty="0">
              <a:solidFill>
                <a:srgbClr val="000000"/>
              </a:solidFill>
              <a:latin typeface="+mn-ea"/>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latin typeface="+mn-ea"/>
                <a:cs typeface="Times New Roman" panose="02020603050405020304" pitchFamily="18" charset="0"/>
              </a:rPr>
              <a:t>        if count == 3: 	    # </a:t>
            </a:r>
            <a:r>
              <a:rPr lang="zh-CN" altLang="zh-CN" sz="2000" kern="100" dirty="0">
                <a:solidFill>
                  <a:srgbClr val="000000"/>
                </a:solidFill>
                <a:latin typeface="+mn-ea"/>
                <a:cs typeface="Times New Roman" panose="02020603050405020304" pitchFamily="18" charset="0"/>
              </a:rPr>
              <a:t>如果错误次数达到</a:t>
            </a:r>
            <a:r>
              <a:rPr lang="en-US" altLang="zh-CN" sz="2000" kern="100" dirty="0">
                <a:solidFill>
                  <a:srgbClr val="000000"/>
                </a:solidFill>
                <a:latin typeface="+mn-ea"/>
                <a:cs typeface="Times New Roman" panose="02020603050405020304" pitchFamily="18" charset="0"/>
              </a:rPr>
              <a:t>3</a:t>
            </a:r>
            <a:r>
              <a:rPr lang="zh-CN" altLang="zh-CN" sz="2000" kern="100" dirty="0">
                <a:solidFill>
                  <a:srgbClr val="000000"/>
                </a:solidFill>
                <a:latin typeface="+mn-ea"/>
                <a:cs typeface="Times New Roman" panose="02020603050405020304" pitchFamily="18" charset="0"/>
              </a:rPr>
              <a:t>次，则提示并退出</a:t>
            </a:r>
          </a:p>
          <a:p>
            <a:pPr indent="228600" algn="just">
              <a:lnSpc>
                <a:spcPct val="115000"/>
              </a:lnSpc>
              <a:tabLst>
                <a:tab pos="90170" algn="l"/>
                <a:tab pos="90170" algn="l"/>
                <a:tab pos="1910080" algn="l"/>
              </a:tabLst>
            </a:pPr>
            <a:r>
              <a:rPr lang="en-US" altLang="zh-CN" sz="2000" kern="100" dirty="0">
                <a:solidFill>
                  <a:srgbClr val="000000"/>
                </a:solidFill>
                <a:latin typeface="+mn-ea"/>
                <a:cs typeface="Times New Roman" panose="02020603050405020304" pitchFamily="18" charset="0"/>
              </a:rPr>
              <a:t>            print("</a:t>
            </a:r>
            <a:r>
              <a:rPr lang="zh-CN" altLang="zh-CN" sz="2000" kern="100" dirty="0">
                <a:solidFill>
                  <a:srgbClr val="000000"/>
                </a:solidFill>
                <a:latin typeface="+mn-ea"/>
                <a:cs typeface="Times New Roman" panose="02020603050405020304" pitchFamily="18" charset="0"/>
              </a:rPr>
              <a:t>输入错误次数过多，请稍后再试</a:t>
            </a:r>
            <a:r>
              <a:rPr lang="en-US" altLang="zh-CN" sz="2000" kern="100" dirty="0">
                <a:solidFill>
                  <a:srgbClr val="000000"/>
                </a:solidFill>
                <a:latin typeface="+mn-ea"/>
                <a:cs typeface="Times New Roman" panose="02020603050405020304" pitchFamily="18" charset="0"/>
              </a:rPr>
              <a:t>")</a:t>
            </a:r>
            <a:endParaRPr lang="zh-CN" altLang="zh-CN" sz="2000" kern="100" dirty="0">
              <a:solidFill>
                <a:srgbClr val="000000"/>
              </a:solidFill>
              <a:latin typeface="+mn-ea"/>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latin typeface="+mn-ea"/>
                <a:cs typeface="Times New Roman" panose="02020603050405020304" pitchFamily="18" charset="0"/>
              </a:rPr>
              <a:t>        else:</a:t>
            </a:r>
            <a:endParaRPr lang="zh-CN" altLang="zh-CN" sz="2000" kern="100" dirty="0">
              <a:solidFill>
                <a:srgbClr val="000000"/>
              </a:solidFill>
              <a:latin typeface="+mn-ea"/>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latin typeface="+mn-ea"/>
                <a:cs typeface="Times New Roman" panose="02020603050405020304" pitchFamily="18" charset="0"/>
              </a:rPr>
              <a:t>            print(f"</a:t>
            </a:r>
            <a:r>
              <a:rPr lang="zh-CN" altLang="zh-CN" sz="2000" kern="100" dirty="0">
                <a:solidFill>
                  <a:srgbClr val="000000"/>
                </a:solidFill>
                <a:latin typeface="+mn-ea"/>
                <a:cs typeface="Times New Roman" panose="02020603050405020304" pitchFamily="18" charset="0"/>
              </a:rPr>
              <a:t>您还有</a:t>
            </a:r>
            <a:r>
              <a:rPr lang="en-US" altLang="zh-CN" sz="2000" kern="100" dirty="0">
                <a:solidFill>
                  <a:srgbClr val="000000"/>
                </a:solidFill>
                <a:latin typeface="+mn-ea"/>
                <a:cs typeface="Times New Roman" panose="02020603050405020304" pitchFamily="18" charset="0"/>
              </a:rPr>
              <a:t>{3-count}</a:t>
            </a:r>
            <a:r>
              <a:rPr lang="zh-CN" altLang="zh-CN" sz="2000" kern="100" dirty="0">
                <a:solidFill>
                  <a:srgbClr val="000000"/>
                </a:solidFill>
                <a:latin typeface="+mn-ea"/>
                <a:cs typeface="Times New Roman" panose="02020603050405020304" pitchFamily="18" charset="0"/>
              </a:rPr>
              <a:t>次机会</a:t>
            </a:r>
            <a:r>
              <a:rPr lang="en-US" altLang="zh-CN" sz="2000" kern="100" dirty="0">
                <a:solidFill>
                  <a:srgbClr val="000000"/>
                </a:solidFill>
                <a:latin typeface="+mn-ea"/>
                <a:cs typeface="Times New Roman" panose="02020603050405020304" pitchFamily="18" charset="0"/>
              </a:rPr>
              <a:t>")  	# </a:t>
            </a:r>
            <a:r>
              <a:rPr lang="zh-CN" altLang="zh-CN" sz="2000" kern="100" dirty="0">
                <a:solidFill>
                  <a:srgbClr val="000000"/>
                </a:solidFill>
                <a:latin typeface="+mn-ea"/>
                <a:cs typeface="Times New Roman" panose="02020603050405020304" pitchFamily="18" charset="0"/>
              </a:rPr>
              <a:t>显示剩余次数</a:t>
            </a:r>
          </a:p>
          <a:p>
            <a:pPr indent="228600" algn="just">
              <a:lnSpc>
                <a:spcPct val="115000"/>
              </a:lnSpc>
              <a:tabLst>
                <a:tab pos="90170" algn="l"/>
                <a:tab pos="90170" algn="l"/>
                <a:tab pos="1910080" algn="l"/>
              </a:tabLst>
            </a:pPr>
            <a:endParaRPr lang="zh-CN" altLang="zh-CN" sz="2000" kern="100" dirty="0">
              <a:latin typeface="+mn-ea"/>
              <a:cs typeface="Times New Roman" panose="02020603050405020304" pitchFamily="18" charset="0"/>
            </a:endParaRPr>
          </a:p>
        </p:txBody>
      </p:sp>
      <p:sp>
        <p:nvSpPr>
          <p:cNvPr id="7" name="文本框 6">
            <a:extLst>
              <a:ext uri="{FF2B5EF4-FFF2-40B4-BE49-F238E27FC236}">
                <a16:creationId xmlns:a16="http://schemas.microsoft.com/office/drawing/2014/main" id="{9F107ACC-083C-4102-9ACC-A68C664ED2AB}"/>
              </a:ext>
            </a:extLst>
          </p:cNvPr>
          <p:cNvSpPr txBox="1"/>
          <p:nvPr/>
        </p:nvSpPr>
        <p:spPr>
          <a:xfrm>
            <a:off x="9022080" y="5341642"/>
            <a:ext cx="2544425" cy="835613"/>
          </a:xfrm>
          <a:prstGeom prst="rect">
            <a:avLst/>
          </a:prstGeom>
          <a:noFill/>
        </p:spPr>
        <p:txBody>
          <a:bodyPr wrap="square">
            <a:spAutoFit/>
          </a:bodyPr>
          <a:lstStyle/>
          <a:p>
            <a:pPr indent="228600">
              <a:lnSpc>
                <a:spcPct val="115000"/>
              </a:lnSpc>
            </a:pPr>
            <a:r>
              <a:rPr lang="zh-CN" altLang="zh-CN" sz="14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请输入您的账号：</a:t>
            </a:r>
            <a:r>
              <a:rPr lang="en-US" altLang="zh-CN" sz="14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admin</a:t>
            </a:r>
            <a:endParaRPr lang="zh-CN" altLang="zh-CN" sz="1400" dirty="0">
              <a:effectLst/>
              <a:latin typeface="Courier New" panose="02070309020205020404" pitchFamily="49" charset="0"/>
              <a:ea typeface="宋体" panose="02010600030101010101" pitchFamily="2" charset="-122"/>
              <a:cs typeface="宋体" panose="02010600030101010101" pitchFamily="2" charset="-122"/>
            </a:endParaRPr>
          </a:p>
          <a:p>
            <a:pPr indent="228600">
              <a:lnSpc>
                <a:spcPct val="115000"/>
              </a:lnSpc>
            </a:pPr>
            <a:r>
              <a:rPr lang="zh-CN" altLang="zh-CN" sz="14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请输入您的密码：</a:t>
            </a:r>
            <a:r>
              <a:rPr lang="en-US" altLang="zh-CN" sz="14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123</a:t>
            </a:r>
            <a:endParaRPr lang="zh-CN" altLang="zh-CN" sz="1400" dirty="0">
              <a:effectLst/>
              <a:latin typeface="Courier New" panose="02070309020205020404" pitchFamily="49" charset="0"/>
              <a:ea typeface="宋体" panose="02010600030101010101" pitchFamily="2" charset="-122"/>
              <a:cs typeface="宋体" panose="02010600030101010101" pitchFamily="2" charset="-122"/>
            </a:endParaRPr>
          </a:p>
          <a:p>
            <a:pPr indent="228600">
              <a:lnSpc>
                <a:spcPct val="115000"/>
              </a:lnSpc>
            </a:pPr>
            <a:r>
              <a:rPr lang="zh-CN" altLang="zh-CN" sz="14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登录成功</a:t>
            </a:r>
            <a:endParaRPr lang="zh-CN" altLang="zh-CN" sz="1400" dirty="0">
              <a:effectLst/>
              <a:latin typeface="Courier New" panose="02070309020205020404" pitchFamily="49" charset="0"/>
              <a:ea typeface="宋体" panose="02010600030101010101" pitchFamily="2" charset="-122"/>
              <a:cs typeface="宋体" panose="02010600030101010101" pitchFamily="2" charset="-122"/>
            </a:endParaRPr>
          </a:p>
        </p:txBody>
      </p:sp>
    </p:spTree>
    <p:custDataLst>
      <p:tags r:id="rId1"/>
    </p:custDataLst>
    <p:extLst>
      <p:ext uri="{BB962C8B-B14F-4D97-AF65-F5344CB8AC3E}">
        <p14:creationId xmlns:p14="http://schemas.microsoft.com/office/powerpoint/2010/main" val="23779161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a:extLst>
              <a:ext uri="{FF2B5EF4-FFF2-40B4-BE49-F238E27FC236}">
                <a16:creationId xmlns:a16="http://schemas.microsoft.com/office/drawing/2014/main" id="{232F2B05-63C4-4500-9715-7F5C337F5AC1}"/>
              </a:ext>
            </a:extLst>
          </p:cNvPr>
          <p:cNvSpPr txBox="1"/>
          <p:nvPr/>
        </p:nvSpPr>
        <p:spPr>
          <a:xfrm>
            <a:off x="690175" y="367442"/>
            <a:ext cx="3242859"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en-US" altLang="zh-CN" sz="3200" dirty="0">
                <a:solidFill>
                  <a:schemeClr val="accent4"/>
                </a:solidFill>
                <a:latin typeface="微软雅黑" panose="020B0503020204020204" charset="-122"/>
                <a:ea typeface="微软雅黑" panose="020B0503020204020204" charset="-122"/>
                <a:sym typeface="+mn-ea"/>
              </a:rPr>
              <a:t>for</a:t>
            </a:r>
            <a:r>
              <a:rPr lang="zh-CN" altLang="en-US" sz="3200" dirty="0">
                <a:solidFill>
                  <a:schemeClr val="accent4"/>
                </a:solidFill>
                <a:latin typeface="微软雅黑" panose="020B0503020204020204" charset="-122"/>
                <a:ea typeface="微软雅黑" panose="020B0503020204020204" charset="-122"/>
                <a:sym typeface="+mn-ea"/>
              </a:rPr>
              <a:t>语句</a:t>
            </a:r>
          </a:p>
        </p:txBody>
      </p:sp>
      <p:sp>
        <p:nvSpPr>
          <p:cNvPr id="7" name="矩形 6">
            <a:extLst>
              <a:ext uri="{FF2B5EF4-FFF2-40B4-BE49-F238E27FC236}">
                <a16:creationId xmlns:a16="http://schemas.microsoft.com/office/drawing/2014/main" id="{835FBCF3-63D2-43C0-8BE3-BC692DFFEA02}"/>
              </a:ext>
            </a:extLst>
          </p:cNvPr>
          <p:cNvSpPr>
            <a:spLocks noChangeArrowheads="1"/>
          </p:cNvSpPr>
          <p:nvPr/>
        </p:nvSpPr>
        <p:spPr bwMode="auto">
          <a:xfrm>
            <a:off x="1451090" y="1519782"/>
            <a:ext cx="7539608"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latin typeface="微软雅黑" pitchFamily="34" charset="-122"/>
                <a:ea typeface="微软雅黑" pitchFamily="34" charset="-122"/>
              </a:rPr>
              <a:t>for</a:t>
            </a:r>
            <a:r>
              <a:rPr lang="zh-CN" altLang="zh-CN" sz="2800" dirty="0">
                <a:latin typeface="微软雅黑" pitchFamily="34" charset="-122"/>
                <a:ea typeface="微软雅黑" pitchFamily="34" charset="-122"/>
              </a:rPr>
              <a:t>循环可以对可迭代对象</a:t>
            </a:r>
            <a:r>
              <a:rPr lang="en-US" altLang="zh-CN" sz="2800" dirty="0">
                <a:latin typeface="微软雅黑" pitchFamily="34" charset="-122"/>
                <a:ea typeface="微软雅黑" pitchFamily="34" charset="-122"/>
              </a:rPr>
              <a:t>(</a:t>
            </a:r>
            <a:r>
              <a:rPr lang="zh-CN" altLang="en-US" sz="2800" dirty="0">
                <a:latin typeface="微软雅黑" pitchFamily="34" charset="-122"/>
                <a:ea typeface="微软雅黑" pitchFamily="34" charset="-122"/>
              </a:rPr>
              <a:t>序列</a:t>
            </a:r>
            <a:r>
              <a:rPr lang="en-US" altLang="zh-CN" sz="2800" dirty="0">
                <a:latin typeface="微软雅黑" pitchFamily="34" charset="-122"/>
                <a:ea typeface="微软雅黑" pitchFamily="34" charset="-122"/>
              </a:rPr>
              <a:t>)</a:t>
            </a:r>
            <a:r>
              <a:rPr lang="zh-CN" altLang="zh-CN" sz="2800" dirty="0">
                <a:latin typeface="微软雅黑" pitchFamily="34" charset="-122"/>
                <a:ea typeface="微软雅黑" pitchFamily="34" charset="-122"/>
              </a:rPr>
              <a:t>进行遍历</a:t>
            </a:r>
            <a:r>
              <a:rPr lang="zh-CN" altLang="en-US" sz="2800" dirty="0">
                <a:latin typeface="微软雅黑" pitchFamily="34" charset="-122"/>
                <a:ea typeface="微软雅黑" pitchFamily="34" charset="-122"/>
              </a:rPr>
              <a:t>。</a:t>
            </a:r>
            <a:endParaRPr lang="zh-CN" altLang="zh-CN" sz="2800" dirty="0">
              <a:latin typeface="微软雅黑" pitchFamily="34" charset="-122"/>
              <a:ea typeface="微软雅黑" pitchFamily="34" charset="-122"/>
            </a:endParaRPr>
          </a:p>
        </p:txBody>
      </p:sp>
      <p:sp>
        <p:nvSpPr>
          <p:cNvPr id="8" name="文本框 2">
            <a:extLst>
              <a:ext uri="{FF2B5EF4-FFF2-40B4-BE49-F238E27FC236}">
                <a16:creationId xmlns:a16="http://schemas.microsoft.com/office/drawing/2014/main" id="{6184B9F1-178A-4682-BEAD-8499F3721083}"/>
              </a:ext>
            </a:extLst>
          </p:cNvPr>
          <p:cNvSpPr txBox="1">
            <a:spLocks noChangeArrowheads="1"/>
          </p:cNvSpPr>
          <p:nvPr/>
        </p:nvSpPr>
        <p:spPr bwMode="auto">
          <a:xfrm>
            <a:off x="3078557" y="2524429"/>
            <a:ext cx="462819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2800" dirty="0">
                <a:solidFill>
                  <a:srgbClr val="FF0000"/>
                </a:solidFill>
                <a:latin typeface="微软雅黑" pitchFamily="34" charset="-122"/>
                <a:ea typeface="微软雅黑" pitchFamily="34" charset="-122"/>
              </a:rPr>
              <a:t>for </a:t>
            </a:r>
            <a:r>
              <a:rPr lang="zh-CN" altLang="zh-CN" sz="2800" dirty="0">
                <a:solidFill>
                  <a:srgbClr val="FF0000"/>
                </a:solidFill>
                <a:latin typeface="微软雅黑" pitchFamily="34" charset="-122"/>
                <a:ea typeface="微软雅黑" pitchFamily="34" charset="-122"/>
              </a:rPr>
              <a:t>临时变量</a:t>
            </a:r>
            <a:r>
              <a:rPr lang="en-US" altLang="zh-CN" sz="2800" dirty="0">
                <a:solidFill>
                  <a:srgbClr val="FF0000"/>
                </a:solidFill>
                <a:latin typeface="微软雅黑" pitchFamily="34" charset="-122"/>
                <a:ea typeface="微软雅黑" pitchFamily="34" charset="-122"/>
              </a:rPr>
              <a:t> in </a:t>
            </a:r>
            <a:r>
              <a:rPr lang="zh-CN" altLang="zh-CN" sz="2800" dirty="0">
                <a:solidFill>
                  <a:srgbClr val="FF0000"/>
                </a:solidFill>
                <a:latin typeface="微软雅黑" pitchFamily="34" charset="-122"/>
                <a:ea typeface="微软雅黑" pitchFamily="34" charset="-122"/>
              </a:rPr>
              <a:t>可迭代对象</a:t>
            </a:r>
            <a:r>
              <a:rPr lang="en-US" altLang="zh-CN" sz="2800" dirty="0">
                <a:solidFill>
                  <a:srgbClr val="FF0000"/>
                </a:solidFill>
                <a:latin typeface="微软雅黑" pitchFamily="34" charset="-122"/>
                <a:ea typeface="微软雅黑" pitchFamily="34" charset="-122"/>
              </a:rPr>
              <a:t>:</a:t>
            </a:r>
            <a:endParaRPr lang="zh-CN" altLang="zh-CN" sz="2800" dirty="0">
              <a:solidFill>
                <a:srgbClr val="FF0000"/>
              </a:solidFill>
              <a:latin typeface="微软雅黑" pitchFamily="34" charset="-122"/>
              <a:ea typeface="微软雅黑" pitchFamily="34" charset="-122"/>
            </a:endParaRPr>
          </a:p>
          <a:p>
            <a:r>
              <a:rPr lang="en-US" altLang="zh-CN" sz="2800" dirty="0">
                <a:solidFill>
                  <a:srgbClr val="FF0000"/>
                </a:solidFill>
                <a:latin typeface="微软雅黑" pitchFamily="34" charset="-122"/>
                <a:ea typeface="微软雅黑" pitchFamily="34" charset="-122"/>
              </a:rPr>
              <a:t>      </a:t>
            </a:r>
            <a:r>
              <a:rPr lang="zh-CN" altLang="zh-CN" sz="2800" dirty="0">
                <a:solidFill>
                  <a:srgbClr val="FF0000"/>
                </a:solidFill>
                <a:latin typeface="微软雅黑" pitchFamily="34" charset="-122"/>
                <a:ea typeface="微软雅黑" pitchFamily="34" charset="-122"/>
              </a:rPr>
              <a:t>执行语句</a:t>
            </a:r>
            <a:r>
              <a:rPr lang="en-US" altLang="zh-CN" sz="2800" dirty="0">
                <a:solidFill>
                  <a:srgbClr val="FF0000"/>
                </a:solidFill>
                <a:latin typeface="微软雅黑" pitchFamily="34" charset="-122"/>
                <a:ea typeface="微软雅黑" pitchFamily="34" charset="-122"/>
              </a:rPr>
              <a:t>1</a:t>
            </a:r>
            <a:endParaRPr lang="zh-CN" altLang="zh-CN" sz="2800" dirty="0">
              <a:solidFill>
                <a:srgbClr val="FF0000"/>
              </a:solidFill>
              <a:latin typeface="微软雅黑" pitchFamily="34" charset="-122"/>
              <a:ea typeface="微软雅黑" pitchFamily="34" charset="-122"/>
            </a:endParaRPr>
          </a:p>
          <a:p>
            <a:r>
              <a:rPr lang="en-US" altLang="zh-CN" sz="2800" dirty="0">
                <a:solidFill>
                  <a:srgbClr val="FF0000"/>
                </a:solidFill>
                <a:latin typeface="微软雅黑" pitchFamily="34" charset="-122"/>
                <a:ea typeface="微软雅黑" pitchFamily="34" charset="-122"/>
              </a:rPr>
              <a:t>      </a:t>
            </a:r>
            <a:r>
              <a:rPr lang="zh-CN" altLang="zh-CN" sz="2800" dirty="0">
                <a:solidFill>
                  <a:srgbClr val="FF0000"/>
                </a:solidFill>
                <a:latin typeface="微软雅黑" pitchFamily="34" charset="-122"/>
                <a:ea typeface="微软雅黑" pitchFamily="34" charset="-122"/>
              </a:rPr>
              <a:t>执行语句</a:t>
            </a:r>
            <a:r>
              <a:rPr lang="en-US" altLang="zh-CN" sz="2800" dirty="0">
                <a:solidFill>
                  <a:srgbClr val="FF0000"/>
                </a:solidFill>
                <a:latin typeface="微软雅黑" pitchFamily="34" charset="-122"/>
                <a:ea typeface="微软雅黑" pitchFamily="34" charset="-122"/>
              </a:rPr>
              <a:t>2</a:t>
            </a:r>
            <a:endParaRPr lang="zh-CN" altLang="zh-CN" sz="2800" dirty="0">
              <a:solidFill>
                <a:srgbClr val="FF0000"/>
              </a:solidFill>
              <a:latin typeface="微软雅黑" pitchFamily="34" charset="-122"/>
              <a:ea typeface="微软雅黑" pitchFamily="34" charset="-122"/>
            </a:endParaRPr>
          </a:p>
          <a:p>
            <a:r>
              <a:rPr lang="en-US" altLang="zh-CN" sz="2800" dirty="0">
                <a:solidFill>
                  <a:srgbClr val="FF0000"/>
                </a:solidFill>
                <a:latin typeface="微软雅黑" pitchFamily="34" charset="-122"/>
                <a:ea typeface="微软雅黑" pitchFamily="34" charset="-122"/>
              </a:rPr>
              <a:t>      ......</a:t>
            </a:r>
            <a:endParaRPr lang="zh-CN" altLang="zh-CN" sz="2800" dirty="0">
              <a:solidFill>
                <a:srgbClr val="FF0000"/>
              </a:solidFill>
              <a:latin typeface="微软雅黑" pitchFamily="34" charset="-122"/>
              <a:ea typeface="微软雅黑" pitchFamily="34" charset="-122"/>
            </a:endParaRPr>
          </a:p>
        </p:txBody>
      </p:sp>
      <p:sp>
        <p:nvSpPr>
          <p:cNvPr id="9" name="矩形 8">
            <a:extLst>
              <a:ext uri="{FF2B5EF4-FFF2-40B4-BE49-F238E27FC236}">
                <a16:creationId xmlns:a16="http://schemas.microsoft.com/office/drawing/2014/main" id="{835FBCF3-63D2-43C0-8BE3-BC692DFFEA02}"/>
              </a:ext>
            </a:extLst>
          </p:cNvPr>
          <p:cNvSpPr>
            <a:spLocks noChangeArrowheads="1"/>
          </p:cNvSpPr>
          <p:nvPr/>
        </p:nvSpPr>
        <p:spPr bwMode="auto">
          <a:xfrm>
            <a:off x="745694" y="4924834"/>
            <a:ext cx="9896179"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zh-CN" sz="2800" dirty="0">
                <a:latin typeface="微软雅黑" pitchFamily="34" charset="-122"/>
                <a:ea typeface="微软雅黑" pitchFamily="34" charset="-122"/>
              </a:rPr>
              <a:t>可迭代对象</a:t>
            </a:r>
            <a:r>
              <a:rPr lang="zh-CN" altLang="en-US" sz="2800" dirty="0">
                <a:latin typeface="微软雅黑" pitchFamily="34" charset="-122"/>
                <a:ea typeface="微软雅黑" pitchFamily="34" charset="-122"/>
              </a:rPr>
              <a:t>可以使字符串、列表、元组、集合、字典。</a:t>
            </a:r>
            <a:endParaRPr lang="zh-CN" altLang="zh-CN" sz="28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3323391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a:extLst>
              <a:ext uri="{FF2B5EF4-FFF2-40B4-BE49-F238E27FC236}">
                <a16:creationId xmlns:a16="http://schemas.microsoft.com/office/drawing/2014/main" id="{232F2B05-63C4-4500-9715-7F5C337F5AC1}"/>
              </a:ext>
            </a:extLst>
          </p:cNvPr>
          <p:cNvSpPr txBox="1"/>
          <p:nvPr/>
        </p:nvSpPr>
        <p:spPr>
          <a:xfrm>
            <a:off x="690175" y="367442"/>
            <a:ext cx="3242859"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en-US" altLang="zh-CN" sz="3200" dirty="0">
                <a:solidFill>
                  <a:schemeClr val="accent4"/>
                </a:solidFill>
                <a:latin typeface="微软雅黑" panose="020B0503020204020204" charset="-122"/>
                <a:ea typeface="微软雅黑" panose="020B0503020204020204" charset="-122"/>
                <a:sym typeface="+mn-ea"/>
              </a:rPr>
              <a:t>for</a:t>
            </a:r>
            <a:r>
              <a:rPr lang="zh-CN" altLang="en-US" sz="3200" dirty="0">
                <a:solidFill>
                  <a:schemeClr val="accent4"/>
                </a:solidFill>
                <a:latin typeface="微软雅黑" panose="020B0503020204020204" charset="-122"/>
                <a:ea typeface="微软雅黑" panose="020B0503020204020204" charset="-122"/>
                <a:sym typeface="+mn-ea"/>
              </a:rPr>
              <a:t>语句</a:t>
            </a:r>
          </a:p>
        </p:txBody>
      </p:sp>
      <p:sp>
        <p:nvSpPr>
          <p:cNvPr id="6" name="矩形 2">
            <a:extLst>
              <a:ext uri="{FF2B5EF4-FFF2-40B4-BE49-F238E27FC236}">
                <a16:creationId xmlns:a16="http://schemas.microsoft.com/office/drawing/2014/main" id="{1FBAFAB1-32C8-4D61-8B2F-013A7CDA5A5D}"/>
              </a:ext>
            </a:extLst>
          </p:cNvPr>
          <p:cNvSpPr>
            <a:spLocks noChangeArrowheads="1"/>
          </p:cNvSpPr>
          <p:nvPr/>
        </p:nvSpPr>
        <p:spPr bwMode="auto">
          <a:xfrm>
            <a:off x="1068869" y="1490125"/>
            <a:ext cx="1047869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600" dirty="0">
                <a:latin typeface="微软雅黑" pitchFamily="34" charset="-122"/>
                <a:ea typeface="微软雅黑" pitchFamily="34" charset="-122"/>
              </a:rPr>
              <a:t>for</a:t>
            </a:r>
            <a:r>
              <a:rPr lang="zh-CN" altLang="zh-CN" sz="2600" dirty="0">
                <a:latin typeface="微软雅黑" pitchFamily="34" charset="-122"/>
                <a:ea typeface="微软雅黑" pitchFamily="34" charset="-122"/>
              </a:rPr>
              <a:t>循环常与</a:t>
            </a:r>
            <a:r>
              <a:rPr lang="en-US" altLang="zh-CN" sz="2600" dirty="0">
                <a:latin typeface="微软雅黑" pitchFamily="34" charset="-122"/>
                <a:ea typeface="微软雅黑" pitchFamily="34" charset="-122"/>
              </a:rPr>
              <a:t>range()</a:t>
            </a:r>
            <a:r>
              <a:rPr lang="zh-CN" altLang="zh-CN" sz="2600" dirty="0">
                <a:latin typeface="微软雅黑" pitchFamily="34" charset="-122"/>
                <a:ea typeface="微软雅黑" pitchFamily="34" charset="-122"/>
              </a:rPr>
              <a:t>函数搭配使用，生成一个数字序列</a:t>
            </a:r>
            <a:r>
              <a:rPr lang="zh-CN" altLang="en-US" sz="2600" dirty="0">
                <a:latin typeface="微软雅黑" pitchFamily="34" charset="-122"/>
                <a:ea typeface="微软雅黑" pitchFamily="34" charset="-122"/>
              </a:rPr>
              <a:t>，</a:t>
            </a:r>
            <a:r>
              <a:rPr lang="zh-CN" altLang="zh-CN" sz="2600" dirty="0">
                <a:latin typeface="微软雅黑" pitchFamily="34" charset="-122"/>
                <a:ea typeface="微软雅黑" pitchFamily="34" charset="-122"/>
              </a:rPr>
              <a:t>以控制循环中代码段的执行次数。</a:t>
            </a:r>
            <a:r>
              <a:rPr lang="en-US" altLang="zh-CN" sz="2600" dirty="0">
                <a:latin typeface="微软雅黑" pitchFamily="34" charset="-122"/>
                <a:ea typeface="微软雅黑" pitchFamily="34" charset="-122"/>
              </a:rPr>
              <a:t>range()</a:t>
            </a:r>
            <a:r>
              <a:rPr lang="zh-CN" altLang="zh-CN" sz="2600" dirty="0">
                <a:latin typeface="微软雅黑" pitchFamily="34" charset="-122"/>
                <a:ea typeface="微软雅黑" pitchFamily="34" charset="-122"/>
              </a:rPr>
              <a:t>函数在</a:t>
            </a:r>
            <a:r>
              <a:rPr lang="en-US" altLang="zh-CN" sz="2600" dirty="0">
                <a:latin typeface="微软雅黑" pitchFamily="34" charset="-122"/>
                <a:ea typeface="微软雅黑" pitchFamily="34" charset="-122"/>
              </a:rPr>
              <a:t>for</a:t>
            </a:r>
            <a:r>
              <a:rPr lang="zh-CN" altLang="zh-CN" sz="2600" dirty="0">
                <a:latin typeface="微软雅黑" pitchFamily="34" charset="-122"/>
                <a:ea typeface="微软雅黑" pitchFamily="34" charset="-122"/>
              </a:rPr>
              <a:t>循环中的语法格式如下</a:t>
            </a:r>
            <a:r>
              <a:rPr lang="zh-CN" altLang="en-US" sz="2600" dirty="0">
                <a:latin typeface="微软雅黑" pitchFamily="34" charset="-122"/>
                <a:ea typeface="微软雅黑" pitchFamily="34" charset="-122"/>
              </a:rPr>
              <a:t>。</a:t>
            </a:r>
            <a:endParaRPr lang="zh-CN" altLang="zh-CN" sz="2600" dirty="0">
              <a:latin typeface="微软雅黑" pitchFamily="34" charset="-122"/>
              <a:ea typeface="微软雅黑" pitchFamily="34" charset="-122"/>
            </a:endParaRPr>
          </a:p>
        </p:txBody>
      </p:sp>
      <p:sp>
        <p:nvSpPr>
          <p:cNvPr id="10" name="矩形 9"/>
          <p:cNvSpPr/>
          <p:nvPr/>
        </p:nvSpPr>
        <p:spPr>
          <a:xfrm>
            <a:off x="2792257" y="2780769"/>
            <a:ext cx="5960991" cy="1124603"/>
          </a:xfrm>
          <a:prstGeom prst="rect">
            <a:avLst/>
          </a:prstGeom>
        </p:spPr>
        <p:txBody>
          <a:bodyPr wrap="square">
            <a:spAutoFit/>
          </a:bodyPr>
          <a:lstStyle/>
          <a:p>
            <a:pPr indent="266700">
              <a:spcAft>
                <a:spcPts val="0"/>
              </a:spcAft>
              <a:tabLst>
                <a:tab pos="440055" algn="l"/>
              </a:tabLst>
            </a:pPr>
            <a:r>
              <a:rPr lang="en-US" altLang="zh-CN" sz="2600" dirty="0">
                <a:solidFill>
                  <a:srgbClr val="FF0000"/>
                </a:solidFill>
                <a:latin typeface="Times New Roman" pitchFamily="18" charset="0"/>
                <a:ea typeface="宋体" pitchFamily="2" charset="-122"/>
              </a:rPr>
              <a:t>for </a:t>
            </a:r>
            <a:r>
              <a:rPr lang="en-US" altLang="zh-CN" sz="2600" dirty="0" err="1">
                <a:solidFill>
                  <a:srgbClr val="FF0000"/>
                </a:solidFill>
                <a:latin typeface="Times New Roman" pitchFamily="18" charset="0"/>
                <a:ea typeface="宋体" pitchFamily="2" charset="-122"/>
              </a:rPr>
              <a:t>i</a:t>
            </a:r>
            <a:r>
              <a:rPr lang="en-US" altLang="zh-CN" sz="2600" dirty="0">
                <a:solidFill>
                  <a:srgbClr val="FF0000"/>
                </a:solidFill>
                <a:latin typeface="Times New Roman" pitchFamily="18" charset="0"/>
                <a:ea typeface="宋体" pitchFamily="2" charset="-122"/>
              </a:rPr>
              <a:t> in range(</a:t>
            </a:r>
            <a:r>
              <a:rPr lang="en-US" altLang="zh-CN" sz="2600" dirty="0" err="1">
                <a:solidFill>
                  <a:srgbClr val="FF0000"/>
                </a:solidFill>
                <a:latin typeface="Times New Roman" pitchFamily="18" charset="0"/>
                <a:ea typeface="宋体" pitchFamily="2" charset="-122"/>
              </a:rPr>
              <a:t>strat,end,scan</a:t>
            </a:r>
            <a:r>
              <a:rPr lang="en-US" altLang="zh-CN" sz="2600" dirty="0">
                <a:solidFill>
                  <a:srgbClr val="FF0000"/>
                </a:solidFill>
                <a:latin typeface="Times New Roman" pitchFamily="18" charset="0"/>
                <a:ea typeface="宋体" pitchFamily="2" charset="-122"/>
              </a:rPr>
              <a:t>):</a:t>
            </a:r>
            <a:endParaRPr lang="zh-CN" altLang="zh-CN" sz="2600" dirty="0">
              <a:solidFill>
                <a:srgbClr val="FF0000"/>
              </a:solidFill>
              <a:latin typeface="Times New Roman" pitchFamily="18" charset="0"/>
              <a:ea typeface="宋体" pitchFamily="2" charset="-122"/>
            </a:endParaRPr>
          </a:p>
          <a:p>
            <a:pPr indent="266700">
              <a:spcAft>
                <a:spcPts val="0"/>
              </a:spcAft>
              <a:tabLst>
                <a:tab pos="440055" algn="l"/>
              </a:tabLst>
            </a:pPr>
            <a:r>
              <a:rPr lang="en-US" altLang="zh-CN" sz="2600" dirty="0">
                <a:solidFill>
                  <a:srgbClr val="FF0000"/>
                </a:solidFill>
                <a:latin typeface="Times New Roman" pitchFamily="18" charset="0"/>
                <a:ea typeface="宋体" pitchFamily="2" charset="-122"/>
              </a:rPr>
              <a:t>   </a:t>
            </a:r>
            <a:r>
              <a:rPr lang="zh-CN" altLang="zh-CN" sz="2600" dirty="0">
                <a:solidFill>
                  <a:srgbClr val="FF0000"/>
                </a:solidFill>
                <a:latin typeface="Times New Roman" pitchFamily="18" charset="0"/>
                <a:ea typeface="宋体" pitchFamily="2" charset="-122"/>
              </a:rPr>
              <a:t>循环语句块</a:t>
            </a:r>
          </a:p>
          <a:p>
            <a:pPr indent="228600" algn="just">
              <a:lnSpc>
                <a:spcPts val="1560"/>
              </a:lnSpc>
              <a:spcAft>
                <a:spcPts val="0"/>
              </a:spcAft>
              <a:tabLst>
                <a:tab pos="440055" algn="l"/>
              </a:tabLst>
            </a:pPr>
            <a:r>
              <a:rPr lang="en-US" altLang="zh-CN" sz="2600" kern="100" dirty="0">
                <a:latin typeface="Times New Roman" panose="02020603050405020304" pitchFamily="18" charset="0"/>
                <a:ea typeface="宋体" panose="02010600030101010101" pitchFamily="2" charset="-122"/>
              </a:rPr>
              <a:t> </a:t>
            </a:r>
            <a:endParaRPr lang="zh-CN" altLang="zh-CN" sz="2600" kern="100" dirty="0">
              <a:latin typeface="Times New Roman" panose="02020603050405020304" pitchFamily="18" charset="0"/>
              <a:ea typeface="宋体" panose="02010600030101010101" pitchFamily="2" charset="-122"/>
            </a:endParaRPr>
          </a:p>
        </p:txBody>
      </p:sp>
      <p:sp>
        <p:nvSpPr>
          <p:cNvPr id="11" name="矩形 10"/>
          <p:cNvSpPr/>
          <p:nvPr/>
        </p:nvSpPr>
        <p:spPr>
          <a:xfrm>
            <a:off x="578174" y="3800634"/>
            <a:ext cx="10389156" cy="2797048"/>
          </a:xfrm>
          <a:prstGeom prst="rect">
            <a:avLst/>
          </a:prstGeom>
        </p:spPr>
        <p:txBody>
          <a:bodyPr wrap="square">
            <a:spAutoFit/>
          </a:bodyPr>
          <a:lstStyle/>
          <a:p>
            <a:pPr indent="228600">
              <a:lnSpc>
                <a:spcPct val="150000"/>
              </a:lnSpc>
              <a:spcAft>
                <a:spcPts val="0"/>
              </a:spcAft>
              <a:tabLst>
                <a:tab pos="440055" algn="l"/>
              </a:tabLst>
            </a:pPr>
            <a:r>
              <a:rPr lang="zh-CN" altLang="zh-CN" sz="2400" dirty="0">
                <a:latin typeface="微软雅黑" pitchFamily="34" charset="-122"/>
                <a:ea typeface="微软雅黑" pitchFamily="34" charset="-122"/>
              </a:rPr>
              <a:t>这里，</a:t>
            </a:r>
            <a:r>
              <a:rPr lang="en-US" altLang="zh-CN" sz="2400" dirty="0">
                <a:latin typeface="微软雅黑" pitchFamily="34" charset="-122"/>
                <a:ea typeface="微软雅黑" pitchFamily="34" charset="-122"/>
              </a:rPr>
              <a:t>start</a:t>
            </a:r>
            <a:r>
              <a:rPr lang="zh-CN" altLang="zh-CN" sz="2400" dirty="0">
                <a:latin typeface="微软雅黑" pitchFamily="34" charset="-122"/>
                <a:ea typeface="微软雅黑" pitchFamily="34" charset="-122"/>
              </a:rPr>
              <a:t>：计数初值，默认值为</a:t>
            </a:r>
            <a:r>
              <a:rPr lang="en-US" altLang="zh-CN" sz="2400" dirty="0">
                <a:latin typeface="微软雅黑" pitchFamily="34" charset="-122"/>
                <a:ea typeface="微软雅黑" pitchFamily="34" charset="-122"/>
              </a:rPr>
              <a:t>0</a:t>
            </a:r>
            <a:r>
              <a:rPr lang="zh-CN" altLang="zh-CN" sz="2400" dirty="0">
                <a:latin typeface="微软雅黑" pitchFamily="34" charset="-122"/>
                <a:ea typeface="微软雅黑" pitchFamily="34" charset="-122"/>
              </a:rPr>
              <a:t>，例如</a:t>
            </a:r>
            <a:r>
              <a:rPr lang="en-US" altLang="zh-CN" sz="2400" dirty="0">
                <a:latin typeface="微软雅黑" pitchFamily="34" charset="-122"/>
                <a:ea typeface="微软雅黑" pitchFamily="34" charset="-122"/>
              </a:rPr>
              <a:t>range(3)</a:t>
            </a:r>
            <a:r>
              <a:rPr lang="zh-CN" altLang="zh-CN" sz="2400" dirty="0">
                <a:latin typeface="微软雅黑" pitchFamily="34" charset="-122"/>
                <a:ea typeface="微软雅黑" pitchFamily="34" charset="-122"/>
              </a:rPr>
              <a:t>等价于</a:t>
            </a:r>
            <a:r>
              <a:rPr lang="en-US" altLang="zh-CN" sz="2400" dirty="0" err="1">
                <a:latin typeface="微软雅黑" pitchFamily="34" charset="-122"/>
                <a:ea typeface="微软雅黑" pitchFamily="34" charset="-122"/>
              </a:rPr>
              <a:t>ange</a:t>
            </a:r>
            <a:r>
              <a:rPr lang="en-US" altLang="zh-CN" sz="2400" dirty="0">
                <a:latin typeface="微软雅黑" pitchFamily="34" charset="-122"/>
                <a:ea typeface="微软雅黑" pitchFamily="34" charset="-122"/>
              </a:rPr>
              <a:t>(0,3)</a:t>
            </a:r>
            <a:r>
              <a:rPr lang="zh-CN" altLang="zh-CN" sz="2400" dirty="0">
                <a:latin typeface="微软雅黑" pitchFamily="34" charset="-122"/>
                <a:ea typeface="微软雅黑" pitchFamily="34" charset="-122"/>
              </a:rPr>
              <a:t>。</a:t>
            </a:r>
          </a:p>
          <a:p>
            <a:pPr indent="666750">
              <a:lnSpc>
                <a:spcPct val="150000"/>
              </a:lnSpc>
              <a:spcAft>
                <a:spcPts val="0"/>
              </a:spcAft>
              <a:tabLst>
                <a:tab pos="440055" algn="l"/>
              </a:tabLst>
            </a:pPr>
            <a:r>
              <a:rPr lang="en-US" altLang="zh-CN" sz="2400" dirty="0">
                <a:latin typeface="微软雅黑" pitchFamily="34" charset="-122"/>
                <a:ea typeface="微软雅黑" pitchFamily="34" charset="-122"/>
              </a:rPr>
              <a:t>      end</a:t>
            </a:r>
            <a:r>
              <a:rPr lang="zh-CN" altLang="zh-CN" sz="2400" dirty="0">
                <a:latin typeface="微软雅黑" pitchFamily="34" charset="-122"/>
                <a:ea typeface="微软雅黑" pitchFamily="34" charset="-122"/>
              </a:rPr>
              <a:t>：计数终值，但不包括</a:t>
            </a:r>
            <a:r>
              <a:rPr lang="en-US" altLang="zh-CN" sz="2400" dirty="0">
                <a:latin typeface="微软雅黑" pitchFamily="34" charset="-122"/>
                <a:ea typeface="微软雅黑" pitchFamily="34" charset="-122"/>
              </a:rPr>
              <a:t>end</a:t>
            </a:r>
            <a:r>
              <a:rPr lang="zh-CN" altLang="zh-CN" sz="2400" dirty="0">
                <a:latin typeface="微软雅黑" pitchFamily="34" charset="-122"/>
                <a:ea typeface="微软雅黑" pitchFamily="34" charset="-122"/>
              </a:rPr>
              <a:t>值，例如</a:t>
            </a:r>
            <a:r>
              <a:rPr lang="en-US" altLang="zh-CN" sz="2400" dirty="0">
                <a:latin typeface="微软雅黑" pitchFamily="34" charset="-122"/>
                <a:ea typeface="微软雅黑" pitchFamily="34" charset="-122"/>
              </a:rPr>
              <a:t>range(0,3)</a:t>
            </a:r>
            <a:r>
              <a:rPr lang="zh-CN" altLang="zh-CN" sz="2400" dirty="0">
                <a:latin typeface="微软雅黑" pitchFamily="34" charset="-122"/>
                <a:ea typeface="微软雅黑" pitchFamily="34" charset="-122"/>
              </a:rPr>
              <a:t>是指</a:t>
            </a:r>
            <a:r>
              <a:rPr lang="en-US" altLang="zh-CN" sz="2400" dirty="0">
                <a:latin typeface="微软雅黑" pitchFamily="34" charset="-122"/>
                <a:ea typeface="微软雅黑" pitchFamily="34" charset="-122"/>
              </a:rPr>
              <a:t>[0,1,2]</a:t>
            </a:r>
            <a:r>
              <a:rPr lang="zh-CN" altLang="zh-CN" sz="2400" dirty="0">
                <a:latin typeface="微软雅黑" pitchFamily="34" charset="-122"/>
                <a:ea typeface="微软雅黑" pitchFamily="34" charset="-122"/>
              </a:rPr>
              <a:t>区间，不包括</a:t>
            </a:r>
            <a:r>
              <a:rPr lang="en-US" altLang="zh-CN" sz="2400" dirty="0">
                <a:latin typeface="微软雅黑" pitchFamily="34" charset="-122"/>
                <a:ea typeface="微软雅黑" pitchFamily="34" charset="-122"/>
              </a:rPr>
              <a:t>3</a:t>
            </a:r>
            <a:r>
              <a:rPr lang="zh-CN" altLang="zh-CN" sz="2400" dirty="0">
                <a:latin typeface="微软雅黑" pitchFamily="34" charset="-122"/>
                <a:ea typeface="微软雅黑" pitchFamily="34" charset="-122"/>
              </a:rPr>
              <a:t>。</a:t>
            </a:r>
          </a:p>
          <a:p>
            <a:pPr indent="666750">
              <a:lnSpc>
                <a:spcPct val="150000"/>
              </a:lnSpc>
              <a:spcAft>
                <a:spcPts val="0"/>
              </a:spcAft>
              <a:tabLst>
                <a:tab pos="440055" algn="l"/>
              </a:tabLst>
            </a:pPr>
            <a:r>
              <a:rPr lang="en-US" altLang="zh-CN" sz="2400" dirty="0">
                <a:latin typeface="微软雅黑" pitchFamily="34" charset="-122"/>
                <a:ea typeface="微软雅黑" pitchFamily="34" charset="-122"/>
              </a:rPr>
              <a:t>     scan</a:t>
            </a:r>
            <a:r>
              <a:rPr lang="zh-CN" altLang="zh-CN" sz="2400" dirty="0">
                <a:latin typeface="微软雅黑" pitchFamily="34" charset="-122"/>
                <a:ea typeface="微软雅黑" pitchFamily="34" charset="-122"/>
              </a:rPr>
              <a:t>：计数步长，即计数增量，默认值为</a:t>
            </a:r>
            <a:r>
              <a:rPr lang="en-US" altLang="zh-CN" sz="2400" dirty="0">
                <a:latin typeface="微软雅黑" pitchFamily="34" charset="-122"/>
                <a:ea typeface="微软雅黑" pitchFamily="34" charset="-122"/>
              </a:rPr>
              <a:t>1</a:t>
            </a:r>
            <a:r>
              <a:rPr lang="zh-CN" altLang="zh-CN" sz="2400" dirty="0">
                <a:latin typeface="微软雅黑" pitchFamily="34" charset="-122"/>
                <a:ea typeface="微软雅黑" pitchFamily="34" charset="-122"/>
              </a:rPr>
              <a:t>，例如</a:t>
            </a:r>
            <a:r>
              <a:rPr lang="en-US" altLang="zh-CN" sz="2400" dirty="0">
                <a:latin typeface="微软雅黑" pitchFamily="34" charset="-122"/>
                <a:ea typeface="微软雅黑" pitchFamily="34" charset="-122"/>
              </a:rPr>
              <a:t>range(0,3,1)</a:t>
            </a:r>
            <a:r>
              <a:rPr lang="zh-CN" altLang="zh-CN" sz="2400" dirty="0">
                <a:latin typeface="微软雅黑" pitchFamily="34" charset="-122"/>
                <a:ea typeface="微软雅黑" pitchFamily="34" charset="-122"/>
              </a:rPr>
              <a:t>等价于</a:t>
            </a:r>
            <a:r>
              <a:rPr lang="en-US" altLang="zh-CN" sz="2400" dirty="0">
                <a:latin typeface="微软雅黑" pitchFamily="34" charset="-122"/>
                <a:ea typeface="微软雅黑" pitchFamily="34" charset="-122"/>
              </a:rPr>
              <a:t>range(3)</a:t>
            </a:r>
            <a:r>
              <a:rPr lang="zh-CN" altLang="zh-CN" sz="2400" dirty="0">
                <a:latin typeface="微软雅黑" pitchFamily="34" charset="-122"/>
                <a:ea typeface="微软雅黑" pitchFamily="34" charset="-122"/>
              </a:rPr>
              <a:t>。</a:t>
            </a:r>
          </a:p>
        </p:txBody>
      </p:sp>
    </p:spTree>
    <p:custDataLst>
      <p:tags r:id="rId1"/>
    </p:custDataLst>
    <p:extLst>
      <p:ext uri="{BB962C8B-B14F-4D97-AF65-F5344CB8AC3E}">
        <p14:creationId xmlns:p14="http://schemas.microsoft.com/office/powerpoint/2010/main" val="5361836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3688823"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latin typeface="微软雅黑" pitchFamily="34" charset="-122"/>
                <a:ea typeface="微软雅黑" pitchFamily="34" charset="-122"/>
              </a:rPr>
              <a:t>for</a:t>
            </a:r>
            <a:r>
              <a:rPr lang="zh-CN" altLang="en-US" sz="2800" dirty="0">
                <a:latin typeface="微软雅黑" pitchFamily="34" charset="-122"/>
                <a:ea typeface="微软雅黑" pitchFamily="34" charset="-122"/>
              </a:rPr>
              <a:t>语句</a:t>
            </a:r>
            <a:endParaRPr lang="zh-CN" altLang="zh-CN" sz="2800" dirty="0">
              <a:latin typeface="微软雅黑" pitchFamily="34" charset="-122"/>
              <a:ea typeface="微软雅黑" pitchFamily="34" charset="-122"/>
            </a:endParaRPr>
          </a:p>
        </p:txBody>
      </p:sp>
      <p:sp>
        <p:nvSpPr>
          <p:cNvPr id="2" name="矩形 1"/>
          <p:cNvSpPr/>
          <p:nvPr/>
        </p:nvSpPr>
        <p:spPr>
          <a:xfrm>
            <a:off x="454983" y="1285611"/>
            <a:ext cx="11521440" cy="4893647"/>
          </a:xfrm>
          <a:prstGeom prst="rect">
            <a:avLst/>
          </a:prstGeom>
        </p:spPr>
        <p:txBody>
          <a:bodyPr wrap="square">
            <a:spAutoFit/>
          </a:bodyPr>
          <a:lstStyle/>
          <a:p>
            <a:pPr indent="266700">
              <a:lnSpc>
                <a:spcPct val="120000"/>
              </a:lnSpc>
              <a:spcAft>
                <a:spcPts val="0"/>
              </a:spcAft>
              <a:tabLst>
                <a:tab pos="440055" algn="l"/>
              </a:tabLst>
            </a:pPr>
            <a:r>
              <a:rPr lang="zh-CN" altLang="en-US" sz="2400" dirty="0">
                <a:latin typeface="微软雅黑" pitchFamily="34" charset="-122"/>
                <a:ea typeface="微软雅黑" pitchFamily="34" charset="-122"/>
              </a:rPr>
              <a:t>     </a:t>
            </a:r>
            <a:r>
              <a:rPr lang="zh-CN" altLang="en-US" sz="2600" dirty="0">
                <a:latin typeface="微软雅黑" pitchFamily="34" charset="-122"/>
                <a:ea typeface="微软雅黑" pitchFamily="34" charset="-122"/>
              </a:rPr>
              <a:t>实例：数据加密。</a:t>
            </a:r>
            <a:r>
              <a:rPr lang="zh-CN" altLang="zh-CN" sz="2600" dirty="0">
                <a:latin typeface="微软雅黑" pitchFamily="34" charset="-122"/>
                <a:ea typeface="微软雅黑" pitchFamily="34" charset="-122"/>
              </a:rPr>
              <a:t>数据加密是保存数据的一种方法，通过加密算法和密钥将数据从明文转换为密文。假设在当前开发的程序中需要对用户的密码进行加密处理，已知用户的密码为</a:t>
            </a:r>
            <a:r>
              <a:rPr lang="en-US" altLang="zh-CN" sz="2600" dirty="0">
                <a:latin typeface="微软雅黑" pitchFamily="34" charset="-122"/>
                <a:ea typeface="微软雅黑" pitchFamily="34" charset="-122"/>
              </a:rPr>
              <a:t>6</a:t>
            </a:r>
            <a:r>
              <a:rPr lang="zh-CN" altLang="zh-CN" sz="2600" dirty="0">
                <a:latin typeface="微软雅黑" pitchFamily="34" charset="-122"/>
                <a:ea typeface="微软雅黑" pitchFamily="34" charset="-122"/>
              </a:rPr>
              <a:t>位数字，其加密规则如下。</a:t>
            </a:r>
          </a:p>
          <a:p>
            <a:pPr indent="-147955">
              <a:lnSpc>
                <a:spcPct val="120000"/>
              </a:lnSpc>
              <a:spcAft>
                <a:spcPts val="0"/>
              </a:spcAft>
              <a:tabLst>
                <a:tab pos="440055" algn="l"/>
              </a:tabLst>
            </a:pPr>
            <a:r>
              <a:rPr lang="en-US" altLang="zh-CN" sz="2600" dirty="0">
                <a:latin typeface="微软雅黑" pitchFamily="34" charset="-122"/>
                <a:ea typeface="微软雅黑" pitchFamily="34" charset="-122"/>
              </a:rPr>
              <a:t>● </a:t>
            </a:r>
            <a:r>
              <a:rPr lang="zh-CN" altLang="zh-CN" sz="2600" dirty="0">
                <a:latin typeface="微软雅黑" pitchFamily="34" charset="-122"/>
                <a:ea typeface="微软雅黑" pitchFamily="34" charset="-122"/>
              </a:rPr>
              <a:t>获取每个数字的</a:t>
            </a:r>
            <a:r>
              <a:rPr lang="en-US" altLang="zh-CN" sz="2600" dirty="0">
                <a:latin typeface="微软雅黑" pitchFamily="34" charset="-122"/>
                <a:ea typeface="微软雅黑" pitchFamily="34" charset="-122"/>
              </a:rPr>
              <a:t>ASCII</a:t>
            </a:r>
            <a:r>
              <a:rPr lang="zh-CN" altLang="zh-CN" sz="2600" dirty="0">
                <a:latin typeface="微软雅黑" pitchFamily="34" charset="-122"/>
                <a:ea typeface="微软雅黑" pitchFamily="34" charset="-122"/>
              </a:rPr>
              <a:t>值。</a:t>
            </a:r>
          </a:p>
          <a:p>
            <a:pPr indent="-147955">
              <a:lnSpc>
                <a:spcPct val="120000"/>
              </a:lnSpc>
              <a:spcAft>
                <a:spcPts val="0"/>
              </a:spcAft>
              <a:tabLst>
                <a:tab pos="440055" algn="l"/>
              </a:tabLst>
            </a:pPr>
            <a:r>
              <a:rPr lang="en-US" altLang="zh-CN" sz="2600" dirty="0">
                <a:latin typeface="微软雅黑" pitchFamily="34" charset="-122"/>
                <a:ea typeface="微软雅黑" pitchFamily="34" charset="-122"/>
              </a:rPr>
              <a:t>● </a:t>
            </a:r>
            <a:r>
              <a:rPr lang="zh-CN" altLang="zh-CN" sz="2600" dirty="0">
                <a:latin typeface="微软雅黑" pitchFamily="34" charset="-122"/>
                <a:ea typeface="微软雅黑" pitchFamily="34" charset="-122"/>
              </a:rPr>
              <a:t>将所有数字的</a:t>
            </a:r>
            <a:r>
              <a:rPr lang="en-US" altLang="zh-CN" sz="2600" dirty="0">
                <a:latin typeface="微软雅黑" pitchFamily="34" charset="-122"/>
                <a:ea typeface="微软雅黑" pitchFamily="34" charset="-122"/>
              </a:rPr>
              <a:t>ASCII</a:t>
            </a:r>
            <a:r>
              <a:rPr lang="zh-CN" altLang="zh-CN" sz="2600" dirty="0">
                <a:latin typeface="微软雅黑" pitchFamily="34" charset="-122"/>
                <a:ea typeface="微软雅黑" pitchFamily="34" charset="-122"/>
              </a:rPr>
              <a:t>值进行累加求和。</a:t>
            </a:r>
          </a:p>
          <a:p>
            <a:pPr indent="-147955">
              <a:lnSpc>
                <a:spcPct val="120000"/>
              </a:lnSpc>
              <a:spcAft>
                <a:spcPts val="0"/>
              </a:spcAft>
              <a:tabLst>
                <a:tab pos="440055" algn="l"/>
              </a:tabLst>
            </a:pPr>
            <a:r>
              <a:rPr lang="en-US" altLang="zh-CN" sz="2600" dirty="0">
                <a:latin typeface="微软雅黑" pitchFamily="34" charset="-122"/>
                <a:ea typeface="微软雅黑" pitchFamily="34" charset="-122"/>
              </a:rPr>
              <a:t>● </a:t>
            </a:r>
            <a:r>
              <a:rPr lang="zh-CN" altLang="zh-CN" sz="2600" dirty="0">
                <a:latin typeface="微软雅黑" pitchFamily="34" charset="-122"/>
                <a:ea typeface="微软雅黑" pitchFamily="34" charset="-122"/>
              </a:rPr>
              <a:t>将每个数字对应的</a:t>
            </a:r>
            <a:r>
              <a:rPr lang="en-US" altLang="zh-CN" sz="2600" dirty="0">
                <a:latin typeface="微软雅黑" pitchFamily="34" charset="-122"/>
                <a:ea typeface="微软雅黑" pitchFamily="34" charset="-122"/>
              </a:rPr>
              <a:t>ASCII</a:t>
            </a:r>
            <a:r>
              <a:rPr lang="zh-CN" altLang="zh-CN" sz="2600" dirty="0">
                <a:latin typeface="微软雅黑" pitchFamily="34" charset="-122"/>
                <a:ea typeface="微软雅黑" pitchFamily="34" charset="-122"/>
              </a:rPr>
              <a:t>值按从前往后的顺序进行拼接，并将拼接后的结果进行反转。</a:t>
            </a:r>
          </a:p>
          <a:p>
            <a:pPr indent="-147955">
              <a:lnSpc>
                <a:spcPct val="120000"/>
              </a:lnSpc>
              <a:spcAft>
                <a:spcPts val="0"/>
              </a:spcAft>
              <a:tabLst>
                <a:tab pos="440055" algn="l"/>
              </a:tabLst>
            </a:pPr>
            <a:r>
              <a:rPr lang="en-US" altLang="zh-CN" sz="2600" dirty="0">
                <a:latin typeface="微软雅黑" pitchFamily="34" charset="-122"/>
                <a:ea typeface="微软雅黑" pitchFamily="34" charset="-122"/>
              </a:rPr>
              <a:t>● </a:t>
            </a:r>
            <a:r>
              <a:rPr lang="zh-CN" altLang="zh-CN" sz="2600" dirty="0">
                <a:latin typeface="微软雅黑" pitchFamily="34" charset="-122"/>
                <a:ea typeface="微软雅黑" pitchFamily="34" charset="-122"/>
              </a:rPr>
              <a:t>将反转的结果与前面累加的结果相加，所得的结果即为加密后的密码。</a:t>
            </a:r>
          </a:p>
          <a:p>
            <a:pPr>
              <a:lnSpc>
                <a:spcPct val="120000"/>
              </a:lnSpc>
            </a:pPr>
            <a:r>
              <a:rPr lang="zh-CN" altLang="zh-CN" sz="2600" dirty="0">
                <a:latin typeface="微软雅黑" pitchFamily="34" charset="-122"/>
                <a:ea typeface="微软雅黑" pitchFamily="34" charset="-122"/>
              </a:rPr>
              <a:t>本实例要求编写程序，按照上述加密规则将用户输入的密码进行加密，并输出加密后的密码。</a:t>
            </a:r>
            <a:endParaRPr lang="zh-CN" altLang="zh-CN" sz="2400" kern="100" dirty="0">
              <a:latin typeface="+mn-ea"/>
            </a:endParaRPr>
          </a:p>
        </p:txBody>
      </p:sp>
    </p:spTree>
    <p:custDataLst>
      <p:tags r:id="rId1"/>
    </p:custDataLst>
    <p:extLst>
      <p:ext uri="{BB962C8B-B14F-4D97-AF65-F5344CB8AC3E}">
        <p14:creationId xmlns:p14="http://schemas.microsoft.com/office/powerpoint/2010/main" val="6596242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3688823"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latin typeface="微软雅黑" pitchFamily="34" charset="-122"/>
                <a:ea typeface="微软雅黑" pitchFamily="34" charset="-122"/>
              </a:rPr>
              <a:t>for</a:t>
            </a:r>
            <a:r>
              <a:rPr lang="zh-CN" altLang="en-US" sz="2800" dirty="0">
                <a:latin typeface="微软雅黑" pitchFamily="34" charset="-122"/>
                <a:ea typeface="微软雅黑" pitchFamily="34" charset="-122"/>
              </a:rPr>
              <a:t>语句</a:t>
            </a:r>
            <a:endParaRPr lang="zh-CN" altLang="zh-CN" sz="2800" dirty="0">
              <a:latin typeface="微软雅黑" pitchFamily="34" charset="-122"/>
              <a:ea typeface="微软雅黑" pitchFamily="34" charset="-122"/>
            </a:endParaRPr>
          </a:p>
        </p:txBody>
      </p:sp>
      <p:sp>
        <p:nvSpPr>
          <p:cNvPr id="3" name="矩形 2"/>
          <p:cNvSpPr/>
          <p:nvPr/>
        </p:nvSpPr>
        <p:spPr>
          <a:xfrm>
            <a:off x="609598" y="1090715"/>
            <a:ext cx="11364687" cy="4708981"/>
          </a:xfrm>
          <a:prstGeom prst="rect">
            <a:avLst/>
          </a:prstGeom>
          <a:solidFill>
            <a:schemeClr val="bg1">
              <a:lumMod val="95000"/>
            </a:schemeClr>
          </a:solidFill>
        </p:spPr>
        <p:txBody>
          <a:bodyPr wrap="square">
            <a:spAutoFit/>
          </a:bodyPr>
          <a:lstStyle/>
          <a:p>
            <a:pPr indent="457200">
              <a:lnSpc>
                <a:spcPct val="150000"/>
              </a:lnSpc>
              <a:spcAft>
                <a:spcPts val="0"/>
              </a:spcAft>
            </a:pPr>
            <a:r>
              <a:rPr lang="en-US" altLang="zh-CN" sz="2000" dirty="0" err="1">
                <a:latin typeface="Consolas" panose="020B0609020204030204" pitchFamily="49" charset="0"/>
              </a:rPr>
              <a:t>pwd</a:t>
            </a:r>
            <a:r>
              <a:rPr lang="en-US" altLang="zh-CN" sz="2000" dirty="0">
                <a:latin typeface="Consolas" panose="020B0609020204030204" pitchFamily="49" charset="0"/>
              </a:rPr>
              <a:t> = input('</a:t>
            </a:r>
            <a:r>
              <a:rPr lang="zh-CN" altLang="zh-CN" sz="2000" dirty="0">
                <a:latin typeface="Consolas" panose="020B0609020204030204" pitchFamily="49" charset="0"/>
              </a:rPr>
              <a:t>请输入密码：</a:t>
            </a:r>
            <a:r>
              <a:rPr lang="en-US" altLang="zh-CN" sz="2000" dirty="0">
                <a:latin typeface="Consolas" panose="020B0609020204030204" pitchFamily="49" charset="0"/>
              </a:rPr>
              <a:t>')</a:t>
            </a:r>
            <a:endParaRPr lang="zh-CN" altLang="zh-CN" sz="2000" dirty="0">
              <a:latin typeface="Consolas" panose="020B0609020204030204" pitchFamily="49" charset="0"/>
            </a:endParaRPr>
          </a:p>
          <a:p>
            <a:pPr indent="457200">
              <a:lnSpc>
                <a:spcPct val="150000"/>
              </a:lnSpc>
              <a:spcAft>
                <a:spcPts val="0"/>
              </a:spcAft>
            </a:pPr>
            <a:r>
              <a:rPr lang="en-US" altLang="zh-CN" sz="2000" dirty="0" err="1">
                <a:latin typeface="Consolas" panose="020B0609020204030204" pitchFamily="49" charset="0"/>
              </a:rPr>
              <a:t>num_asc</a:t>
            </a:r>
            <a:r>
              <a:rPr lang="en-US" altLang="zh-CN" sz="2000" dirty="0">
                <a:latin typeface="Consolas" panose="020B0609020204030204" pitchFamily="49" charset="0"/>
              </a:rPr>
              <a:t> = 0   					# ASCII</a:t>
            </a:r>
            <a:r>
              <a:rPr lang="zh-CN" altLang="zh-CN" sz="2000" dirty="0">
                <a:latin typeface="Consolas" panose="020B0609020204030204" pitchFamily="49" charset="0"/>
              </a:rPr>
              <a:t>累加值初值为</a:t>
            </a:r>
            <a:r>
              <a:rPr lang="en-US" altLang="zh-CN" sz="2000" dirty="0">
                <a:latin typeface="Consolas" panose="020B0609020204030204" pitchFamily="49" charset="0"/>
              </a:rPr>
              <a:t>0</a:t>
            </a:r>
            <a:endParaRPr lang="zh-CN" altLang="zh-CN" sz="2000" dirty="0">
              <a:latin typeface="Consolas" panose="020B0609020204030204" pitchFamily="49" charset="0"/>
            </a:endParaRPr>
          </a:p>
          <a:p>
            <a:pPr indent="457200">
              <a:lnSpc>
                <a:spcPct val="150000"/>
              </a:lnSpc>
              <a:spcAft>
                <a:spcPts val="0"/>
              </a:spcAft>
            </a:pPr>
            <a:r>
              <a:rPr lang="en-US" altLang="zh-CN" sz="2000" dirty="0" err="1">
                <a:latin typeface="Consolas" panose="020B0609020204030204" pitchFamily="49" charset="0"/>
              </a:rPr>
              <a:t>str_pwd</a:t>
            </a:r>
            <a:r>
              <a:rPr lang="en-US" altLang="zh-CN" sz="2000" dirty="0">
                <a:latin typeface="Consolas" panose="020B0609020204030204" pitchFamily="49" charset="0"/>
              </a:rPr>
              <a:t> = ''    					# ASCII</a:t>
            </a:r>
            <a:r>
              <a:rPr lang="zh-CN" altLang="zh-CN" sz="2000" dirty="0">
                <a:latin typeface="Consolas" panose="020B0609020204030204" pitchFamily="49" charset="0"/>
              </a:rPr>
              <a:t>拼接值初值为空</a:t>
            </a:r>
          </a:p>
          <a:p>
            <a:pPr indent="457200">
              <a:lnSpc>
                <a:spcPct val="150000"/>
              </a:lnSpc>
              <a:spcAft>
                <a:spcPts val="0"/>
              </a:spcAft>
            </a:pPr>
            <a:r>
              <a:rPr lang="en-US" altLang="zh-CN" sz="2000" dirty="0">
                <a:latin typeface="Consolas" panose="020B0609020204030204" pitchFamily="49" charset="0"/>
              </a:rPr>
              <a:t>for w in </a:t>
            </a:r>
            <a:r>
              <a:rPr lang="en-US" altLang="zh-CN" sz="2000" dirty="0" err="1">
                <a:latin typeface="Consolas" panose="020B0609020204030204" pitchFamily="49" charset="0"/>
              </a:rPr>
              <a:t>pwd</a:t>
            </a:r>
            <a:r>
              <a:rPr lang="en-US" altLang="zh-CN" sz="2000" dirty="0">
                <a:latin typeface="Consolas" panose="020B0609020204030204" pitchFamily="49" charset="0"/>
              </a:rPr>
              <a:t>:</a:t>
            </a:r>
            <a:endParaRPr lang="zh-CN" altLang="zh-CN" sz="2000" dirty="0">
              <a:latin typeface="Consolas" panose="020B0609020204030204" pitchFamily="49" charset="0"/>
            </a:endParaRPr>
          </a:p>
          <a:p>
            <a:pPr indent="457200">
              <a:lnSpc>
                <a:spcPct val="150000"/>
              </a:lnSpc>
              <a:spcAft>
                <a:spcPts val="0"/>
              </a:spcAft>
            </a:pPr>
            <a:r>
              <a:rPr lang="en-US" altLang="zh-CN" sz="2000" dirty="0">
                <a:latin typeface="Consolas" panose="020B0609020204030204" pitchFamily="49" charset="0"/>
              </a:rPr>
              <a:t>    </a:t>
            </a:r>
            <a:r>
              <a:rPr lang="en-US" altLang="zh-CN" sz="2000" dirty="0" err="1">
                <a:latin typeface="Consolas" panose="020B0609020204030204" pitchFamily="49" charset="0"/>
              </a:rPr>
              <a:t>asc_val</a:t>
            </a:r>
            <a:r>
              <a:rPr lang="en-US" altLang="zh-CN" sz="2000" dirty="0">
                <a:latin typeface="Consolas" panose="020B0609020204030204" pitchFamily="49" charset="0"/>
              </a:rPr>
              <a:t> = </a:t>
            </a:r>
            <a:r>
              <a:rPr lang="en-US" altLang="zh-CN" sz="2000" dirty="0" err="1">
                <a:latin typeface="Consolas" panose="020B0609020204030204" pitchFamily="49" charset="0"/>
              </a:rPr>
              <a:t>ord</a:t>
            </a:r>
            <a:r>
              <a:rPr lang="en-US" altLang="zh-CN" sz="2000" dirty="0">
                <a:latin typeface="Consolas" panose="020B0609020204030204" pitchFamily="49" charset="0"/>
              </a:rPr>
              <a:t>(w)          	  	# </a:t>
            </a:r>
            <a:r>
              <a:rPr lang="zh-CN" altLang="zh-CN" sz="2000" dirty="0">
                <a:latin typeface="Consolas" panose="020B0609020204030204" pitchFamily="49" charset="0"/>
              </a:rPr>
              <a:t>获取每个元素的</a:t>
            </a:r>
            <a:r>
              <a:rPr lang="en-US" altLang="zh-CN" sz="2000" dirty="0">
                <a:latin typeface="Consolas" panose="020B0609020204030204" pitchFamily="49" charset="0"/>
              </a:rPr>
              <a:t>ASCII</a:t>
            </a:r>
            <a:r>
              <a:rPr lang="zh-CN" altLang="zh-CN" sz="2000" dirty="0">
                <a:latin typeface="Consolas" panose="020B0609020204030204" pitchFamily="49" charset="0"/>
              </a:rPr>
              <a:t>值</a:t>
            </a:r>
          </a:p>
          <a:p>
            <a:pPr indent="457200">
              <a:lnSpc>
                <a:spcPct val="150000"/>
              </a:lnSpc>
              <a:spcAft>
                <a:spcPts val="0"/>
              </a:spcAft>
            </a:pPr>
            <a:r>
              <a:rPr lang="en-US" altLang="zh-CN" sz="2000" dirty="0">
                <a:latin typeface="Consolas" panose="020B0609020204030204" pitchFamily="49" charset="0"/>
              </a:rPr>
              <a:t>    </a:t>
            </a:r>
            <a:r>
              <a:rPr lang="en-US" altLang="zh-CN" sz="2000" dirty="0" err="1">
                <a:latin typeface="Consolas" panose="020B0609020204030204" pitchFamily="49" charset="0"/>
              </a:rPr>
              <a:t>num_asc</a:t>
            </a:r>
            <a:r>
              <a:rPr lang="en-US" altLang="zh-CN" sz="2000" dirty="0">
                <a:latin typeface="Consolas" panose="020B0609020204030204" pitchFamily="49" charset="0"/>
              </a:rPr>
              <a:t> += </a:t>
            </a:r>
            <a:r>
              <a:rPr lang="en-US" altLang="zh-CN" sz="2000" dirty="0" err="1">
                <a:latin typeface="Consolas" panose="020B0609020204030204" pitchFamily="49" charset="0"/>
              </a:rPr>
              <a:t>asc_val</a:t>
            </a:r>
            <a:r>
              <a:rPr lang="en-US" altLang="zh-CN" sz="2000" dirty="0">
                <a:latin typeface="Consolas" panose="020B0609020204030204" pitchFamily="49" charset="0"/>
              </a:rPr>
              <a:t>         	# </a:t>
            </a:r>
            <a:r>
              <a:rPr lang="zh-CN" altLang="zh-CN" sz="2000" dirty="0">
                <a:latin typeface="Consolas" panose="020B0609020204030204" pitchFamily="49" charset="0"/>
              </a:rPr>
              <a:t>对遍历的</a:t>
            </a:r>
            <a:r>
              <a:rPr lang="en-US" altLang="zh-CN" sz="2000" dirty="0">
                <a:latin typeface="Consolas" panose="020B0609020204030204" pitchFamily="49" charset="0"/>
              </a:rPr>
              <a:t>ASCII</a:t>
            </a:r>
            <a:r>
              <a:rPr lang="zh-CN" altLang="zh-CN" sz="2000" dirty="0">
                <a:latin typeface="Consolas" panose="020B0609020204030204" pitchFamily="49" charset="0"/>
              </a:rPr>
              <a:t>值进行累加操作</a:t>
            </a:r>
          </a:p>
          <a:p>
            <a:pPr indent="457200">
              <a:lnSpc>
                <a:spcPct val="150000"/>
              </a:lnSpc>
              <a:spcAft>
                <a:spcPts val="0"/>
              </a:spcAft>
            </a:pPr>
            <a:r>
              <a:rPr lang="en-US" altLang="zh-CN" sz="2000" dirty="0">
                <a:latin typeface="Consolas" panose="020B0609020204030204" pitchFamily="49" charset="0"/>
              </a:rPr>
              <a:t>    </a:t>
            </a:r>
            <a:r>
              <a:rPr lang="en-US" altLang="zh-CN" sz="2000" dirty="0" err="1">
                <a:latin typeface="Consolas" panose="020B0609020204030204" pitchFamily="49" charset="0"/>
              </a:rPr>
              <a:t>str_pwd</a:t>
            </a:r>
            <a:r>
              <a:rPr lang="en-US" altLang="zh-CN" sz="2000" dirty="0">
                <a:latin typeface="Consolas" panose="020B0609020204030204" pitchFamily="49" charset="0"/>
              </a:rPr>
              <a:t> += </a:t>
            </a:r>
            <a:r>
              <a:rPr lang="en-US" altLang="zh-CN" sz="2000" dirty="0" err="1">
                <a:latin typeface="Consolas" panose="020B0609020204030204" pitchFamily="49" charset="0"/>
              </a:rPr>
              <a:t>str</a:t>
            </a:r>
            <a:r>
              <a:rPr lang="en-US" altLang="zh-CN" sz="2000" dirty="0">
                <a:latin typeface="Consolas" panose="020B0609020204030204" pitchFamily="49" charset="0"/>
              </a:rPr>
              <a:t>(</a:t>
            </a:r>
            <a:r>
              <a:rPr lang="en-US" altLang="zh-CN" sz="2000" dirty="0" err="1">
                <a:latin typeface="Consolas" panose="020B0609020204030204" pitchFamily="49" charset="0"/>
              </a:rPr>
              <a:t>asc_val</a:t>
            </a:r>
            <a:r>
              <a:rPr lang="en-US" altLang="zh-CN" sz="2000" dirty="0">
                <a:latin typeface="Consolas" panose="020B0609020204030204" pitchFamily="49" charset="0"/>
              </a:rPr>
              <a:t>)     	# </a:t>
            </a:r>
            <a:r>
              <a:rPr lang="zh-CN" altLang="zh-CN" sz="2000" dirty="0">
                <a:latin typeface="Consolas" panose="020B0609020204030204" pitchFamily="49" charset="0"/>
              </a:rPr>
              <a:t>对获取的码值进行拼接操作</a:t>
            </a:r>
            <a:r>
              <a:rPr lang="en-US" altLang="zh-CN" sz="2000" dirty="0">
                <a:latin typeface="Consolas" panose="020B0609020204030204" pitchFamily="49" charset="0"/>
              </a:rPr>
              <a:t> </a:t>
            </a:r>
            <a:endParaRPr lang="zh-CN" altLang="zh-CN" sz="2000" dirty="0">
              <a:latin typeface="Consolas" panose="020B0609020204030204" pitchFamily="49" charset="0"/>
            </a:endParaRPr>
          </a:p>
          <a:p>
            <a:pPr indent="457200">
              <a:lnSpc>
                <a:spcPct val="150000"/>
              </a:lnSpc>
              <a:spcAft>
                <a:spcPts val="0"/>
              </a:spcAft>
            </a:pPr>
            <a:r>
              <a:rPr lang="en-US" altLang="zh-CN" sz="2000" dirty="0" err="1">
                <a:latin typeface="Consolas" panose="020B0609020204030204" pitchFamily="49" charset="0"/>
              </a:rPr>
              <a:t>reversal_num</a:t>
            </a:r>
            <a:r>
              <a:rPr lang="en-US" altLang="zh-CN" sz="2000" dirty="0">
                <a:latin typeface="Consolas" panose="020B0609020204030204" pitchFamily="49" charset="0"/>
              </a:rPr>
              <a:t> = </a:t>
            </a:r>
            <a:r>
              <a:rPr lang="en-US" altLang="zh-CN" sz="2000" dirty="0" err="1">
                <a:latin typeface="Consolas" panose="020B0609020204030204" pitchFamily="49" charset="0"/>
              </a:rPr>
              <a:t>str_pwd</a:t>
            </a:r>
            <a:r>
              <a:rPr lang="en-US" altLang="zh-CN" sz="2000" dirty="0">
                <a:latin typeface="Consolas" panose="020B0609020204030204" pitchFamily="49" charset="0"/>
              </a:rPr>
              <a:t>[::-1]  	# </a:t>
            </a:r>
            <a:r>
              <a:rPr lang="zh-CN" altLang="zh-CN" sz="2000" dirty="0">
                <a:latin typeface="Consolas" panose="020B0609020204030204" pitchFamily="49" charset="0"/>
              </a:rPr>
              <a:t>将拼接的</a:t>
            </a:r>
            <a:r>
              <a:rPr lang="en-US" altLang="zh-CN" sz="2000" dirty="0">
                <a:latin typeface="Consolas" panose="020B0609020204030204" pitchFamily="49" charset="0"/>
              </a:rPr>
              <a:t>ASCII</a:t>
            </a:r>
            <a:r>
              <a:rPr lang="zh-CN" altLang="zh-CN" sz="2000" dirty="0">
                <a:latin typeface="Consolas" panose="020B0609020204030204" pitchFamily="49" charset="0"/>
              </a:rPr>
              <a:t>值进行倒序排列</a:t>
            </a:r>
          </a:p>
          <a:p>
            <a:pPr indent="457200">
              <a:lnSpc>
                <a:spcPct val="150000"/>
              </a:lnSpc>
              <a:spcAft>
                <a:spcPts val="0"/>
              </a:spcAft>
            </a:pPr>
            <a:r>
              <a:rPr lang="en-US" altLang="zh-CN" sz="2000" dirty="0" err="1">
                <a:latin typeface="Consolas" panose="020B0609020204030204" pitchFamily="49" charset="0"/>
              </a:rPr>
              <a:t>encryption_num</a:t>
            </a:r>
            <a:r>
              <a:rPr lang="en-US" altLang="zh-CN" sz="2000" dirty="0">
                <a:latin typeface="Consolas" panose="020B0609020204030204" pitchFamily="49" charset="0"/>
              </a:rPr>
              <a:t> = </a:t>
            </a:r>
            <a:r>
              <a:rPr lang="en-US" altLang="zh-CN" sz="2000" dirty="0" err="1">
                <a:latin typeface="Consolas" panose="020B0609020204030204" pitchFamily="49" charset="0"/>
              </a:rPr>
              <a:t>int</a:t>
            </a:r>
            <a:r>
              <a:rPr lang="en-US" altLang="zh-CN" sz="2000" dirty="0">
                <a:latin typeface="Consolas" panose="020B0609020204030204" pitchFamily="49" charset="0"/>
              </a:rPr>
              <a:t>(</a:t>
            </a:r>
            <a:r>
              <a:rPr lang="en-US" altLang="zh-CN" sz="2000" dirty="0" err="1">
                <a:latin typeface="Consolas" panose="020B0609020204030204" pitchFamily="49" charset="0"/>
              </a:rPr>
              <a:t>reversal_num</a:t>
            </a:r>
            <a:r>
              <a:rPr lang="en-US" altLang="zh-CN" sz="2000" dirty="0">
                <a:latin typeface="Consolas" panose="020B0609020204030204" pitchFamily="49" charset="0"/>
              </a:rPr>
              <a:t>) + </a:t>
            </a:r>
            <a:r>
              <a:rPr lang="en-US" altLang="zh-CN" sz="2000" dirty="0" err="1">
                <a:latin typeface="Consolas" panose="020B0609020204030204" pitchFamily="49" charset="0"/>
              </a:rPr>
              <a:t>num_asc</a:t>
            </a:r>
            <a:r>
              <a:rPr lang="en-US" altLang="zh-CN" sz="2000" dirty="0">
                <a:latin typeface="Consolas" panose="020B0609020204030204" pitchFamily="49" charset="0"/>
              </a:rPr>
              <a:t>  #</a:t>
            </a:r>
            <a:r>
              <a:rPr lang="zh-CN" altLang="zh-CN" sz="2000" dirty="0">
                <a:latin typeface="Consolas" panose="020B0609020204030204" pitchFamily="49" charset="0"/>
              </a:rPr>
              <a:t>倒序结果与累加值相加</a:t>
            </a:r>
          </a:p>
          <a:p>
            <a:pPr indent="457200">
              <a:lnSpc>
                <a:spcPct val="150000"/>
              </a:lnSpc>
              <a:spcAft>
                <a:spcPts val="0"/>
              </a:spcAft>
            </a:pPr>
            <a:r>
              <a:rPr lang="en-US" altLang="zh-CN" sz="2000" dirty="0">
                <a:latin typeface="Consolas" panose="020B0609020204030204" pitchFamily="49" charset="0"/>
              </a:rPr>
              <a:t>print(f"</a:t>
            </a:r>
            <a:r>
              <a:rPr lang="zh-CN" altLang="zh-CN" sz="2000" dirty="0">
                <a:latin typeface="Consolas" panose="020B0609020204030204" pitchFamily="49" charset="0"/>
              </a:rPr>
              <a:t>加密后的密码为：</a:t>
            </a:r>
            <a:r>
              <a:rPr lang="en-US" altLang="zh-CN" sz="2000" dirty="0">
                <a:latin typeface="Consolas" panose="020B0609020204030204" pitchFamily="49" charset="0"/>
              </a:rPr>
              <a:t>{</a:t>
            </a:r>
            <a:r>
              <a:rPr lang="en-US" altLang="zh-CN" sz="2000" dirty="0" err="1">
                <a:latin typeface="Consolas" panose="020B0609020204030204" pitchFamily="49" charset="0"/>
              </a:rPr>
              <a:t>encryption_num</a:t>
            </a:r>
            <a:r>
              <a:rPr lang="en-US" altLang="zh-CN" sz="2000" dirty="0">
                <a:latin typeface="Consolas" panose="020B0609020204030204" pitchFamily="49" charset="0"/>
              </a:rPr>
              <a:t>}")  </a:t>
            </a:r>
            <a:endParaRPr lang="zh-CN" altLang="zh-CN" sz="2000" dirty="0">
              <a:latin typeface="Consolas" panose="020B0609020204030204" pitchFamily="49" charset="0"/>
            </a:endParaRPr>
          </a:p>
        </p:txBody>
      </p:sp>
    </p:spTree>
    <p:custDataLst>
      <p:tags r:id="rId1"/>
    </p:custDataLst>
    <p:extLst>
      <p:ext uri="{BB962C8B-B14F-4D97-AF65-F5344CB8AC3E}">
        <p14:creationId xmlns:p14="http://schemas.microsoft.com/office/powerpoint/2010/main" val="150474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3688823"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latin typeface="微软雅黑" pitchFamily="34" charset="-122"/>
                <a:ea typeface="微软雅黑" pitchFamily="34" charset="-122"/>
              </a:rPr>
              <a:t>for</a:t>
            </a:r>
            <a:r>
              <a:rPr lang="zh-CN" altLang="en-US" sz="2800" dirty="0">
                <a:latin typeface="微软雅黑" pitchFamily="34" charset="-122"/>
                <a:ea typeface="微软雅黑" pitchFamily="34" charset="-122"/>
              </a:rPr>
              <a:t>语句</a:t>
            </a:r>
            <a:endParaRPr lang="zh-CN" altLang="zh-CN" sz="2800" dirty="0">
              <a:latin typeface="微软雅黑" pitchFamily="34" charset="-122"/>
              <a:ea typeface="微软雅黑" pitchFamily="34" charset="-122"/>
            </a:endParaRPr>
          </a:p>
        </p:txBody>
      </p:sp>
      <p:sp>
        <p:nvSpPr>
          <p:cNvPr id="2" name="矩形 1"/>
          <p:cNvSpPr/>
          <p:nvPr/>
        </p:nvSpPr>
        <p:spPr>
          <a:xfrm>
            <a:off x="478972" y="1381816"/>
            <a:ext cx="11521440" cy="1495794"/>
          </a:xfrm>
          <a:prstGeom prst="rect">
            <a:avLst/>
          </a:prstGeom>
        </p:spPr>
        <p:txBody>
          <a:bodyPr wrap="square">
            <a:spAutoFit/>
          </a:bodyPr>
          <a:lstStyle/>
          <a:p>
            <a:pPr indent="266700">
              <a:lnSpc>
                <a:spcPct val="120000"/>
              </a:lnSpc>
              <a:tabLst>
                <a:tab pos="440055" algn="l"/>
              </a:tabLst>
            </a:pPr>
            <a:r>
              <a:rPr lang="zh-CN" altLang="en-US" sz="2400" dirty="0">
                <a:latin typeface="微软雅黑" pitchFamily="34" charset="-122"/>
                <a:ea typeface="微软雅黑" pitchFamily="34" charset="-122"/>
              </a:rPr>
              <a:t>     </a:t>
            </a:r>
            <a:r>
              <a:rPr lang="zh-CN" altLang="en-US" sz="2600" dirty="0">
                <a:latin typeface="微软雅黑" pitchFamily="34" charset="-122"/>
                <a:ea typeface="微软雅黑" pitchFamily="34" charset="-122"/>
              </a:rPr>
              <a:t>实例：登录系统账号检测。</a:t>
            </a:r>
            <a:r>
              <a:rPr lang="zh-CN" altLang="zh-CN" sz="2600" dirty="0">
                <a:latin typeface="微软雅黑" pitchFamily="34" charset="-122"/>
                <a:ea typeface="微软雅黑" pitchFamily="34" charset="-122"/>
              </a:rPr>
              <a:t>本实例要求利用</a:t>
            </a:r>
            <a:r>
              <a:rPr lang="en-US" altLang="zh-CN" sz="2600" dirty="0">
                <a:latin typeface="微软雅黑" pitchFamily="34" charset="-122"/>
                <a:ea typeface="微软雅黑" pitchFamily="34" charset="-122"/>
              </a:rPr>
              <a:t>for</a:t>
            </a:r>
            <a:r>
              <a:rPr lang="zh-CN" altLang="zh-CN" sz="2600" dirty="0">
                <a:latin typeface="微软雅黑" pitchFamily="34" charset="-122"/>
                <a:ea typeface="微软雅黑" pitchFamily="34" charset="-122"/>
              </a:rPr>
              <a:t>循环编写程序，在</a:t>
            </a:r>
            <a:r>
              <a:rPr lang="en-US" altLang="zh-CN" sz="2600" dirty="0">
                <a:latin typeface="微软雅黑" pitchFamily="34" charset="-122"/>
                <a:ea typeface="微软雅黑" pitchFamily="34" charset="-122"/>
              </a:rPr>
              <a:t>3</a:t>
            </a:r>
            <a:r>
              <a:rPr lang="zh-CN" altLang="zh-CN" sz="2600" dirty="0">
                <a:latin typeface="微软雅黑" pitchFamily="34" charset="-122"/>
                <a:ea typeface="微软雅黑" pitchFamily="34" charset="-122"/>
              </a:rPr>
              <a:t>次机会中模拟登录系统账号和密码的检测功能。</a:t>
            </a:r>
          </a:p>
          <a:p>
            <a:pPr indent="266700">
              <a:lnSpc>
                <a:spcPct val="120000"/>
              </a:lnSpc>
              <a:spcAft>
                <a:spcPts val="0"/>
              </a:spcAft>
              <a:tabLst>
                <a:tab pos="440055" algn="l"/>
              </a:tabLst>
            </a:pPr>
            <a:endParaRPr lang="zh-CN" altLang="zh-CN" sz="2400" kern="100" dirty="0">
              <a:latin typeface="+mn-ea"/>
            </a:endParaRPr>
          </a:p>
        </p:txBody>
      </p:sp>
      <p:sp>
        <p:nvSpPr>
          <p:cNvPr id="3" name="矩形 2"/>
          <p:cNvSpPr/>
          <p:nvPr/>
        </p:nvSpPr>
        <p:spPr>
          <a:xfrm>
            <a:off x="1811383" y="2418801"/>
            <a:ext cx="8490857" cy="3468578"/>
          </a:xfrm>
          <a:prstGeom prst="rect">
            <a:avLst/>
          </a:prstGeom>
          <a:solidFill>
            <a:schemeClr val="bg1">
              <a:lumMod val="95000"/>
            </a:schemeClr>
          </a:solidFill>
        </p:spPr>
        <p:txBody>
          <a:bodyPr wrap="square">
            <a:spAutoFit/>
          </a:bodyPr>
          <a:lstStyle/>
          <a:p>
            <a:pPr indent="228600" algn="just">
              <a:lnSpc>
                <a:spcPct val="115000"/>
              </a:lnSpc>
              <a:spcAft>
                <a:spcPts val="0"/>
              </a:spcAft>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for count in range(3):</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spcAft>
                <a:spcPts val="0"/>
              </a:spcAft>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user = input("</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请输入您的账号：</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spcAft>
                <a:spcPts val="0"/>
              </a:spcAft>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a:t>
            </a:r>
            <a:r>
              <a:rPr lang="en-US" altLang="zh-CN" sz="16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pwd</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 input("</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请输入您的密码：</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spcAft>
                <a:spcPts val="0"/>
              </a:spcAft>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if user == 'admin' and </a:t>
            </a:r>
            <a:r>
              <a:rPr lang="en-US" altLang="zh-CN" sz="16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pwd</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 '123':  	# </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进行账号密码比对</a:t>
            </a:r>
          </a:p>
          <a:p>
            <a:pPr indent="228600" algn="just">
              <a:lnSpc>
                <a:spcPct val="115000"/>
              </a:lnSpc>
              <a:spcAft>
                <a:spcPts val="0"/>
              </a:spcAft>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print('</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登录成功</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spcAft>
                <a:spcPts val="0"/>
              </a:spcAft>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break</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spcAft>
                <a:spcPts val="0"/>
              </a:spcAft>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else:</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spcAft>
                <a:spcPts val="0"/>
              </a:spcAft>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print("</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用户名或密码错误</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spcAft>
                <a:spcPts val="0"/>
              </a:spcAft>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if 3-count-1!=0:</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spcAft>
                <a:spcPts val="0"/>
              </a:spcAft>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print(f"</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您还有</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{3-count-1}</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次机会</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 </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显示剩余次数</a:t>
            </a:r>
          </a:p>
          <a:p>
            <a:pPr indent="228600" algn="just">
              <a:lnSpc>
                <a:spcPct val="115000"/>
              </a:lnSpc>
              <a:spcAft>
                <a:spcPts val="0"/>
              </a:spcAft>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else:</a:t>
            </a:r>
            <a:endPar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print("</a:t>
            </a:r>
            <a:r>
              <a:rPr lang="zh-CN"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输入错误次数过多，请稍后再试</a:t>
            </a:r>
            <a:r>
              <a:rPr lang="en-US" altLang="zh-CN"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a:t>
            </a:r>
            <a:endParaRPr lang="zh-CN" altLang="en-US" sz="16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2258104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a:extLst>
              <a:ext uri="{FF2B5EF4-FFF2-40B4-BE49-F238E27FC236}">
                <a16:creationId xmlns:a16="http://schemas.microsoft.com/office/drawing/2014/main" id="{232F2B05-63C4-4500-9715-7F5C337F5AC1}"/>
              </a:ext>
            </a:extLst>
          </p:cNvPr>
          <p:cNvSpPr txBox="1"/>
          <p:nvPr/>
        </p:nvSpPr>
        <p:spPr>
          <a:xfrm>
            <a:off x="690175" y="367442"/>
            <a:ext cx="3242859"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chemeClr val="accent4"/>
                </a:solidFill>
                <a:latin typeface="微软雅黑" panose="020B0503020204020204" charset="-122"/>
                <a:ea typeface="微软雅黑" panose="020B0503020204020204" charset="-122"/>
                <a:sym typeface="+mn-ea"/>
              </a:rPr>
              <a:t>循环嵌套</a:t>
            </a:r>
          </a:p>
        </p:txBody>
      </p:sp>
      <p:sp>
        <p:nvSpPr>
          <p:cNvPr id="6" name="矩形 2">
            <a:extLst>
              <a:ext uri="{FF2B5EF4-FFF2-40B4-BE49-F238E27FC236}">
                <a16:creationId xmlns:a16="http://schemas.microsoft.com/office/drawing/2014/main" id="{E5D9C3C2-A719-43CC-AA3F-979473BE88B8}"/>
              </a:ext>
            </a:extLst>
          </p:cNvPr>
          <p:cNvSpPr>
            <a:spLocks noChangeArrowheads="1"/>
          </p:cNvSpPr>
          <p:nvPr/>
        </p:nvSpPr>
        <p:spPr bwMode="auto">
          <a:xfrm>
            <a:off x="422072" y="1344120"/>
            <a:ext cx="11620567"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kumimoji="1" lang="zh-CN" altLang="en-US" sz="2600" dirty="0">
                <a:latin typeface="微软雅黑" pitchFamily="34" charset="-122"/>
                <a:ea typeface="微软雅黑" pitchFamily="34" charset="-122"/>
              </a:rPr>
              <a:t>循环之间可以互相嵌套，进而实现更为复杂的逻辑。循环嵌套按不同的循环语句可以划分为</a:t>
            </a:r>
            <a:r>
              <a:rPr kumimoji="1" lang="en-US" altLang="zh-CN" sz="2600" dirty="0">
                <a:solidFill>
                  <a:srgbClr val="FF0000"/>
                </a:solidFill>
                <a:latin typeface="微软雅黑" pitchFamily="34" charset="-122"/>
                <a:ea typeface="微软雅黑" pitchFamily="34" charset="-122"/>
              </a:rPr>
              <a:t>while</a:t>
            </a:r>
            <a:r>
              <a:rPr kumimoji="1" lang="zh-CN" altLang="en-US" sz="2600" dirty="0">
                <a:solidFill>
                  <a:srgbClr val="FF0000"/>
                </a:solidFill>
                <a:latin typeface="微软雅黑" pitchFamily="34" charset="-122"/>
                <a:ea typeface="微软雅黑" pitchFamily="34" charset="-122"/>
              </a:rPr>
              <a:t>循环嵌套</a:t>
            </a:r>
            <a:r>
              <a:rPr kumimoji="1" lang="zh-CN" altLang="en-US" sz="2600" dirty="0">
                <a:latin typeface="微软雅黑" pitchFamily="34" charset="-122"/>
                <a:ea typeface="微软雅黑" pitchFamily="34" charset="-122"/>
              </a:rPr>
              <a:t>和</a:t>
            </a:r>
            <a:r>
              <a:rPr kumimoji="1" lang="en-US" altLang="zh-CN" sz="2600" dirty="0">
                <a:solidFill>
                  <a:srgbClr val="FF0000"/>
                </a:solidFill>
                <a:latin typeface="微软雅黑" pitchFamily="34" charset="-122"/>
                <a:ea typeface="微软雅黑" pitchFamily="34" charset="-122"/>
              </a:rPr>
              <a:t>for</a:t>
            </a:r>
            <a:r>
              <a:rPr kumimoji="1" lang="zh-CN" altLang="en-US" sz="2600" dirty="0">
                <a:solidFill>
                  <a:srgbClr val="FF0000"/>
                </a:solidFill>
                <a:latin typeface="微软雅黑" pitchFamily="34" charset="-122"/>
                <a:ea typeface="微软雅黑" pitchFamily="34" charset="-122"/>
              </a:rPr>
              <a:t>循环嵌套</a:t>
            </a:r>
            <a:r>
              <a:rPr kumimoji="1" lang="zh-CN" altLang="en-US" sz="2600" dirty="0">
                <a:latin typeface="微软雅黑" pitchFamily="34" charset="-122"/>
                <a:ea typeface="微软雅黑" pitchFamily="34" charset="-122"/>
              </a:rPr>
              <a:t>。</a:t>
            </a:r>
            <a:endParaRPr kumimoji="1" lang="zh-CN" altLang="zh-CN" sz="2600" dirty="0">
              <a:latin typeface="微软雅黑" pitchFamily="34" charset="-122"/>
              <a:ea typeface="微软雅黑" pitchFamily="34" charset="-122"/>
            </a:endParaRPr>
          </a:p>
        </p:txBody>
      </p:sp>
      <p:sp>
        <p:nvSpPr>
          <p:cNvPr id="10" name="TextBox 1">
            <a:extLst>
              <a:ext uri="{FF2B5EF4-FFF2-40B4-BE49-F238E27FC236}">
                <a16:creationId xmlns:a16="http://schemas.microsoft.com/office/drawing/2014/main" id="{205ACD62-5001-4120-9861-3F8696BF2F2B}"/>
              </a:ext>
            </a:extLst>
          </p:cNvPr>
          <p:cNvSpPr txBox="1"/>
          <p:nvPr/>
        </p:nvSpPr>
        <p:spPr>
          <a:xfrm>
            <a:off x="765136" y="2650645"/>
            <a:ext cx="4459183" cy="492443"/>
          </a:xfrm>
          <a:prstGeom prst="rect">
            <a:avLst/>
          </a:prstGeom>
          <a:noFill/>
          <a:effectLst>
            <a:reflection blurRad="6350" stA="50000" endA="300" endPos="38500" dist="50800" dir="5400000" sy="-100000" algn="bl" rotWithShape="0"/>
          </a:effectLst>
        </p:spPr>
        <p:txBody>
          <a:bodyPr wrap="square">
            <a:spAutoFit/>
          </a:bodyPr>
          <a:lstStyle/>
          <a:p>
            <a:pPr>
              <a:defRPr/>
            </a:pPr>
            <a:r>
              <a:rPr lang="en-US" altLang="zh-CN" sz="2600" dirty="0">
                <a:solidFill>
                  <a:srgbClr val="1353A2"/>
                </a:solidFill>
                <a:latin typeface="微软雅黑" panose="020B0503020204020204" charset="-122"/>
                <a:ea typeface="微软雅黑" panose="020B0503020204020204" charset="-122"/>
              </a:rPr>
              <a:t>1</a:t>
            </a:r>
            <a:r>
              <a:rPr lang="zh-CN" altLang="en-US" sz="2600" dirty="0">
                <a:solidFill>
                  <a:srgbClr val="1353A2"/>
                </a:solidFill>
                <a:latin typeface="微软雅黑" panose="020B0503020204020204" charset="-122"/>
                <a:ea typeface="微软雅黑" panose="020B0503020204020204" charset="-122"/>
              </a:rPr>
              <a:t>。</a:t>
            </a:r>
            <a:r>
              <a:rPr lang="en-US" altLang="zh-CN" sz="2600" dirty="0">
                <a:solidFill>
                  <a:srgbClr val="1353A2"/>
                </a:solidFill>
                <a:latin typeface="微软雅黑" panose="020B0503020204020204" charset="-122"/>
                <a:ea typeface="微软雅黑" panose="020B0503020204020204" charset="-122"/>
              </a:rPr>
              <a:t>while</a:t>
            </a:r>
            <a:r>
              <a:rPr lang="zh-CN" altLang="en-US" sz="2600" dirty="0">
                <a:solidFill>
                  <a:srgbClr val="1353A2"/>
                </a:solidFill>
                <a:latin typeface="微软雅黑" panose="020B0503020204020204" charset="-122"/>
                <a:ea typeface="微软雅黑" panose="020B0503020204020204" charset="-122"/>
              </a:rPr>
              <a:t>循环嵌套</a:t>
            </a:r>
            <a:endParaRPr lang="zh-CN" altLang="en-US" sz="2600" dirty="0">
              <a:solidFill>
                <a:srgbClr val="1353A2"/>
              </a:solidFill>
              <a:latin typeface="微软雅黑" panose="020B0503020204020204" charset="-122"/>
              <a:ea typeface="微软雅黑" panose="020B0503020204020204" charset="-122"/>
              <a:sym typeface="+mn-ea"/>
            </a:endParaRPr>
          </a:p>
        </p:txBody>
      </p:sp>
      <p:sp>
        <p:nvSpPr>
          <p:cNvPr id="11" name="矩形 10">
            <a:extLst>
              <a:ext uri="{FF2B5EF4-FFF2-40B4-BE49-F238E27FC236}">
                <a16:creationId xmlns:a16="http://schemas.microsoft.com/office/drawing/2014/main" id="{0F99BF2B-E948-4198-913D-A74A5E8B21BA}"/>
              </a:ext>
            </a:extLst>
          </p:cNvPr>
          <p:cNvSpPr>
            <a:spLocks noChangeArrowheads="1"/>
          </p:cNvSpPr>
          <p:nvPr/>
        </p:nvSpPr>
        <p:spPr bwMode="auto">
          <a:xfrm>
            <a:off x="297196" y="3402714"/>
            <a:ext cx="5395062"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600" dirty="0">
                <a:latin typeface="微软雅黑" pitchFamily="34" charset="-122"/>
                <a:ea typeface="微软雅黑" pitchFamily="34" charset="-122"/>
              </a:rPr>
              <a:t>while</a:t>
            </a:r>
            <a:r>
              <a:rPr lang="zh-CN" altLang="zh-CN" sz="2600" dirty="0">
                <a:latin typeface="微软雅黑" pitchFamily="34" charset="-122"/>
                <a:ea typeface="微软雅黑" pitchFamily="34" charset="-122"/>
              </a:rPr>
              <a:t>循环中可以嵌套</a:t>
            </a:r>
            <a:r>
              <a:rPr lang="en-US" altLang="zh-CN" sz="2600" dirty="0">
                <a:latin typeface="微软雅黑" pitchFamily="34" charset="-122"/>
                <a:ea typeface="微软雅黑" pitchFamily="34" charset="-122"/>
              </a:rPr>
              <a:t>while</a:t>
            </a:r>
            <a:r>
              <a:rPr lang="zh-CN" altLang="zh-CN" sz="2600" dirty="0">
                <a:latin typeface="微软雅黑" pitchFamily="34" charset="-122"/>
                <a:ea typeface="微软雅黑" pitchFamily="34" charset="-122"/>
              </a:rPr>
              <a:t>循环</a:t>
            </a:r>
            <a:r>
              <a:rPr lang="zh-CN" altLang="en-US" sz="2600" dirty="0">
                <a:latin typeface="微软雅黑" pitchFamily="34" charset="-122"/>
                <a:ea typeface="微软雅黑" pitchFamily="34" charset="-122"/>
              </a:rPr>
              <a:t>。</a:t>
            </a:r>
          </a:p>
        </p:txBody>
      </p:sp>
      <p:sp>
        <p:nvSpPr>
          <p:cNvPr id="12" name="文本框 2">
            <a:extLst>
              <a:ext uri="{FF2B5EF4-FFF2-40B4-BE49-F238E27FC236}">
                <a16:creationId xmlns:a16="http://schemas.microsoft.com/office/drawing/2014/main" id="{139693B9-C59E-40EE-8541-E0AC78D947AC}"/>
              </a:ext>
            </a:extLst>
          </p:cNvPr>
          <p:cNvSpPr txBox="1">
            <a:spLocks noChangeArrowheads="1"/>
          </p:cNvSpPr>
          <p:nvPr/>
        </p:nvSpPr>
        <p:spPr bwMode="auto">
          <a:xfrm>
            <a:off x="765136" y="4101967"/>
            <a:ext cx="4946073"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2600" dirty="0">
                <a:solidFill>
                  <a:srgbClr val="FF0000"/>
                </a:solidFill>
                <a:latin typeface="微软雅黑" pitchFamily="34" charset="-122"/>
                <a:ea typeface="微软雅黑" pitchFamily="34" charset="-122"/>
              </a:rPr>
              <a:t>while </a:t>
            </a:r>
            <a:r>
              <a:rPr lang="zh-CN" altLang="zh-CN" sz="2600" dirty="0">
                <a:solidFill>
                  <a:srgbClr val="FF0000"/>
                </a:solidFill>
                <a:latin typeface="微软雅黑" pitchFamily="34" charset="-122"/>
                <a:ea typeface="微软雅黑" pitchFamily="34" charset="-122"/>
              </a:rPr>
              <a:t>条件表达式</a:t>
            </a:r>
            <a:r>
              <a:rPr lang="en-US" altLang="zh-CN" sz="2600" dirty="0">
                <a:solidFill>
                  <a:srgbClr val="FF0000"/>
                </a:solidFill>
                <a:latin typeface="微软雅黑" pitchFamily="34" charset="-122"/>
                <a:ea typeface="微软雅黑" pitchFamily="34" charset="-122"/>
              </a:rPr>
              <a:t>1</a:t>
            </a:r>
            <a:r>
              <a:rPr lang="zh-CN" altLang="zh-CN" sz="2600" dirty="0">
                <a:solidFill>
                  <a:srgbClr val="FF0000"/>
                </a:solidFill>
                <a:latin typeface="微软雅黑" pitchFamily="34" charset="-122"/>
                <a:ea typeface="微软雅黑" pitchFamily="34" charset="-122"/>
              </a:rPr>
              <a:t>：</a:t>
            </a:r>
          </a:p>
          <a:p>
            <a:r>
              <a:rPr lang="en-US" altLang="zh-CN" sz="2600" dirty="0">
                <a:solidFill>
                  <a:srgbClr val="FF0000"/>
                </a:solidFill>
                <a:latin typeface="微软雅黑" pitchFamily="34" charset="-122"/>
                <a:ea typeface="微软雅黑" pitchFamily="34" charset="-122"/>
              </a:rPr>
              <a:t>     </a:t>
            </a:r>
            <a:r>
              <a:rPr lang="zh-CN" altLang="zh-CN" sz="2600" dirty="0">
                <a:solidFill>
                  <a:srgbClr val="FF0000"/>
                </a:solidFill>
                <a:latin typeface="微软雅黑" pitchFamily="34" charset="-122"/>
                <a:ea typeface="微软雅黑" pitchFamily="34" charset="-122"/>
              </a:rPr>
              <a:t>代码块</a:t>
            </a:r>
            <a:r>
              <a:rPr lang="en-US" altLang="zh-CN" sz="2600" dirty="0">
                <a:solidFill>
                  <a:srgbClr val="FF0000"/>
                </a:solidFill>
                <a:latin typeface="微软雅黑" pitchFamily="34" charset="-122"/>
                <a:ea typeface="微软雅黑" pitchFamily="34" charset="-122"/>
              </a:rPr>
              <a:t>1</a:t>
            </a:r>
            <a:endParaRPr lang="zh-CN" altLang="zh-CN" sz="2600" dirty="0">
              <a:solidFill>
                <a:srgbClr val="FF0000"/>
              </a:solidFill>
              <a:latin typeface="微软雅黑" pitchFamily="34" charset="-122"/>
              <a:ea typeface="微软雅黑" pitchFamily="34" charset="-122"/>
            </a:endParaRPr>
          </a:p>
          <a:p>
            <a:r>
              <a:rPr lang="en-US" altLang="zh-CN" sz="2600" dirty="0">
                <a:solidFill>
                  <a:srgbClr val="FF0000"/>
                </a:solidFill>
                <a:latin typeface="微软雅黑" pitchFamily="34" charset="-122"/>
                <a:ea typeface="微软雅黑" pitchFamily="34" charset="-122"/>
              </a:rPr>
              <a:t>     ......</a:t>
            </a:r>
            <a:endParaRPr lang="zh-CN" altLang="zh-CN" sz="2600" dirty="0">
              <a:solidFill>
                <a:srgbClr val="FF0000"/>
              </a:solidFill>
              <a:latin typeface="微软雅黑" pitchFamily="34" charset="-122"/>
              <a:ea typeface="微软雅黑" pitchFamily="34" charset="-122"/>
            </a:endParaRPr>
          </a:p>
          <a:p>
            <a:r>
              <a:rPr lang="en-US" altLang="zh-CN" sz="2600" dirty="0">
                <a:solidFill>
                  <a:srgbClr val="FF0000"/>
                </a:solidFill>
                <a:latin typeface="微软雅黑" pitchFamily="34" charset="-122"/>
                <a:ea typeface="微软雅黑" pitchFamily="34" charset="-122"/>
              </a:rPr>
              <a:t>     while </a:t>
            </a:r>
            <a:r>
              <a:rPr lang="zh-CN" altLang="zh-CN" sz="2600" dirty="0">
                <a:solidFill>
                  <a:srgbClr val="FF0000"/>
                </a:solidFill>
                <a:latin typeface="微软雅黑" pitchFamily="34" charset="-122"/>
                <a:ea typeface="微软雅黑" pitchFamily="34" charset="-122"/>
              </a:rPr>
              <a:t>条件表达式</a:t>
            </a:r>
            <a:r>
              <a:rPr lang="en-US" altLang="zh-CN" sz="2600" dirty="0">
                <a:solidFill>
                  <a:srgbClr val="FF0000"/>
                </a:solidFill>
                <a:latin typeface="微软雅黑" pitchFamily="34" charset="-122"/>
                <a:ea typeface="微软雅黑" pitchFamily="34" charset="-122"/>
              </a:rPr>
              <a:t>2</a:t>
            </a:r>
            <a:r>
              <a:rPr lang="zh-CN" altLang="zh-CN" sz="2600" dirty="0">
                <a:solidFill>
                  <a:srgbClr val="FF0000"/>
                </a:solidFill>
                <a:latin typeface="微软雅黑" pitchFamily="34" charset="-122"/>
                <a:ea typeface="微软雅黑" pitchFamily="34" charset="-122"/>
              </a:rPr>
              <a:t>：</a:t>
            </a:r>
          </a:p>
          <a:p>
            <a:r>
              <a:rPr lang="en-US" altLang="zh-CN" sz="2600" dirty="0">
                <a:solidFill>
                  <a:srgbClr val="FF0000"/>
                </a:solidFill>
                <a:latin typeface="微软雅黑" pitchFamily="34" charset="-122"/>
                <a:ea typeface="微软雅黑" pitchFamily="34" charset="-122"/>
              </a:rPr>
              <a:t>          </a:t>
            </a:r>
            <a:r>
              <a:rPr lang="zh-CN" altLang="zh-CN" sz="2600" dirty="0">
                <a:solidFill>
                  <a:srgbClr val="FF0000"/>
                </a:solidFill>
                <a:latin typeface="微软雅黑" pitchFamily="34" charset="-122"/>
                <a:ea typeface="微软雅黑" pitchFamily="34" charset="-122"/>
              </a:rPr>
              <a:t>代码块</a:t>
            </a:r>
            <a:r>
              <a:rPr lang="en-US" altLang="zh-CN" sz="2600" dirty="0">
                <a:solidFill>
                  <a:srgbClr val="FF0000"/>
                </a:solidFill>
                <a:latin typeface="微软雅黑" pitchFamily="34" charset="-122"/>
                <a:ea typeface="微软雅黑" pitchFamily="34" charset="-122"/>
              </a:rPr>
              <a:t>2</a:t>
            </a:r>
            <a:endParaRPr lang="zh-CN" altLang="zh-CN" sz="2600" dirty="0">
              <a:solidFill>
                <a:srgbClr val="FF0000"/>
              </a:solidFill>
              <a:latin typeface="微软雅黑" pitchFamily="34" charset="-122"/>
              <a:ea typeface="微软雅黑" pitchFamily="34" charset="-122"/>
            </a:endParaRPr>
          </a:p>
          <a:p>
            <a:r>
              <a:rPr lang="en-US" altLang="zh-CN" sz="2600" dirty="0">
                <a:solidFill>
                  <a:srgbClr val="FF0000"/>
                </a:solidFill>
                <a:latin typeface="微软雅黑" pitchFamily="34" charset="-122"/>
                <a:ea typeface="微软雅黑" pitchFamily="34" charset="-122"/>
              </a:rPr>
              <a:t>	 ......</a:t>
            </a:r>
            <a:endParaRPr lang="zh-CN" altLang="zh-CN" sz="2600" dirty="0">
              <a:solidFill>
                <a:srgbClr val="FF0000"/>
              </a:solidFill>
              <a:latin typeface="微软雅黑" pitchFamily="34" charset="-122"/>
              <a:ea typeface="微软雅黑" pitchFamily="34" charset="-122"/>
            </a:endParaRPr>
          </a:p>
        </p:txBody>
      </p:sp>
      <p:sp>
        <p:nvSpPr>
          <p:cNvPr id="13" name="矩形 2">
            <a:extLst>
              <a:ext uri="{FF2B5EF4-FFF2-40B4-BE49-F238E27FC236}">
                <a16:creationId xmlns:a16="http://schemas.microsoft.com/office/drawing/2014/main" id="{E47835D3-31BD-46D1-95B8-40DCF79378BB}"/>
              </a:ext>
            </a:extLst>
          </p:cNvPr>
          <p:cNvSpPr>
            <a:spLocks noChangeArrowheads="1"/>
          </p:cNvSpPr>
          <p:nvPr/>
        </p:nvSpPr>
        <p:spPr bwMode="auto">
          <a:xfrm>
            <a:off x="5669632" y="3422896"/>
            <a:ext cx="6142129"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600" dirty="0">
                <a:latin typeface="微软雅黑" pitchFamily="34" charset="-122"/>
                <a:ea typeface="微软雅黑" pitchFamily="34" charset="-122"/>
              </a:rPr>
              <a:t>for</a:t>
            </a:r>
            <a:r>
              <a:rPr lang="zh-CN" altLang="zh-CN" sz="2600" dirty="0">
                <a:latin typeface="微软雅黑" pitchFamily="34" charset="-122"/>
                <a:ea typeface="微软雅黑" pitchFamily="34" charset="-122"/>
              </a:rPr>
              <a:t>循环也可以嵌套使用</a:t>
            </a:r>
            <a:r>
              <a:rPr lang="zh-CN" altLang="en-US" sz="2600" dirty="0">
                <a:latin typeface="微软雅黑" pitchFamily="34" charset="-122"/>
                <a:ea typeface="微软雅黑" pitchFamily="34" charset="-122"/>
              </a:rPr>
              <a:t>，其格式如下。</a:t>
            </a:r>
          </a:p>
        </p:txBody>
      </p:sp>
      <p:sp>
        <p:nvSpPr>
          <p:cNvPr id="14" name="文本框 2">
            <a:extLst>
              <a:ext uri="{FF2B5EF4-FFF2-40B4-BE49-F238E27FC236}">
                <a16:creationId xmlns:a16="http://schemas.microsoft.com/office/drawing/2014/main" id="{487988A0-E35D-4392-B0B0-7812A18A3246}"/>
              </a:ext>
            </a:extLst>
          </p:cNvPr>
          <p:cNvSpPr txBox="1">
            <a:spLocks noChangeArrowheads="1"/>
          </p:cNvSpPr>
          <p:nvPr/>
        </p:nvSpPr>
        <p:spPr bwMode="auto">
          <a:xfrm>
            <a:off x="5886661" y="4438627"/>
            <a:ext cx="5708073"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2600" dirty="0">
                <a:solidFill>
                  <a:srgbClr val="FF0000"/>
                </a:solidFill>
                <a:latin typeface="微软雅黑" pitchFamily="34" charset="-122"/>
                <a:ea typeface="微软雅黑" pitchFamily="34" charset="-122"/>
              </a:rPr>
              <a:t>for </a:t>
            </a:r>
            <a:r>
              <a:rPr lang="zh-CN" altLang="zh-CN" sz="2600" dirty="0">
                <a:solidFill>
                  <a:srgbClr val="FF0000"/>
                </a:solidFill>
                <a:latin typeface="微软雅黑" pitchFamily="34" charset="-122"/>
                <a:ea typeface="微软雅黑" pitchFamily="34" charset="-122"/>
              </a:rPr>
              <a:t>临时变量</a:t>
            </a:r>
            <a:r>
              <a:rPr lang="en-US" altLang="zh-CN" sz="2600" dirty="0">
                <a:solidFill>
                  <a:srgbClr val="FF0000"/>
                </a:solidFill>
                <a:latin typeface="微软雅黑" pitchFamily="34" charset="-122"/>
                <a:ea typeface="微软雅黑" pitchFamily="34" charset="-122"/>
              </a:rPr>
              <a:t> in </a:t>
            </a:r>
            <a:r>
              <a:rPr lang="zh-CN" altLang="zh-CN" sz="2600" dirty="0">
                <a:solidFill>
                  <a:srgbClr val="FF0000"/>
                </a:solidFill>
                <a:latin typeface="微软雅黑" pitchFamily="34" charset="-122"/>
                <a:ea typeface="微软雅黑" pitchFamily="34" charset="-122"/>
              </a:rPr>
              <a:t>可迭代对象</a:t>
            </a:r>
            <a:r>
              <a:rPr lang="en-US" altLang="zh-CN" sz="2600" dirty="0">
                <a:solidFill>
                  <a:srgbClr val="FF0000"/>
                </a:solidFill>
                <a:latin typeface="微软雅黑" pitchFamily="34" charset="-122"/>
                <a:ea typeface="微软雅黑" pitchFamily="34" charset="-122"/>
              </a:rPr>
              <a:t>:</a:t>
            </a:r>
            <a:endParaRPr lang="zh-CN" altLang="zh-CN" sz="2600" dirty="0">
              <a:solidFill>
                <a:srgbClr val="FF0000"/>
              </a:solidFill>
              <a:latin typeface="微软雅黑" pitchFamily="34" charset="-122"/>
              <a:ea typeface="微软雅黑" pitchFamily="34" charset="-122"/>
            </a:endParaRPr>
          </a:p>
          <a:p>
            <a:r>
              <a:rPr lang="en-US" altLang="zh-CN" sz="2600" dirty="0">
                <a:solidFill>
                  <a:srgbClr val="FF0000"/>
                </a:solidFill>
                <a:latin typeface="微软雅黑" pitchFamily="34" charset="-122"/>
                <a:ea typeface="微软雅黑" pitchFamily="34" charset="-122"/>
              </a:rPr>
              <a:t>     </a:t>
            </a:r>
            <a:r>
              <a:rPr lang="zh-CN" altLang="zh-CN" sz="2600" dirty="0">
                <a:solidFill>
                  <a:srgbClr val="FF0000"/>
                </a:solidFill>
                <a:latin typeface="微软雅黑" pitchFamily="34" charset="-122"/>
                <a:ea typeface="微软雅黑" pitchFamily="34" charset="-122"/>
              </a:rPr>
              <a:t>代码块</a:t>
            </a:r>
            <a:r>
              <a:rPr lang="en-US" altLang="zh-CN" sz="2600" dirty="0">
                <a:solidFill>
                  <a:srgbClr val="FF0000"/>
                </a:solidFill>
                <a:latin typeface="微软雅黑" pitchFamily="34" charset="-122"/>
                <a:ea typeface="微软雅黑" pitchFamily="34" charset="-122"/>
              </a:rPr>
              <a:t>1</a:t>
            </a:r>
            <a:endParaRPr lang="zh-CN" altLang="zh-CN" sz="2600" dirty="0">
              <a:solidFill>
                <a:srgbClr val="FF0000"/>
              </a:solidFill>
              <a:latin typeface="微软雅黑" pitchFamily="34" charset="-122"/>
              <a:ea typeface="微软雅黑" pitchFamily="34" charset="-122"/>
            </a:endParaRPr>
          </a:p>
          <a:p>
            <a:r>
              <a:rPr lang="en-US" altLang="zh-CN" sz="2600" dirty="0">
                <a:solidFill>
                  <a:srgbClr val="FF0000"/>
                </a:solidFill>
                <a:latin typeface="微软雅黑" pitchFamily="34" charset="-122"/>
                <a:ea typeface="微软雅黑" pitchFamily="34" charset="-122"/>
              </a:rPr>
              <a:t>     for </a:t>
            </a:r>
            <a:r>
              <a:rPr lang="zh-CN" altLang="zh-CN" sz="2600" dirty="0">
                <a:solidFill>
                  <a:srgbClr val="FF0000"/>
                </a:solidFill>
                <a:latin typeface="微软雅黑" pitchFamily="34" charset="-122"/>
                <a:ea typeface="微软雅黑" pitchFamily="34" charset="-122"/>
              </a:rPr>
              <a:t>临时变量</a:t>
            </a:r>
            <a:r>
              <a:rPr lang="en-US" altLang="zh-CN" sz="2600" dirty="0">
                <a:solidFill>
                  <a:srgbClr val="FF0000"/>
                </a:solidFill>
                <a:latin typeface="微软雅黑" pitchFamily="34" charset="-122"/>
                <a:ea typeface="微软雅黑" pitchFamily="34" charset="-122"/>
              </a:rPr>
              <a:t> in </a:t>
            </a:r>
            <a:r>
              <a:rPr lang="zh-CN" altLang="zh-CN" sz="2600" dirty="0">
                <a:solidFill>
                  <a:srgbClr val="FF0000"/>
                </a:solidFill>
                <a:latin typeface="微软雅黑" pitchFamily="34" charset="-122"/>
                <a:ea typeface="微软雅黑" pitchFamily="34" charset="-122"/>
              </a:rPr>
              <a:t>可迭代对象</a:t>
            </a:r>
            <a:r>
              <a:rPr lang="en-US" altLang="zh-CN" sz="2600" dirty="0">
                <a:solidFill>
                  <a:srgbClr val="FF0000"/>
                </a:solidFill>
                <a:latin typeface="微软雅黑" pitchFamily="34" charset="-122"/>
                <a:ea typeface="微软雅黑" pitchFamily="34" charset="-122"/>
              </a:rPr>
              <a:t>:</a:t>
            </a:r>
            <a:endParaRPr lang="zh-CN" altLang="zh-CN" sz="2600" dirty="0">
              <a:solidFill>
                <a:srgbClr val="FF0000"/>
              </a:solidFill>
              <a:latin typeface="微软雅黑" pitchFamily="34" charset="-122"/>
              <a:ea typeface="微软雅黑" pitchFamily="34" charset="-122"/>
            </a:endParaRPr>
          </a:p>
          <a:p>
            <a:r>
              <a:rPr lang="en-US" altLang="zh-CN" sz="2600" dirty="0">
                <a:solidFill>
                  <a:srgbClr val="FF0000"/>
                </a:solidFill>
                <a:latin typeface="微软雅黑" pitchFamily="34" charset="-122"/>
                <a:ea typeface="微软雅黑" pitchFamily="34" charset="-122"/>
              </a:rPr>
              <a:t>          </a:t>
            </a:r>
            <a:r>
              <a:rPr lang="zh-CN" altLang="zh-CN" sz="2600" dirty="0">
                <a:solidFill>
                  <a:srgbClr val="FF0000"/>
                </a:solidFill>
                <a:latin typeface="微软雅黑" pitchFamily="34" charset="-122"/>
                <a:ea typeface="微软雅黑" pitchFamily="34" charset="-122"/>
              </a:rPr>
              <a:t>代码块</a:t>
            </a:r>
            <a:r>
              <a:rPr lang="en-US" altLang="zh-CN" sz="2600" dirty="0">
                <a:solidFill>
                  <a:srgbClr val="FF0000"/>
                </a:solidFill>
                <a:latin typeface="微软雅黑" pitchFamily="34" charset="-122"/>
                <a:ea typeface="微软雅黑" pitchFamily="34" charset="-122"/>
              </a:rPr>
              <a:t>2</a:t>
            </a:r>
            <a:endParaRPr lang="zh-CN" altLang="zh-CN" sz="2600" dirty="0">
              <a:solidFill>
                <a:srgbClr val="FF0000"/>
              </a:solidFill>
              <a:latin typeface="微软雅黑" pitchFamily="34" charset="-122"/>
              <a:ea typeface="微软雅黑" pitchFamily="34" charset="-122"/>
            </a:endParaRPr>
          </a:p>
        </p:txBody>
      </p:sp>
      <p:sp>
        <p:nvSpPr>
          <p:cNvPr id="16" name="TextBox 1">
            <a:extLst>
              <a:ext uri="{FF2B5EF4-FFF2-40B4-BE49-F238E27FC236}">
                <a16:creationId xmlns:a16="http://schemas.microsoft.com/office/drawing/2014/main" id="{B2E83777-1723-4FFB-8568-083EC5F2A535}"/>
              </a:ext>
            </a:extLst>
          </p:cNvPr>
          <p:cNvSpPr txBox="1"/>
          <p:nvPr/>
        </p:nvSpPr>
        <p:spPr>
          <a:xfrm>
            <a:off x="6113417" y="2643107"/>
            <a:ext cx="4459183" cy="492443"/>
          </a:xfrm>
          <a:prstGeom prst="rect">
            <a:avLst/>
          </a:prstGeom>
          <a:noFill/>
          <a:effectLst>
            <a:reflection blurRad="6350" stA="50000" endA="300" endPos="38500" dist="50800" dir="5400000" sy="-100000" algn="bl" rotWithShape="0"/>
          </a:effectLst>
        </p:spPr>
        <p:txBody>
          <a:bodyPr wrap="square">
            <a:spAutoFit/>
          </a:bodyPr>
          <a:lstStyle/>
          <a:p>
            <a:pPr>
              <a:defRPr/>
            </a:pPr>
            <a:r>
              <a:rPr lang="en-US" altLang="zh-CN" sz="2600" dirty="0">
                <a:solidFill>
                  <a:srgbClr val="1353A2"/>
                </a:solidFill>
                <a:latin typeface="微软雅黑" panose="020B0503020204020204" charset="-122"/>
                <a:ea typeface="微软雅黑" panose="020B0503020204020204" charset="-122"/>
              </a:rPr>
              <a:t>2</a:t>
            </a:r>
            <a:r>
              <a:rPr lang="zh-CN" altLang="en-US" sz="2600" dirty="0">
                <a:solidFill>
                  <a:srgbClr val="1353A2"/>
                </a:solidFill>
                <a:latin typeface="微软雅黑" panose="020B0503020204020204" charset="-122"/>
                <a:ea typeface="微软雅黑" panose="020B0503020204020204" charset="-122"/>
              </a:rPr>
              <a:t>。</a:t>
            </a:r>
            <a:r>
              <a:rPr lang="en-US" altLang="zh-CN" sz="2600" dirty="0">
                <a:solidFill>
                  <a:srgbClr val="1353A2"/>
                </a:solidFill>
                <a:latin typeface="微软雅黑" panose="020B0503020204020204" charset="-122"/>
                <a:ea typeface="微软雅黑" panose="020B0503020204020204" charset="-122"/>
              </a:rPr>
              <a:t>for</a:t>
            </a:r>
            <a:r>
              <a:rPr lang="zh-CN" altLang="en-US" sz="2600" dirty="0">
                <a:solidFill>
                  <a:srgbClr val="1353A2"/>
                </a:solidFill>
                <a:latin typeface="微软雅黑" panose="020B0503020204020204" charset="-122"/>
                <a:ea typeface="微软雅黑" panose="020B0503020204020204" charset="-122"/>
              </a:rPr>
              <a:t>循环嵌套</a:t>
            </a:r>
            <a:endParaRPr lang="zh-CN" altLang="en-US" sz="2600" dirty="0">
              <a:solidFill>
                <a:srgbClr val="1353A2"/>
              </a:solidFill>
              <a:latin typeface="微软雅黑" panose="020B0503020204020204" charset="-122"/>
              <a:ea typeface="微软雅黑" panose="020B0503020204020204" charset="-122"/>
              <a:sym typeface="+mn-ea"/>
            </a:endParaRPr>
          </a:p>
        </p:txBody>
      </p:sp>
      <p:cxnSp>
        <p:nvCxnSpPr>
          <p:cNvPr id="17" name="直接连接符 16">
            <a:extLst>
              <a:ext uri="{FF2B5EF4-FFF2-40B4-BE49-F238E27FC236}">
                <a16:creationId xmlns:a16="http://schemas.microsoft.com/office/drawing/2014/main" id="{95ABD708-302C-437B-84FF-1E3DA552C8DF}"/>
              </a:ext>
            </a:extLst>
          </p:cNvPr>
          <p:cNvCxnSpPr>
            <a:cxnSpLocks/>
          </p:cNvCxnSpPr>
          <p:nvPr/>
        </p:nvCxnSpPr>
        <p:spPr>
          <a:xfrm>
            <a:off x="5654732" y="2514936"/>
            <a:ext cx="0" cy="4042187"/>
          </a:xfrm>
          <a:prstGeom prst="line">
            <a:avLst/>
          </a:prstGeom>
          <a:ln w="19050">
            <a:prstDash val="lgDashDotDot"/>
          </a:ln>
        </p:spPr>
        <p:style>
          <a:lnRef idx="1">
            <a:schemeClr val="dk1"/>
          </a:lnRef>
          <a:fillRef idx="0">
            <a:schemeClr val="dk1"/>
          </a:fillRef>
          <a:effectRef idx="0">
            <a:schemeClr val="dk1"/>
          </a:effectRef>
          <a:fontRef idx="minor">
            <a:schemeClr val="tx1"/>
          </a:fontRef>
        </p:style>
      </p:cxnSp>
    </p:spTree>
    <p:custDataLst>
      <p:tags r:id="rId1"/>
    </p:custDataLst>
    <p:extLst>
      <p:ext uri="{BB962C8B-B14F-4D97-AF65-F5344CB8AC3E}">
        <p14:creationId xmlns:p14="http://schemas.microsoft.com/office/powerpoint/2010/main" val="42650047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a:extLst>
              <a:ext uri="{FF2B5EF4-FFF2-40B4-BE49-F238E27FC236}">
                <a16:creationId xmlns:a16="http://schemas.microsoft.com/office/drawing/2014/main" id="{232F2B05-63C4-4500-9715-7F5C337F5AC1}"/>
              </a:ext>
            </a:extLst>
          </p:cNvPr>
          <p:cNvSpPr txBox="1"/>
          <p:nvPr/>
        </p:nvSpPr>
        <p:spPr>
          <a:xfrm>
            <a:off x="690175" y="367442"/>
            <a:ext cx="3242859"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chemeClr val="accent4"/>
                </a:solidFill>
                <a:latin typeface="微软雅黑" panose="020B0503020204020204" charset="-122"/>
                <a:ea typeface="微软雅黑" panose="020B0503020204020204" charset="-122"/>
                <a:sym typeface="+mn-ea"/>
              </a:rPr>
              <a:t>循环嵌套</a:t>
            </a:r>
          </a:p>
        </p:txBody>
      </p:sp>
      <p:sp>
        <p:nvSpPr>
          <p:cNvPr id="19" name="矩形 18"/>
          <p:cNvSpPr/>
          <p:nvPr/>
        </p:nvSpPr>
        <p:spPr>
          <a:xfrm>
            <a:off x="670560" y="1161627"/>
            <a:ext cx="11521440" cy="1458861"/>
          </a:xfrm>
          <a:prstGeom prst="rect">
            <a:avLst/>
          </a:prstGeom>
        </p:spPr>
        <p:txBody>
          <a:bodyPr wrap="square">
            <a:spAutoFit/>
          </a:bodyPr>
          <a:lstStyle/>
          <a:p>
            <a:pPr indent="266700">
              <a:lnSpc>
                <a:spcPct val="120000"/>
              </a:lnSpc>
              <a:tabLst>
                <a:tab pos="440055" algn="l"/>
              </a:tabLst>
            </a:pPr>
            <a:r>
              <a:rPr lang="zh-CN" altLang="en-US" sz="2400" dirty="0">
                <a:latin typeface="微软雅黑" pitchFamily="34" charset="-122"/>
                <a:ea typeface="微软雅黑" pitchFamily="34" charset="-122"/>
              </a:rPr>
              <a:t>    </a:t>
            </a:r>
            <a:r>
              <a:rPr lang="zh-CN" altLang="en-US" sz="2600" dirty="0">
                <a:latin typeface="微软雅黑" pitchFamily="34" charset="-122"/>
                <a:ea typeface="微软雅黑" pitchFamily="34" charset="-122"/>
              </a:rPr>
              <a:t>实例：</a:t>
            </a:r>
            <a:r>
              <a:rPr lang="zh-CN" altLang="zh-CN" sz="2400" dirty="0">
                <a:latin typeface="微软雅黑" pitchFamily="34" charset="-122"/>
                <a:ea typeface="微软雅黑" pitchFamily="34" charset="-122"/>
              </a:rPr>
              <a:t>乘法口诀是中国古代筹算中进行乘法、除法、开方等运算的基本计算规则，沿用至今已有两千多年</a:t>
            </a:r>
            <a:r>
              <a:rPr lang="zh-CN" altLang="en-US" sz="2400" dirty="0">
                <a:latin typeface="微软雅黑" pitchFamily="34" charset="-122"/>
                <a:ea typeface="微软雅黑" pitchFamily="34" charset="-122"/>
              </a:rPr>
              <a:t>。试编程打印。</a:t>
            </a:r>
            <a:endParaRPr lang="zh-CN" altLang="zh-CN" sz="2400" dirty="0">
              <a:latin typeface="微软雅黑" pitchFamily="34" charset="-122"/>
              <a:ea typeface="微软雅黑" pitchFamily="34" charset="-122"/>
            </a:endParaRPr>
          </a:p>
          <a:p>
            <a:pPr indent="266700">
              <a:lnSpc>
                <a:spcPct val="120000"/>
              </a:lnSpc>
              <a:tabLst>
                <a:tab pos="440055" algn="l"/>
              </a:tabLst>
            </a:pPr>
            <a:endParaRPr lang="zh-CN" altLang="zh-CN" sz="2400" kern="100" dirty="0">
              <a:latin typeface="+mn-ea"/>
            </a:endParaRPr>
          </a:p>
        </p:txBody>
      </p:sp>
      <p:pic>
        <p:nvPicPr>
          <p:cNvPr id="20" name="Picture 2">
            <a:extLst>
              <a:ext uri="{FF2B5EF4-FFF2-40B4-BE49-F238E27FC236}">
                <a16:creationId xmlns:a16="http://schemas.microsoft.com/office/drawing/2014/main" id="{FE214BA3-3136-4199-9D2A-669E1FB635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1604" y="3836490"/>
            <a:ext cx="6153305" cy="254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文本框 20">
            <a:extLst>
              <a:ext uri="{FF2B5EF4-FFF2-40B4-BE49-F238E27FC236}">
                <a16:creationId xmlns:a16="http://schemas.microsoft.com/office/drawing/2014/main" id="{4CC69530-03B3-4E0C-B8D4-935DC75E92ED}"/>
              </a:ext>
            </a:extLst>
          </p:cNvPr>
          <p:cNvSpPr txBox="1"/>
          <p:nvPr/>
        </p:nvSpPr>
        <p:spPr>
          <a:xfrm>
            <a:off x="752262" y="2222890"/>
            <a:ext cx="9602230" cy="1508105"/>
          </a:xfrm>
          <a:prstGeom prst="rect">
            <a:avLst/>
          </a:prstGeom>
          <a:solidFill>
            <a:schemeClr val="bg1">
              <a:lumMod val="95000"/>
            </a:schemeClr>
          </a:solidFill>
        </p:spPr>
        <p:txBody>
          <a:bodyPr wrap="square">
            <a:spAutoFit/>
          </a:bodyPr>
          <a:lstStyle/>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for </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i</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in range(1, 10):</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for j in range(1, </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i</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+ 1):</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print(</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str</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(j) + "*" + </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str</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i</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 "=" + </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str</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i</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 j), end="\t")</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print('')</a:t>
            </a:r>
            <a:endParaRPr lang="zh-CN" altLang="zh-CN" sz="1400" kern="100" dirty="0">
              <a:effectLst/>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081636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6362354"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chemeClr val="accent4">
                    <a:lumMod val="75000"/>
                  </a:schemeClr>
                </a:solidFill>
                <a:latin typeface="微软雅黑" pitchFamily="34" charset="-122"/>
                <a:ea typeface="微软雅黑" pitchFamily="34" charset="-122"/>
              </a:rPr>
              <a:t>任务实践</a:t>
            </a:r>
            <a:r>
              <a:rPr lang="en-US" altLang="zh-CN" sz="2800" dirty="0">
                <a:solidFill>
                  <a:schemeClr val="accent4">
                    <a:lumMod val="75000"/>
                  </a:schemeClr>
                </a:solidFill>
                <a:latin typeface="微软雅黑" pitchFamily="34" charset="-122"/>
                <a:ea typeface="微软雅黑" pitchFamily="34" charset="-122"/>
              </a:rPr>
              <a:t>-</a:t>
            </a:r>
            <a:r>
              <a:rPr lang="zh-CN" altLang="en-US" sz="2800" dirty="0">
                <a:solidFill>
                  <a:schemeClr val="accent4">
                    <a:lumMod val="75000"/>
                  </a:schemeClr>
                </a:solidFill>
                <a:latin typeface="微软雅黑" pitchFamily="34" charset="-122"/>
                <a:ea typeface="微软雅黑" pitchFamily="34" charset="-122"/>
              </a:rPr>
              <a:t>设计逢</a:t>
            </a:r>
            <a:r>
              <a:rPr lang="en-US" altLang="zh-CN" sz="2800" dirty="0">
                <a:solidFill>
                  <a:schemeClr val="accent4">
                    <a:lumMod val="75000"/>
                  </a:schemeClr>
                </a:solidFill>
                <a:latin typeface="微软雅黑" pitchFamily="34" charset="-122"/>
                <a:ea typeface="微软雅黑" pitchFamily="34" charset="-122"/>
              </a:rPr>
              <a:t>7</a:t>
            </a:r>
            <a:r>
              <a:rPr lang="zh-CN" altLang="en-US" sz="2800" dirty="0">
                <a:solidFill>
                  <a:schemeClr val="accent4">
                    <a:lumMod val="75000"/>
                  </a:schemeClr>
                </a:solidFill>
                <a:latin typeface="微软雅黑" pitchFamily="34" charset="-122"/>
                <a:ea typeface="微软雅黑" pitchFamily="34" charset="-122"/>
              </a:rPr>
              <a:t>拍手游戏</a:t>
            </a:r>
            <a:endParaRPr lang="zh-CN" altLang="zh-CN" sz="2800" dirty="0">
              <a:solidFill>
                <a:schemeClr val="accent4">
                  <a:lumMod val="75000"/>
                </a:schemeClr>
              </a:solidFill>
              <a:latin typeface="微软雅黑" pitchFamily="34" charset="-122"/>
              <a:ea typeface="微软雅黑" pitchFamily="34" charset="-122"/>
            </a:endParaRPr>
          </a:p>
        </p:txBody>
      </p:sp>
      <p:sp>
        <p:nvSpPr>
          <p:cNvPr id="8" name="矩形 7"/>
          <p:cNvSpPr/>
          <p:nvPr/>
        </p:nvSpPr>
        <p:spPr>
          <a:xfrm>
            <a:off x="200167" y="1130373"/>
            <a:ext cx="11695742" cy="1200329"/>
          </a:xfrm>
          <a:prstGeom prst="rect">
            <a:avLst/>
          </a:prstGeom>
        </p:spPr>
        <p:txBody>
          <a:bodyPr wrap="square">
            <a:spAutoFit/>
          </a:bodyPr>
          <a:lstStyle/>
          <a:p>
            <a:pPr>
              <a:lnSpc>
                <a:spcPct val="150000"/>
              </a:lnSpc>
            </a:pPr>
            <a:r>
              <a:rPr lang="en-US" altLang="zh-CN" sz="2400" dirty="0">
                <a:latin typeface="+mn-ea"/>
              </a:rPr>
              <a:t>       </a:t>
            </a:r>
            <a:r>
              <a:rPr lang="zh-CN" altLang="zh-CN" sz="2400" dirty="0">
                <a:latin typeface="+mn-ea"/>
              </a:rPr>
              <a:t>逢</a:t>
            </a:r>
            <a:r>
              <a:rPr lang="en-US" altLang="zh-CN" sz="2400" dirty="0">
                <a:latin typeface="+mn-ea"/>
              </a:rPr>
              <a:t>7</a:t>
            </a:r>
            <a:r>
              <a:rPr lang="zh-CN" altLang="zh-CN" sz="2400" dirty="0">
                <a:latin typeface="+mn-ea"/>
              </a:rPr>
              <a:t>拍手游戏的规则是：从</a:t>
            </a:r>
            <a:r>
              <a:rPr lang="en-US" altLang="zh-CN" sz="2400" dirty="0">
                <a:latin typeface="+mn-ea"/>
              </a:rPr>
              <a:t>1</a:t>
            </a:r>
            <a:r>
              <a:rPr lang="zh-CN" altLang="zh-CN" sz="2400" dirty="0">
                <a:latin typeface="+mn-ea"/>
              </a:rPr>
              <a:t>开始顺序数数，数到有</a:t>
            </a:r>
            <a:r>
              <a:rPr lang="en-US" altLang="zh-CN" sz="2400" dirty="0">
                <a:latin typeface="+mn-ea"/>
              </a:rPr>
              <a:t>7</a:t>
            </a:r>
            <a:r>
              <a:rPr lang="zh-CN" altLang="zh-CN" sz="2400" dirty="0">
                <a:latin typeface="+mn-ea"/>
              </a:rPr>
              <a:t>或者包含</a:t>
            </a:r>
            <a:r>
              <a:rPr lang="en-US" altLang="zh-CN" sz="2400" dirty="0">
                <a:latin typeface="+mn-ea"/>
              </a:rPr>
              <a:t>7</a:t>
            </a:r>
            <a:r>
              <a:rPr lang="zh-CN" altLang="zh-CN" sz="2400" dirty="0">
                <a:latin typeface="+mn-ea"/>
              </a:rPr>
              <a:t>的倍数的时候拍手。</a:t>
            </a:r>
          </a:p>
          <a:p>
            <a:pPr>
              <a:lnSpc>
                <a:spcPct val="150000"/>
              </a:lnSpc>
            </a:pPr>
            <a:r>
              <a:rPr lang="en-US" altLang="zh-CN" sz="2400" dirty="0">
                <a:latin typeface="+mn-ea"/>
              </a:rPr>
              <a:t>       </a:t>
            </a:r>
            <a:r>
              <a:rPr lang="zh-CN" altLang="zh-CN" sz="2400" dirty="0">
                <a:latin typeface="+mn-ea"/>
              </a:rPr>
              <a:t>本</a:t>
            </a:r>
            <a:r>
              <a:rPr lang="zh-CN" altLang="en-US" sz="2400" dirty="0">
                <a:latin typeface="+mn-ea"/>
              </a:rPr>
              <a:t>任务</a:t>
            </a:r>
            <a:r>
              <a:rPr lang="zh-CN" altLang="zh-CN" sz="2400" dirty="0">
                <a:latin typeface="+mn-ea"/>
              </a:rPr>
              <a:t>要求编写程序，实现“逢七拍手”游戏，输出</a:t>
            </a:r>
            <a:r>
              <a:rPr lang="en-US" altLang="zh-CN" sz="2400" dirty="0">
                <a:latin typeface="+mn-ea"/>
              </a:rPr>
              <a:t>100</a:t>
            </a:r>
            <a:r>
              <a:rPr lang="zh-CN" altLang="zh-CN" sz="2400" dirty="0">
                <a:latin typeface="+mn-ea"/>
              </a:rPr>
              <a:t>以内需要拍手的数字。</a:t>
            </a:r>
            <a:endParaRPr lang="en-US" altLang="zh-CN" sz="2400" dirty="0">
              <a:latin typeface="+mn-ea"/>
              <a:cs typeface="Times New Roman" panose="02020603050405020304" pitchFamily="18" charset="0"/>
            </a:endParaRPr>
          </a:p>
        </p:txBody>
      </p:sp>
      <p:sp>
        <p:nvSpPr>
          <p:cNvPr id="10" name="矩形 9"/>
          <p:cNvSpPr/>
          <p:nvPr/>
        </p:nvSpPr>
        <p:spPr>
          <a:xfrm>
            <a:off x="822217" y="2980673"/>
            <a:ext cx="10735293" cy="1689052"/>
          </a:xfrm>
          <a:prstGeom prst="rect">
            <a:avLst/>
          </a:prstGeom>
        </p:spPr>
        <p:txBody>
          <a:bodyPr wrap="square">
            <a:spAutoFit/>
          </a:bodyPr>
          <a:lstStyle/>
          <a:p>
            <a:pPr>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根据题意，判断一个数字是否与</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相关，可分为以下两种情况：</a:t>
            </a:r>
          </a:p>
          <a:p>
            <a:pPr marL="457200" lvl="0" indent="-457200">
              <a:lnSpc>
                <a:spcPct val="150000"/>
              </a:lnSpc>
              <a:buFont typeface="Arial" panose="020B0604020202020204" pitchFamily="34" charset="0"/>
              <a:buChar char="•"/>
            </a:pP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是否为</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的倍数，即一个数取模值为</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a:t>
            </a:r>
          </a:p>
          <a:p>
            <a:pPr marL="457200" lvl="0" indent="-457200">
              <a:lnSpc>
                <a:spcPct val="150000"/>
              </a:lnSpc>
              <a:buFont typeface="Arial" panose="020B0604020202020204" pitchFamily="34" charset="0"/>
              <a:buChar char="•"/>
            </a:pP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是否包含</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，使用</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find()</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方法判断，当返回值为</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时表示不包含</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a:t>
            </a:r>
          </a:p>
        </p:txBody>
      </p:sp>
    </p:spTree>
    <p:custDataLst>
      <p:tags r:id="rId1"/>
    </p:custDataLst>
    <p:extLst>
      <p:ext uri="{BB962C8B-B14F-4D97-AF65-F5344CB8AC3E}">
        <p14:creationId xmlns:p14="http://schemas.microsoft.com/office/powerpoint/2010/main" val="24530383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6362354"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chemeClr val="accent4">
                    <a:lumMod val="75000"/>
                  </a:schemeClr>
                </a:solidFill>
                <a:latin typeface="微软雅黑" pitchFamily="34" charset="-122"/>
                <a:ea typeface="微软雅黑" pitchFamily="34" charset="-122"/>
              </a:rPr>
              <a:t>任务实践</a:t>
            </a:r>
            <a:r>
              <a:rPr lang="en-US" altLang="zh-CN" sz="2800" dirty="0">
                <a:solidFill>
                  <a:schemeClr val="accent4">
                    <a:lumMod val="75000"/>
                  </a:schemeClr>
                </a:solidFill>
                <a:latin typeface="微软雅黑" pitchFamily="34" charset="-122"/>
                <a:ea typeface="微软雅黑" pitchFamily="34" charset="-122"/>
              </a:rPr>
              <a:t>-</a:t>
            </a:r>
            <a:r>
              <a:rPr lang="zh-CN" altLang="en-US" sz="2800" dirty="0">
                <a:solidFill>
                  <a:schemeClr val="accent4">
                    <a:lumMod val="75000"/>
                  </a:schemeClr>
                </a:solidFill>
                <a:latin typeface="微软雅黑" pitchFamily="34" charset="-122"/>
                <a:ea typeface="微软雅黑" pitchFamily="34" charset="-122"/>
              </a:rPr>
              <a:t>设计逢</a:t>
            </a:r>
            <a:r>
              <a:rPr lang="en-US" altLang="zh-CN" sz="2800" dirty="0">
                <a:solidFill>
                  <a:schemeClr val="accent4">
                    <a:lumMod val="75000"/>
                  </a:schemeClr>
                </a:solidFill>
                <a:latin typeface="微软雅黑" pitchFamily="34" charset="-122"/>
                <a:ea typeface="微软雅黑" pitchFamily="34" charset="-122"/>
              </a:rPr>
              <a:t>7</a:t>
            </a:r>
            <a:r>
              <a:rPr lang="zh-CN" altLang="en-US" sz="2800" dirty="0">
                <a:solidFill>
                  <a:schemeClr val="accent4">
                    <a:lumMod val="75000"/>
                  </a:schemeClr>
                </a:solidFill>
                <a:latin typeface="微软雅黑" pitchFamily="34" charset="-122"/>
                <a:ea typeface="微软雅黑" pitchFamily="34" charset="-122"/>
              </a:rPr>
              <a:t>拍手游戏</a:t>
            </a:r>
            <a:endParaRPr lang="zh-CN" altLang="zh-CN" sz="2800" dirty="0">
              <a:solidFill>
                <a:schemeClr val="accent4">
                  <a:lumMod val="75000"/>
                </a:schemeClr>
              </a:solidFill>
              <a:latin typeface="微软雅黑" pitchFamily="34" charset="-122"/>
              <a:ea typeface="微软雅黑" pitchFamily="34" charset="-122"/>
            </a:endParaRPr>
          </a:p>
        </p:txBody>
      </p:sp>
      <p:sp>
        <p:nvSpPr>
          <p:cNvPr id="5" name="矩形 4"/>
          <p:cNvSpPr/>
          <p:nvPr/>
        </p:nvSpPr>
        <p:spPr>
          <a:xfrm>
            <a:off x="669925" y="1380707"/>
            <a:ext cx="9266556" cy="4431983"/>
          </a:xfrm>
          <a:prstGeom prst="rect">
            <a:avLst/>
          </a:prstGeom>
        </p:spPr>
        <p:txBody>
          <a:bodyPr wrap="square">
            <a:spAutoFit/>
          </a:bodyPr>
          <a:lstStyle/>
          <a:p>
            <a:r>
              <a:rPr lang="en-US" altLang="zh-CN" sz="2400" dirty="0">
                <a:latin typeface="+mn-ea"/>
              </a:rPr>
              <a:t>#</a:t>
            </a:r>
            <a:r>
              <a:rPr lang="zh-CN" altLang="zh-CN" sz="2400" dirty="0">
                <a:latin typeface="+mn-ea"/>
              </a:rPr>
              <a:t>本题是模拟逢</a:t>
            </a:r>
            <a:r>
              <a:rPr lang="en-US" altLang="zh-CN" sz="2400" dirty="0">
                <a:latin typeface="+mn-ea"/>
              </a:rPr>
              <a:t>7</a:t>
            </a:r>
            <a:r>
              <a:rPr lang="zh-CN" altLang="zh-CN" sz="2400" dirty="0">
                <a:latin typeface="+mn-ea"/>
              </a:rPr>
              <a:t>拍手游戏</a:t>
            </a:r>
          </a:p>
          <a:p>
            <a:r>
              <a:rPr lang="en-US" altLang="zh-CN" sz="2400" dirty="0">
                <a:latin typeface="+mn-ea"/>
              </a:rPr>
              <a:t>for </a:t>
            </a:r>
            <a:r>
              <a:rPr lang="en-US" altLang="zh-CN" sz="2400" dirty="0" err="1">
                <a:latin typeface="+mn-ea"/>
              </a:rPr>
              <a:t>i</a:t>
            </a:r>
            <a:r>
              <a:rPr lang="en-US" altLang="zh-CN" sz="2400" dirty="0">
                <a:latin typeface="+mn-ea"/>
              </a:rPr>
              <a:t> in range(1, 101):</a:t>
            </a:r>
            <a:endParaRPr lang="zh-CN" altLang="zh-CN" sz="2400" dirty="0">
              <a:latin typeface="+mn-ea"/>
            </a:endParaRPr>
          </a:p>
          <a:p>
            <a:r>
              <a:rPr lang="en-US" altLang="zh-CN" sz="2400" dirty="0">
                <a:latin typeface="+mn-ea"/>
              </a:rPr>
              <a:t>    # </a:t>
            </a:r>
            <a:r>
              <a:rPr lang="zh-CN" altLang="zh-CN" sz="2400" dirty="0">
                <a:latin typeface="+mn-ea"/>
              </a:rPr>
              <a:t>把</a:t>
            </a:r>
            <a:r>
              <a:rPr lang="en-US" altLang="zh-CN" sz="2400" dirty="0" err="1">
                <a:latin typeface="+mn-ea"/>
              </a:rPr>
              <a:t>i</a:t>
            </a:r>
            <a:r>
              <a:rPr lang="zh-CN" altLang="zh-CN" sz="2400" dirty="0">
                <a:latin typeface="+mn-ea"/>
              </a:rPr>
              <a:t>转成字符串，使用</a:t>
            </a:r>
            <a:r>
              <a:rPr lang="en-US" altLang="zh-CN" sz="2400" dirty="0">
                <a:latin typeface="+mn-ea"/>
              </a:rPr>
              <a:t>find</a:t>
            </a:r>
            <a:r>
              <a:rPr lang="zh-CN" altLang="zh-CN" sz="2400" dirty="0">
                <a:latin typeface="+mn-ea"/>
              </a:rPr>
              <a:t>方法（字符串中不包含时，返回</a:t>
            </a:r>
            <a:r>
              <a:rPr lang="en-US" altLang="zh-CN" sz="2400" dirty="0">
                <a:latin typeface="+mn-ea"/>
              </a:rPr>
              <a:t>-1</a:t>
            </a:r>
            <a:r>
              <a:rPr lang="zh-CN" altLang="zh-CN" sz="2400" dirty="0">
                <a:latin typeface="+mn-ea"/>
              </a:rPr>
              <a:t>）</a:t>
            </a:r>
          </a:p>
          <a:p>
            <a:r>
              <a:rPr lang="en-US" altLang="zh-CN" sz="2400" dirty="0">
                <a:latin typeface="+mn-ea"/>
              </a:rPr>
              <a:t>    include = </a:t>
            </a:r>
            <a:r>
              <a:rPr lang="en-US" altLang="zh-CN" sz="2400" dirty="0" err="1">
                <a:latin typeface="+mn-ea"/>
              </a:rPr>
              <a:t>str</a:t>
            </a:r>
            <a:r>
              <a:rPr lang="en-US" altLang="zh-CN" sz="2400" dirty="0">
                <a:latin typeface="+mn-ea"/>
              </a:rPr>
              <a:t>(</a:t>
            </a:r>
            <a:r>
              <a:rPr lang="en-US" altLang="zh-CN" sz="2400" dirty="0" err="1">
                <a:latin typeface="+mn-ea"/>
              </a:rPr>
              <a:t>i</a:t>
            </a:r>
            <a:r>
              <a:rPr lang="en-US" altLang="zh-CN" sz="2400" dirty="0">
                <a:latin typeface="+mn-ea"/>
              </a:rPr>
              <a:t>).find("7")  </a:t>
            </a:r>
            <a:endParaRPr lang="zh-CN" altLang="zh-CN" sz="2400" dirty="0">
              <a:latin typeface="+mn-ea"/>
            </a:endParaRPr>
          </a:p>
          <a:p>
            <a:r>
              <a:rPr lang="en-US" altLang="zh-CN" sz="2400" dirty="0">
                <a:latin typeface="+mn-ea"/>
              </a:rPr>
              <a:t>    # </a:t>
            </a:r>
            <a:r>
              <a:rPr lang="zh-CN" altLang="zh-CN" sz="2400" dirty="0">
                <a:latin typeface="+mn-ea"/>
              </a:rPr>
              <a:t>判断条件：既不包含</a:t>
            </a:r>
            <a:r>
              <a:rPr lang="en-US" altLang="zh-CN" sz="2400" dirty="0">
                <a:latin typeface="+mn-ea"/>
              </a:rPr>
              <a:t>7</a:t>
            </a:r>
            <a:r>
              <a:rPr lang="zh-CN" altLang="zh-CN" sz="2400" dirty="0">
                <a:latin typeface="+mn-ea"/>
              </a:rPr>
              <a:t>，也不是</a:t>
            </a:r>
            <a:r>
              <a:rPr lang="en-US" altLang="zh-CN" sz="2400" dirty="0">
                <a:latin typeface="+mn-ea"/>
              </a:rPr>
              <a:t>7</a:t>
            </a:r>
            <a:r>
              <a:rPr lang="zh-CN" altLang="zh-CN" sz="2400" dirty="0">
                <a:latin typeface="+mn-ea"/>
              </a:rPr>
              <a:t>的倍数</a:t>
            </a:r>
          </a:p>
          <a:p>
            <a:r>
              <a:rPr lang="en-US" altLang="zh-CN" sz="2400" dirty="0">
                <a:latin typeface="+mn-ea"/>
              </a:rPr>
              <a:t>    if include == -1 and </a:t>
            </a:r>
            <a:r>
              <a:rPr lang="en-US" altLang="zh-CN" sz="2400" dirty="0" err="1">
                <a:latin typeface="+mn-ea"/>
              </a:rPr>
              <a:t>int</a:t>
            </a:r>
            <a:r>
              <a:rPr lang="en-US" altLang="zh-CN" sz="2400" dirty="0">
                <a:latin typeface="+mn-ea"/>
              </a:rPr>
              <a:t>(</a:t>
            </a:r>
            <a:r>
              <a:rPr lang="en-US" altLang="zh-CN" sz="2400" dirty="0" err="1">
                <a:latin typeface="+mn-ea"/>
              </a:rPr>
              <a:t>i</a:t>
            </a:r>
            <a:r>
              <a:rPr lang="en-US" altLang="zh-CN" sz="2400" dirty="0">
                <a:latin typeface="+mn-ea"/>
              </a:rPr>
              <a:t>) % 7 != 0:</a:t>
            </a:r>
            <a:endParaRPr lang="zh-CN" altLang="zh-CN" sz="2400" dirty="0">
              <a:latin typeface="+mn-ea"/>
            </a:endParaRPr>
          </a:p>
          <a:p>
            <a:r>
              <a:rPr lang="en-US" altLang="zh-CN" sz="2400" dirty="0">
                <a:latin typeface="+mn-ea"/>
              </a:rPr>
              <a:t>        # </a:t>
            </a:r>
            <a:r>
              <a:rPr lang="zh-CN" altLang="zh-CN" sz="2400" dirty="0">
                <a:latin typeface="+mn-ea"/>
              </a:rPr>
              <a:t>输出，换行符改为顿号</a:t>
            </a:r>
          </a:p>
          <a:p>
            <a:r>
              <a:rPr lang="en-US" altLang="zh-CN" sz="2400" dirty="0">
                <a:latin typeface="+mn-ea"/>
              </a:rPr>
              <a:t>        print(</a:t>
            </a:r>
            <a:r>
              <a:rPr lang="en-US" altLang="zh-CN" sz="2400" dirty="0" err="1">
                <a:latin typeface="+mn-ea"/>
              </a:rPr>
              <a:t>i</a:t>
            </a:r>
            <a:r>
              <a:rPr lang="en-US" altLang="zh-CN" sz="2400" dirty="0">
                <a:latin typeface="+mn-ea"/>
              </a:rPr>
              <a:t>, end="</a:t>
            </a:r>
            <a:r>
              <a:rPr lang="zh-CN" altLang="zh-CN" sz="2400" dirty="0">
                <a:latin typeface="+mn-ea"/>
              </a:rPr>
              <a:t>、</a:t>
            </a:r>
            <a:r>
              <a:rPr lang="en-US" altLang="zh-CN" sz="2400" dirty="0">
                <a:latin typeface="+mn-ea"/>
              </a:rPr>
              <a:t>")</a:t>
            </a:r>
            <a:endParaRPr lang="zh-CN" altLang="zh-CN" sz="2400" dirty="0">
              <a:latin typeface="+mn-ea"/>
            </a:endParaRPr>
          </a:p>
          <a:p>
            <a:r>
              <a:rPr lang="en-US" altLang="zh-CN" sz="2400" dirty="0">
                <a:latin typeface="+mn-ea"/>
              </a:rPr>
              <a:t>        # </a:t>
            </a:r>
            <a:r>
              <a:rPr lang="zh-CN" altLang="zh-CN" sz="2400" dirty="0">
                <a:latin typeface="+mn-ea"/>
              </a:rPr>
              <a:t>如果包含</a:t>
            </a:r>
            <a:r>
              <a:rPr lang="en-US" altLang="zh-CN" sz="2400" dirty="0">
                <a:latin typeface="+mn-ea"/>
              </a:rPr>
              <a:t>7 </a:t>
            </a:r>
            <a:r>
              <a:rPr lang="zh-CN" altLang="zh-CN" sz="2400" dirty="0">
                <a:latin typeface="+mn-ea"/>
              </a:rPr>
              <a:t>输出拍手符号星号</a:t>
            </a:r>
            <a:r>
              <a:rPr lang="en-US" altLang="zh-CN" sz="2400" dirty="0">
                <a:latin typeface="+mn-ea"/>
              </a:rPr>
              <a:t>*</a:t>
            </a:r>
            <a:endParaRPr lang="zh-CN" altLang="zh-CN" sz="2400" dirty="0">
              <a:latin typeface="+mn-ea"/>
            </a:endParaRPr>
          </a:p>
          <a:p>
            <a:r>
              <a:rPr lang="en-US" altLang="zh-CN" sz="2400" dirty="0">
                <a:latin typeface="+mn-ea"/>
              </a:rPr>
              <a:t>    </a:t>
            </a:r>
            <a:r>
              <a:rPr lang="en-US" altLang="zh-CN" sz="2400" dirty="0" err="1">
                <a:latin typeface="+mn-ea"/>
              </a:rPr>
              <a:t>elif</a:t>
            </a:r>
            <a:r>
              <a:rPr lang="en-US" altLang="zh-CN" sz="2400" dirty="0">
                <a:latin typeface="+mn-ea"/>
              </a:rPr>
              <a:t> include != -1 or </a:t>
            </a:r>
            <a:r>
              <a:rPr lang="en-US" altLang="zh-CN" sz="2400" dirty="0" err="1">
                <a:latin typeface="+mn-ea"/>
              </a:rPr>
              <a:t>int</a:t>
            </a:r>
            <a:r>
              <a:rPr lang="en-US" altLang="zh-CN" sz="2400" dirty="0">
                <a:latin typeface="+mn-ea"/>
              </a:rPr>
              <a:t>(</a:t>
            </a:r>
            <a:r>
              <a:rPr lang="en-US" altLang="zh-CN" sz="2400" dirty="0" err="1">
                <a:latin typeface="+mn-ea"/>
              </a:rPr>
              <a:t>i</a:t>
            </a:r>
            <a:r>
              <a:rPr lang="en-US" altLang="zh-CN" sz="2400" dirty="0">
                <a:latin typeface="+mn-ea"/>
              </a:rPr>
              <a:t>) % 7 == 0:</a:t>
            </a:r>
            <a:endParaRPr lang="zh-CN" altLang="zh-CN" sz="2400" dirty="0">
              <a:latin typeface="+mn-ea"/>
            </a:endParaRPr>
          </a:p>
          <a:p>
            <a:r>
              <a:rPr lang="en-US" altLang="zh-CN" sz="2400" dirty="0">
                <a:latin typeface="+mn-ea"/>
              </a:rPr>
              <a:t>        print("*", end='</a:t>
            </a:r>
            <a:r>
              <a:rPr lang="zh-CN" altLang="zh-CN" sz="2400" dirty="0">
                <a:latin typeface="+mn-ea"/>
              </a:rPr>
              <a:t>、</a:t>
            </a:r>
            <a:r>
              <a:rPr lang="en-US" altLang="zh-CN" sz="2400" dirty="0">
                <a:latin typeface="+mn-ea"/>
              </a:rPr>
              <a:t>')</a:t>
            </a:r>
            <a:endParaRPr lang="zh-CN" altLang="zh-CN" sz="2400" dirty="0">
              <a:latin typeface="+mn-ea"/>
            </a:endParaRPr>
          </a:p>
          <a:p>
            <a:r>
              <a:rPr lang="en-US" altLang="zh-CN" dirty="0"/>
              <a:t>   </a:t>
            </a:r>
            <a:endParaRPr lang="zh-CN" altLang="zh-CN" dirty="0"/>
          </a:p>
        </p:txBody>
      </p:sp>
      <p:pic>
        <p:nvPicPr>
          <p:cNvPr id="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7355" y="5485111"/>
            <a:ext cx="6956310" cy="994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231572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899956" y="2668759"/>
            <a:ext cx="4545872" cy="895350"/>
          </a:xfrm>
        </p:spPr>
        <p:txBody>
          <a:bodyPr>
            <a:noAutofit/>
          </a:bodyPr>
          <a:lstStyle/>
          <a:p>
            <a:pPr algn="ctr">
              <a:lnSpc>
                <a:spcPct val="130000"/>
              </a:lnSpc>
            </a:pPr>
            <a:br>
              <a:rPr lang="en-US" altLang="zh-CN" sz="3600" b="0" dirty="0">
                <a:latin typeface="Impact" pitchFamily="34" charset="0"/>
                <a:ea typeface="微软雅黑" pitchFamily="34" charset="-122"/>
              </a:rPr>
            </a:br>
            <a:r>
              <a:rPr lang="zh-CN" altLang="en-US" sz="3600" b="0" dirty="0">
                <a:latin typeface="Impact" pitchFamily="34" charset="0"/>
                <a:ea typeface="微软雅黑" pitchFamily="34" charset="-122"/>
              </a:rPr>
              <a:t>顺序结构</a:t>
            </a:r>
            <a:endParaRPr lang="zh-CN" altLang="en-US" sz="3600" b="0" dirty="0">
              <a:solidFill>
                <a:schemeClr val="tx1">
                  <a:lumMod val="75000"/>
                  <a:lumOff val="25000"/>
                </a:schemeClr>
              </a:solidFill>
              <a:cs typeface="Open Sans" panose="020B0606030504020204" pitchFamily="34" charset="0"/>
            </a:endParaRPr>
          </a:p>
        </p:txBody>
      </p:sp>
      <p:sp>
        <p:nvSpPr>
          <p:cNvPr id="9" name="文本框 8">
            <a:extLst>
              <a:ext uri="{FF2B5EF4-FFF2-40B4-BE49-F238E27FC236}">
                <a16:creationId xmlns:a16="http://schemas.microsoft.com/office/drawing/2014/main" id="{04F69230-F3A6-4586-9371-A858F4763E9F}"/>
              </a:ext>
            </a:extLst>
          </p:cNvPr>
          <p:cNvSpPr txBox="1"/>
          <p:nvPr/>
        </p:nvSpPr>
        <p:spPr>
          <a:xfrm>
            <a:off x="7527960" y="2539091"/>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01</a:t>
            </a:r>
            <a:endParaRPr lang="zh-CN" altLang="en-US" spc="100" dirty="0">
              <a:solidFill>
                <a:schemeClr val="bg1"/>
              </a:solidFill>
              <a:latin typeface="Impact" panose="020B0806030902050204" pitchFamily="34" charset="0"/>
              <a:cs typeface="Arial" panose="020B0604020202020204" pitchFamily="34" charset="0"/>
            </a:endParaRPr>
          </a:p>
        </p:txBody>
      </p:sp>
    </p:spTree>
    <p:custDataLst>
      <p:tags r:id="rId2"/>
    </p:custDataLst>
    <p:extLst>
      <p:ext uri="{BB962C8B-B14F-4D97-AF65-F5344CB8AC3E}">
        <p14:creationId xmlns:p14="http://schemas.microsoft.com/office/powerpoint/2010/main" val="23715973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a:extLst>
              <a:ext uri="{FF2B5EF4-FFF2-40B4-BE49-F238E27FC236}">
                <a16:creationId xmlns:a16="http://schemas.microsoft.com/office/drawing/2014/main" id="{232F2B05-63C4-4500-9715-7F5C337F5AC1}"/>
              </a:ext>
            </a:extLst>
          </p:cNvPr>
          <p:cNvSpPr txBox="1"/>
          <p:nvPr/>
        </p:nvSpPr>
        <p:spPr>
          <a:xfrm>
            <a:off x="690175" y="367442"/>
            <a:ext cx="422585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chemeClr val="accent4"/>
                </a:solidFill>
                <a:latin typeface="微软雅黑" panose="020B0503020204020204" charset="-122"/>
                <a:ea typeface="微软雅黑" panose="020B0503020204020204" charset="-122"/>
                <a:sym typeface="+mn-ea"/>
              </a:rPr>
              <a:t>循环中的</a:t>
            </a:r>
            <a:r>
              <a:rPr lang="en-US" altLang="zh-CN" sz="3200" dirty="0">
                <a:solidFill>
                  <a:schemeClr val="accent4"/>
                </a:solidFill>
                <a:latin typeface="微软雅黑" panose="020B0503020204020204" charset="-122"/>
                <a:ea typeface="微软雅黑" panose="020B0503020204020204" charset="-122"/>
                <a:sym typeface="+mn-ea"/>
              </a:rPr>
              <a:t>else</a:t>
            </a:r>
            <a:r>
              <a:rPr lang="zh-CN" altLang="en-US" sz="3200" dirty="0">
                <a:solidFill>
                  <a:schemeClr val="accent4"/>
                </a:solidFill>
                <a:latin typeface="微软雅黑" panose="020B0503020204020204" charset="-122"/>
                <a:ea typeface="微软雅黑" panose="020B0503020204020204" charset="-122"/>
                <a:sym typeface="+mn-ea"/>
              </a:rPr>
              <a:t>语句</a:t>
            </a:r>
          </a:p>
        </p:txBody>
      </p:sp>
      <p:sp>
        <p:nvSpPr>
          <p:cNvPr id="6" name="矩形 2">
            <a:extLst>
              <a:ext uri="{FF2B5EF4-FFF2-40B4-BE49-F238E27FC236}">
                <a16:creationId xmlns:a16="http://schemas.microsoft.com/office/drawing/2014/main" id="{E5D9C3C2-A719-43CC-AA3F-979473BE88B8}"/>
              </a:ext>
            </a:extLst>
          </p:cNvPr>
          <p:cNvSpPr>
            <a:spLocks noChangeArrowheads="1"/>
          </p:cNvSpPr>
          <p:nvPr/>
        </p:nvSpPr>
        <p:spPr bwMode="auto">
          <a:xfrm>
            <a:off x="847586" y="1280746"/>
            <a:ext cx="10713690"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kumimoji="1" lang="zh-CN" altLang="en-US" sz="2600" dirty="0">
                <a:latin typeface="微软雅黑" pitchFamily="34" charset="-122"/>
                <a:ea typeface="微软雅黑" pitchFamily="34" charset="-122"/>
              </a:rPr>
              <a:t>       </a:t>
            </a:r>
            <a:r>
              <a:rPr kumimoji="1" lang="en-US" altLang="zh-CN" sz="2600" dirty="0">
                <a:latin typeface="微软雅黑" pitchFamily="34" charset="-122"/>
                <a:ea typeface="微软雅黑" pitchFamily="34" charset="-122"/>
              </a:rPr>
              <a:t>Python</a:t>
            </a:r>
            <a:r>
              <a:rPr kumimoji="1" lang="zh-CN" altLang="zh-CN" sz="2600" dirty="0">
                <a:latin typeface="微软雅黑" pitchFamily="34" charset="-122"/>
                <a:ea typeface="微软雅黑" pitchFamily="34" charset="-122"/>
              </a:rPr>
              <a:t>语言中，可以在</a:t>
            </a:r>
            <a:r>
              <a:rPr kumimoji="1" lang="en-US" altLang="zh-CN" sz="2600" dirty="0">
                <a:latin typeface="微软雅黑" pitchFamily="34" charset="-122"/>
                <a:ea typeface="微软雅黑" pitchFamily="34" charset="-122"/>
              </a:rPr>
              <a:t>while</a:t>
            </a:r>
            <a:r>
              <a:rPr kumimoji="1" lang="zh-CN" altLang="zh-CN" sz="2600" dirty="0">
                <a:latin typeface="微软雅黑" pitchFamily="34" charset="-122"/>
                <a:ea typeface="微软雅黑" pitchFamily="34" charset="-122"/>
              </a:rPr>
              <a:t>循环和</a:t>
            </a:r>
            <a:r>
              <a:rPr kumimoji="1" lang="en-US" altLang="zh-CN" sz="2600" dirty="0">
                <a:latin typeface="微软雅黑" pitchFamily="34" charset="-122"/>
                <a:ea typeface="微软雅黑" pitchFamily="34" charset="-122"/>
              </a:rPr>
              <a:t>for</a:t>
            </a:r>
            <a:r>
              <a:rPr kumimoji="1" lang="zh-CN" altLang="zh-CN" sz="2600" dirty="0">
                <a:latin typeface="微软雅黑" pitchFamily="34" charset="-122"/>
                <a:ea typeface="微软雅黑" pitchFamily="34" charset="-122"/>
              </a:rPr>
              <a:t>循环中使用</a:t>
            </a:r>
            <a:r>
              <a:rPr kumimoji="1" lang="en-US" altLang="zh-CN" sz="2600" dirty="0">
                <a:latin typeface="微软雅黑" pitchFamily="34" charset="-122"/>
                <a:ea typeface="微软雅黑" pitchFamily="34" charset="-122"/>
              </a:rPr>
              <a:t>else</a:t>
            </a:r>
            <a:r>
              <a:rPr kumimoji="1" lang="zh-CN" altLang="zh-CN" sz="2600" dirty="0">
                <a:latin typeface="微软雅黑" pitchFamily="34" charset="-122"/>
                <a:ea typeface="微软雅黑" pitchFamily="34" charset="-122"/>
              </a:rPr>
              <a:t>语句，这样，循环正常执行完后会紧接着执行</a:t>
            </a:r>
            <a:r>
              <a:rPr kumimoji="1" lang="en-US" altLang="zh-CN" sz="2600" dirty="0">
                <a:latin typeface="微软雅黑" pitchFamily="34" charset="-122"/>
                <a:ea typeface="微软雅黑" pitchFamily="34" charset="-122"/>
              </a:rPr>
              <a:t>else</a:t>
            </a:r>
            <a:r>
              <a:rPr kumimoji="1" lang="zh-CN" altLang="zh-CN" sz="2600" dirty="0">
                <a:latin typeface="微软雅黑" pitchFamily="34" charset="-122"/>
                <a:ea typeface="微软雅黑" pitchFamily="34" charset="-122"/>
              </a:rPr>
              <a:t>语句的内容。如果循环中遇到</a:t>
            </a:r>
            <a:r>
              <a:rPr kumimoji="1" lang="en-US" altLang="zh-CN" sz="2600" dirty="0">
                <a:latin typeface="微软雅黑" pitchFamily="34" charset="-122"/>
                <a:ea typeface="微软雅黑" pitchFamily="34" charset="-122"/>
              </a:rPr>
              <a:t>break</a:t>
            </a:r>
            <a:r>
              <a:rPr kumimoji="1" lang="zh-CN" altLang="zh-CN" sz="2600" dirty="0">
                <a:latin typeface="微软雅黑" pitchFamily="34" charset="-122"/>
                <a:ea typeface="微软雅黑" pitchFamily="34" charset="-122"/>
              </a:rPr>
              <a:t>语句，则会退出循环，而不会执行</a:t>
            </a:r>
            <a:r>
              <a:rPr kumimoji="1" lang="en-US" altLang="zh-CN" sz="2600" dirty="0">
                <a:latin typeface="微软雅黑" pitchFamily="34" charset="-122"/>
                <a:ea typeface="微软雅黑" pitchFamily="34" charset="-122"/>
              </a:rPr>
              <a:t>else</a:t>
            </a:r>
            <a:r>
              <a:rPr kumimoji="1" lang="zh-CN" altLang="zh-CN" sz="2600" dirty="0">
                <a:latin typeface="微软雅黑" pitchFamily="34" charset="-122"/>
                <a:ea typeface="微软雅黑" pitchFamily="34" charset="-122"/>
              </a:rPr>
              <a:t>语句。</a:t>
            </a:r>
          </a:p>
          <a:p>
            <a:endParaRPr kumimoji="1" lang="zh-CN" altLang="zh-CN" sz="2600" dirty="0">
              <a:latin typeface="微软雅黑" pitchFamily="34" charset="-122"/>
              <a:ea typeface="微软雅黑" pitchFamily="34" charset="-122"/>
            </a:endParaRPr>
          </a:p>
        </p:txBody>
      </p:sp>
      <p:sp>
        <p:nvSpPr>
          <p:cNvPr id="18" name="文本框 17">
            <a:extLst>
              <a:ext uri="{FF2B5EF4-FFF2-40B4-BE49-F238E27FC236}">
                <a16:creationId xmlns:a16="http://schemas.microsoft.com/office/drawing/2014/main" id="{403E5B52-44F5-43EA-8838-009FEB31C199}"/>
              </a:ext>
            </a:extLst>
          </p:cNvPr>
          <p:cNvSpPr txBox="1"/>
          <p:nvPr/>
        </p:nvSpPr>
        <p:spPr>
          <a:xfrm>
            <a:off x="1210901" y="2867480"/>
            <a:ext cx="8050794" cy="2273251"/>
          </a:xfrm>
          <a:prstGeom prst="rect">
            <a:avLst/>
          </a:prstGeom>
          <a:noFill/>
        </p:spPr>
        <p:txBody>
          <a:bodyPr wrap="square">
            <a:spAutoFit/>
          </a:bodyPr>
          <a:lstStyle/>
          <a:p>
            <a:pPr indent="304800" algn="just" hangingPunct="0">
              <a:lnSpc>
                <a:spcPct val="150000"/>
              </a:lnSpc>
            </a:pPr>
            <a:r>
              <a:rPr lang="zh-CN" altLang="zh-CN" sz="2400" kern="1200" dirty="0">
                <a:effectLst/>
                <a:latin typeface="Times New Roman" panose="02020603050405020304" pitchFamily="18" charset="0"/>
                <a:ea typeface="方正细等线_GBK"/>
              </a:rPr>
              <a:t>使用</a:t>
            </a:r>
            <a:r>
              <a:rPr lang="en-US" altLang="zh-CN" sz="2400" kern="1200" dirty="0">
                <a:effectLst/>
                <a:latin typeface="Times New Roman" panose="02020603050405020304" pitchFamily="18" charset="0"/>
                <a:ea typeface="方正细等线_GBK"/>
              </a:rPr>
              <a:t>else</a:t>
            </a:r>
            <a:r>
              <a:rPr lang="zh-CN" altLang="zh-CN" sz="2400" kern="1200" dirty="0">
                <a:effectLst/>
                <a:latin typeface="Times New Roman" panose="02020603050405020304" pitchFamily="18" charset="0"/>
                <a:ea typeface="方正细等线_GBK"/>
              </a:rPr>
              <a:t>语句的</a:t>
            </a:r>
            <a:r>
              <a:rPr lang="en-US" altLang="zh-CN" sz="2400" kern="1200" dirty="0">
                <a:effectLst/>
                <a:latin typeface="Times New Roman" panose="02020603050405020304" pitchFamily="18" charset="0"/>
                <a:ea typeface="方正细等线_GBK"/>
              </a:rPr>
              <a:t>while</a:t>
            </a:r>
            <a:r>
              <a:rPr lang="zh-CN" altLang="zh-CN" sz="2400" kern="1200" dirty="0">
                <a:effectLst/>
                <a:latin typeface="Times New Roman" panose="02020603050405020304" pitchFamily="18" charset="0"/>
                <a:ea typeface="方正细等线_GBK"/>
              </a:rPr>
              <a:t>循环的语法格式：</a:t>
            </a:r>
          </a:p>
          <a:p>
            <a:pPr indent="306705" algn="just" hangingPunct="0">
              <a:lnSpc>
                <a:spcPct val="150000"/>
              </a:lnSpc>
            </a:pPr>
            <a:r>
              <a:rPr lang="en-US" altLang="zh-CN" sz="1800" dirty="0">
                <a:solidFill>
                  <a:srgbClr val="000000"/>
                </a:solidFill>
                <a:effectLst/>
                <a:latin typeface="Courier New" panose="02070309020205020404" pitchFamily="49" charset="0"/>
                <a:ea typeface="方正楷体_GBK"/>
                <a:cs typeface="Times New Roman" panose="02020603050405020304" pitchFamily="18" charset="0"/>
              </a:rPr>
              <a:t>while </a:t>
            </a:r>
            <a:r>
              <a:rPr lang="zh-CN" altLang="zh-CN" sz="1800" dirty="0">
                <a:solidFill>
                  <a:srgbClr val="000000"/>
                </a:solidFill>
                <a:effectLst/>
                <a:latin typeface="Courier New" panose="02070309020205020404" pitchFamily="49" charset="0"/>
                <a:ea typeface="方正楷体_GBK"/>
                <a:cs typeface="Times New Roman" panose="02020603050405020304" pitchFamily="18" charset="0"/>
              </a:rPr>
              <a:t>条件表达式：</a:t>
            </a:r>
            <a:endParaRPr lang="zh-CN" altLang="zh-CN" sz="1800" dirty="0">
              <a:effectLst/>
              <a:latin typeface="Courier New" panose="02070309020205020404" pitchFamily="49" charset="0"/>
              <a:ea typeface="方正楷体_GBK"/>
              <a:cs typeface="Times New Roman" panose="02020603050405020304" pitchFamily="18" charset="0"/>
            </a:endParaRPr>
          </a:p>
          <a:p>
            <a:pPr indent="306705" algn="just" hangingPunct="0">
              <a:lnSpc>
                <a:spcPct val="150000"/>
              </a:lnSpc>
            </a:pPr>
            <a:r>
              <a:rPr lang="en-US" altLang="zh-CN" sz="1800" dirty="0">
                <a:solidFill>
                  <a:srgbClr val="000000"/>
                </a:solidFill>
                <a:effectLst/>
                <a:latin typeface="Courier New" panose="02070309020205020404" pitchFamily="49" charset="0"/>
                <a:ea typeface="方正楷体_GBK"/>
                <a:cs typeface="Times New Roman" panose="02020603050405020304" pitchFamily="18" charset="0"/>
              </a:rPr>
              <a:t>    </a:t>
            </a:r>
            <a:r>
              <a:rPr lang="zh-CN" altLang="zh-CN" sz="1800" dirty="0">
                <a:solidFill>
                  <a:srgbClr val="000000"/>
                </a:solidFill>
                <a:effectLst/>
                <a:latin typeface="Courier New" panose="02070309020205020404" pitchFamily="49" charset="0"/>
                <a:ea typeface="方正楷体_GBK"/>
                <a:cs typeface="Times New Roman" panose="02020603050405020304" pitchFamily="18" charset="0"/>
              </a:rPr>
              <a:t>循环语句块</a:t>
            </a:r>
            <a:r>
              <a:rPr lang="en-US" altLang="zh-CN" sz="1800" dirty="0">
                <a:solidFill>
                  <a:srgbClr val="000000"/>
                </a:solidFill>
                <a:effectLst/>
                <a:latin typeface="Courier New" panose="02070309020205020404" pitchFamily="49" charset="0"/>
                <a:ea typeface="方正楷体_GBK"/>
                <a:cs typeface="Times New Roman" panose="02020603050405020304" pitchFamily="18" charset="0"/>
              </a:rPr>
              <a:t>1</a:t>
            </a:r>
            <a:endParaRPr lang="zh-CN" altLang="zh-CN" sz="1800" dirty="0">
              <a:effectLst/>
              <a:latin typeface="Courier New" panose="02070309020205020404" pitchFamily="49" charset="0"/>
              <a:ea typeface="方正楷体_GBK"/>
              <a:cs typeface="Times New Roman" panose="02020603050405020304" pitchFamily="18" charset="0"/>
            </a:endParaRPr>
          </a:p>
          <a:p>
            <a:pPr indent="306705" algn="just" hangingPunct="0">
              <a:lnSpc>
                <a:spcPct val="150000"/>
              </a:lnSpc>
            </a:pPr>
            <a:r>
              <a:rPr lang="en-US" altLang="zh-CN" sz="1800" dirty="0">
                <a:solidFill>
                  <a:srgbClr val="000000"/>
                </a:solidFill>
                <a:effectLst/>
                <a:latin typeface="Courier New" panose="02070309020205020404" pitchFamily="49" charset="0"/>
                <a:ea typeface="方正楷体_GBK"/>
                <a:cs typeface="Times New Roman" panose="02020603050405020304" pitchFamily="18" charset="0"/>
              </a:rPr>
              <a:t>else:</a:t>
            </a:r>
            <a:endParaRPr lang="zh-CN" altLang="zh-CN" sz="1800" dirty="0">
              <a:effectLst/>
              <a:latin typeface="Courier New" panose="02070309020205020404" pitchFamily="49" charset="0"/>
              <a:ea typeface="方正楷体_GBK"/>
              <a:cs typeface="Times New Roman" panose="02020603050405020304" pitchFamily="18" charset="0"/>
            </a:endParaRPr>
          </a:p>
          <a:p>
            <a:pPr indent="306705" algn="just" hangingPunct="0">
              <a:lnSpc>
                <a:spcPct val="150000"/>
              </a:lnSpc>
            </a:pPr>
            <a:r>
              <a:rPr lang="en-US" altLang="zh-CN" sz="1800" dirty="0">
                <a:solidFill>
                  <a:srgbClr val="000000"/>
                </a:solidFill>
                <a:effectLst/>
                <a:latin typeface="Courier New" panose="02070309020205020404" pitchFamily="49" charset="0"/>
                <a:ea typeface="方正楷体_GBK"/>
                <a:cs typeface="Times New Roman" panose="02020603050405020304" pitchFamily="18" charset="0"/>
              </a:rPr>
              <a:t>    </a:t>
            </a:r>
            <a:r>
              <a:rPr lang="zh-CN" altLang="zh-CN" sz="1800" dirty="0">
                <a:solidFill>
                  <a:srgbClr val="000000"/>
                </a:solidFill>
                <a:effectLst/>
                <a:latin typeface="Courier New" panose="02070309020205020404" pitchFamily="49" charset="0"/>
                <a:ea typeface="方正楷体_GBK"/>
                <a:cs typeface="Times New Roman" panose="02020603050405020304" pitchFamily="18" charset="0"/>
              </a:rPr>
              <a:t>语句块</a:t>
            </a:r>
            <a:r>
              <a:rPr lang="en-US" altLang="zh-CN" sz="1800" dirty="0">
                <a:solidFill>
                  <a:srgbClr val="000000"/>
                </a:solidFill>
                <a:effectLst/>
                <a:latin typeface="Courier New" panose="02070309020205020404" pitchFamily="49" charset="0"/>
                <a:ea typeface="方正楷体_GBK"/>
                <a:cs typeface="Times New Roman" panose="02020603050405020304" pitchFamily="18" charset="0"/>
              </a:rPr>
              <a:t>2</a:t>
            </a:r>
            <a:endParaRPr lang="zh-CN" altLang="zh-CN" sz="1800" dirty="0">
              <a:effectLst/>
              <a:latin typeface="Courier New" panose="02070309020205020404" pitchFamily="49" charset="0"/>
              <a:ea typeface="方正楷体_GBK"/>
              <a:cs typeface="Times New Roman" panose="02020603050405020304" pitchFamily="18" charset="0"/>
            </a:endParaRPr>
          </a:p>
        </p:txBody>
      </p:sp>
      <p:pic>
        <p:nvPicPr>
          <p:cNvPr id="4" name="图片 3">
            <a:extLst>
              <a:ext uri="{FF2B5EF4-FFF2-40B4-BE49-F238E27FC236}">
                <a16:creationId xmlns:a16="http://schemas.microsoft.com/office/drawing/2014/main" id="{4B252AC9-28FA-486A-A306-5939C3CD4FC0}"/>
              </a:ext>
            </a:extLst>
          </p:cNvPr>
          <p:cNvPicPr>
            <a:picLocks noChangeAspect="1"/>
          </p:cNvPicPr>
          <p:nvPr/>
        </p:nvPicPr>
        <p:blipFill>
          <a:blip r:embed="rId3"/>
          <a:stretch>
            <a:fillRect/>
          </a:stretch>
        </p:blipFill>
        <p:spPr>
          <a:xfrm>
            <a:off x="5640309" y="3627323"/>
            <a:ext cx="6074083" cy="1513408"/>
          </a:xfrm>
          <a:prstGeom prst="rect">
            <a:avLst/>
          </a:prstGeom>
        </p:spPr>
      </p:pic>
      <p:pic>
        <p:nvPicPr>
          <p:cNvPr id="7" name="图片 6">
            <a:extLst>
              <a:ext uri="{FF2B5EF4-FFF2-40B4-BE49-F238E27FC236}">
                <a16:creationId xmlns:a16="http://schemas.microsoft.com/office/drawing/2014/main" id="{6733090C-B4CA-4D14-B2C1-2B0E6A405C88}"/>
              </a:ext>
            </a:extLst>
          </p:cNvPr>
          <p:cNvPicPr>
            <a:picLocks noChangeAspect="1"/>
          </p:cNvPicPr>
          <p:nvPr/>
        </p:nvPicPr>
        <p:blipFill>
          <a:blip r:embed="rId4"/>
          <a:stretch>
            <a:fillRect/>
          </a:stretch>
        </p:blipFill>
        <p:spPr>
          <a:xfrm>
            <a:off x="6204431" y="5344483"/>
            <a:ext cx="3774435" cy="248615"/>
          </a:xfrm>
          <a:prstGeom prst="rect">
            <a:avLst/>
          </a:prstGeom>
        </p:spPr>
      </p:pic>
    </p:spTree>
    <p:custDataLst>
      <p:tags r:id="rId1"/>
    </p:custDataLst>
    <p:extLst>
      <p:ext uri="{BB962C8B-B14F-4D97-AF65-F5344CB8AC3E}">
        <p14:creationId xmlns:p14="http://schemas.microsoft.com/office/powerpoint/2010/main" val="35032505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a:extLst>
              <a:ext uri="{FF2B5EF4-FFF2-40B4-BE49-F238E27FC236}">
                <a16:creationId xmlns:a16="http://schemas.microsoft.com/office/drawing/2014/main" id="{232F2B05-63C4-4500-9715-7F5C337F5AC1}"/>
              </a:ext>
            </a:extLst>
          </p:cNvPr>
          <p:cNvSpPr txBox="1"/>
          <p:nvPr/>
        </p:nvSpPr>
        <p:spPr>
          <a:xfrm>
            <a:off x="690175" y="367442"/>
            <a:ext cx="422585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chemeClr val="accent4"/>
                </a:solidFill>
                <a:latin typeface="微软雅黑" panose="020B0503020204020204" charset="-122"/>
                <a:ea typeface="微软雅黑" panose="020B0503020204020204" charset="-122"/>
                <a:sym typeface="+mn-ea"/>
              </a:rPr>
              <a:t>循环中的</a:t>
            </a:r>
            <a:r>
              <a:rPr lang="en-US" altLang="zh-CN" sz="3200" dirty="0">
                <a:solidFill>
                  <a:schemeClr val="accent4"/>
                </a:solidFill>
                <a:latin typeface="微软雅黑" panose="020B0503020204020204" charset="-122"/>
                <a:ea typeface="微软雅黑" panose="020B0503020204020204" charset="-122"/>
                <a:sym typeface="+mn-ea"/>
              </a:rPr>
              <a:t>else</a:t>
            </a:r>
            <a:r>
              <a:rPr lang="zh-CN" altLang="en-US" sz="3200" dirty="0">
                <a:solidFill>
                  <a:schemeClr val="accent4"/>
                </a:solidFill>
                <a:latin typeface="微软雅黑" panose="020B0503020204020204" charset="-122"/>
                <a:ea typeface="微软雅黑" panose="020B0503020204020204" charset="-122"/>
                <a:sym typeface="+mn-ea"/>
              </a:rPr>
              <a:t>语句</a:t>
            </a:r>
          </a:p>
        </p:txBody>
      </p:sp>
      <p:sp>
        <p:nvSpPr>
          <p:cNvPr id="8" name="文本框 7">
            <a:extLst>
              <a:ext uri="{FF2B5EF4-FFF2-40B4-BE49-F238E27FC236}">
                <a16:creationId xmlns:a16="http://schemas.microsoft.com/office/drawing/2014/main" id="{60E05091-17BE-4B71-B5C0-88F6F4EB7813}"/>
              </a:ext>
            </a:extLst>
          </p:cNvPr>
          <p:cNvSpPr txBox="1"/>
          <p:nvPr/>
        </p:nvSpPr>
        <p:spPr>
          <a:xfrm>
            <a:off x="1156580" y="1282695"/>
            <a:ext cx="6692774" cy="2273251"/>
          </a:xfrm>
          <a:prstGeom prst="rect">
            <a:avLst/>
          </a:prstGeom>
          <a:noFill/>
        </p:spPr>
        <p:txBody>
          <a:bodyPr wrap="square">
            <a:spAutoFit/>
          </a:bodyPr>
          <a:lstStyle/>
          <a:p>
            <a:pPr indent="304800" algn="just" hangingPunct="0">
              <a:lnSpc>
                <a:spcPct val="150000"/>
              </a:lnSpc>
            </a:pPr>
            <a:r>
              <a:rPr lang="zh-CN" altLang="zh-CN" sz="2400" kern="1200" dirty="0">
                <a:effectLst/>
                <a:latin typeface="Times New Roman" panose="02020603050405020304" pitchFamily="18" charset="0"/>
                <a:ea typeface="方正细等线_GBK"/>
              </a:rPr>
              <a:t>使用</a:t>
            </a:r>
            <a:r>
              <a:rPr lang="en-US" altLang="zh-CN" sz="2400" kern="1200" dirty="0">
                <a:effectLst/>
                <a:latin typeface="Times New Roman" panose="02020603050405020304" pitchFamily="18" charset="0"/>
                <a:ea typeface="方正细等线_GBK"/>
              </a:rPr>
              <a:t>else</a:t>
            </a:r>
            <a:r>
              <a:rPr lang="zh-CN" altLang="zh-CN" sz="2400" kern="1200" dirty="0">
                <a:effectLst/>
                <a:latin typeface="Times New Roman" panose="02020603050405020304" pitchFamily="18" charset="0"/>
                <a:ea typeface="方正细等线_GBK"/>
              </a:rPr>
              <a:t>语句的</a:t>
            </a:r>
            <a:r>
              <a:rPr lang="en-US" altLang="zh-CN" sz="2400" kern="1200" dirty="0">
                <a:effectLst/>
                <a:latin typeface="Times New Roman" panose="02020603050405020304" pitchFamily="18" charset="0"/>
                <a:ea typeface="方正细等线_GBK"/>
              </a:rPr>
              <a:t>for</a:t>
            </a:r>
            <a:r>
              <a:rPr lang="zh-CN" altLang="zh-CN" sz="2400" kern="1200" dirty="0">
                <a:effectLst/>
                <a:latin typeface="Times New Roman" panose="02020603050405020304" pitchFamily="18" charset="0"/>
                <a:ea typeface="方正细等线_GBK"/>
              </a:rPr>
              <a:t>循环的语法格式：</a:t>
            </a:r>
          </a:p>
          <a:p>
            <a:pPr indent="306705" algn="just" hangingPunct="0">
              <a:lnSpc>
                <a:spcPct val="150000"/>
              </a:lnSpc>
            </a:pPr>
            <a:r>
              <a:rPr lang="en-US" altLang="zh-CN" sz="1800" dirty="0">
                <a:solidFill>
                  <a:srgbClr val="000000"/>
                </a:solidFill>
                <a:effectLst/>
                <a:latin typeface="Courier New" panose="02070309020205020404" pitchFamily="49" charset="0"/>
                <a:ea typeface="方正楷体_GBK"/>
                <a:cs typeface="Times New Roman" panose="02020603050405020304" pitchFamily="18" charset="0"/>
              </a:rPr>
              <a:t>for </a:t>
            </a:r>
            <a:r>
              <a:rPr lang="zh-CN" altLang="zh-CN" sz="1800" dirty="0">
                <a:solidFill>
                  <a:srgbClr val="000000"/>
                </a:solidFill>
                <a:effectLst/>
                <a:latin typeface="Courier New" panose="02070309020205020404" pitchFamily="49" charset="0"/>
                <a:ea typeface="方正楷体_GBK"/>
                <a:cs typeface="Times New Roman" panose="02020603050405020304" pitchFamily="18" charset="0"/>
              </a:rPr>
              <a:t>循环变量</a:t>
            </a:r>
            <a:r>
              <a:rPr lang="en-US" altLang="zh-CN" sz="1800" dirty="0">
                <a:solidFill>
                  <a:srgbClr val="000000"/>
                </a:solidFill>
                <a:effectLst/>
                <a:latin typeface="Courier New" panose="02070309020205020404" pitchFamily="49" charset="0"/>
                <a:ea typeface="方正楷体_GBK"/>
                <a:cs typeface="Times New Roman" panose="02020603050405020304" pitchFamily="18" charset="0"/>
              </a:rPr>
              <a:t> in </a:t>
            </a:r>
            <a:r>
              <a:rPr lang="zh-CN" altLang="zh-CN" sz="1800" dirty="0">
                <a:solidFill>
                  <a:srgbClr val="000000"/>
                </a:solidFill>
                <a:effectLst/>
                <a:latin typeface="Courier New" panose="02070309020205020404" pitchFamily="49" charset="0"/>
                <a:ea typeface="方正楷体_GBK"/>
                <a:cs typeface="Times New Roman" panose="02020603050405020304" pitchFamily="18" charset="0"/>
              </a:rPr>
              <a:t>序列</a:t>
            </a:r>
            <a:endParaRPr lang="zh-CN" altLang="zh-CN" sz="1800" dirty="0">
              <a:effectLst/>
              <a:latin typeface="Courier New" panose="02070309020205020404" pitchFamily="49" charset="0"/>
              <a:ea typeface="方正楷体_GBK"/>
              <a:cs typeface="Times New Roman" panose="02020603050405020304" pitchFamily="18" charset="0"/>
            </a:endParaRPr>
          </a:p>
          <a:p>
            <a:pPr indent="306705" algn="just" hangingPunct="0">
              <a:lnSpc>
                <a:spcPct val="150000"/>
              </a:lnSpc>
            </a:pPr>
            <a:r>
              <a:rPr lang="en-US" altLang="zh-CN" sz="1800" dirty="0">
                <a:solidFill>
                  <a:srgbClr val="000000"/>
                </a:solidFill>
                <a:effectLst/>
                <a:latin typeface="Courier New" panose="02070309020205020404" pitchFamily="49" charset="0"/>
                <a:ea typeface="方正楷体_GBK"/>
                <a:cs typeface="Times New Roman" panose="02020603050405020304" pitchFamily="18" charset="0"/>
              </a:rPr>
              <a:t>    </a:t>
            </a:r>
            <a:r>
              <a:rPr lang="zh-CN" altLang="zh-CN" sz="1800" dirty="0">
                <a:solidFill>
                  <a:srgbClr val="000000"/>
                </a:solidFill>
                <a:effectLst/>
                <a:latin typeface="Courier New" panose="02070309020205020404" pitchFamily="49" charset="0"/>
                <a:ea typeface="方正楷体_GBK"/>
                <a:cs typeface="Times New Roman" panose="02020603050405020304" pitchFamily="18" charset="0"/>
              </a:rPr>
              <a:t>循环语句块</a:t>
            </a:r>
            <a:r>
              <a:rPr lang="en-US" altLang="zh-CN" sz="1800" dirty="0">
                <a:solidFill>
                  <a:srgbClr val="000000"/>
                </a:solidFill>
                <a:effectLst/>
                <a:latin typeface="Courier New" panose="02070309020205020404" pitchFamily="49" charset="0"/>
                <a:ea typeface="方正楷体_GBK"/>
                <a:cs typeface="Times New Roman" panose="02020603050405020304" pitchFamily="18" charset="0"/>
              </a:rPr>
              <a:t>1</a:t>
            </a:r>
            <a:endParaRPr lang="zh-CN" altLang="zh-CN" sz="1800" dirty="0">
              <a:effectLst/>
              <a:latin typeface="Courier New" panose="02070309020205020404" pitchFamily="49" charset="0"/>
              <a:ea typeface="方正楷体_GBK"/>
              <a:cs typeface="Times New Roman" panose="02020603050405020304" pitchFamily="18" charset="0"/>
            </a:endParaRPr>
          </a:p>
          <a:p>
            <a:pPr indent="306705" algn="just" hangingPunct="0">
              <a:lnSpc>
                <a:spcPct val="150000"/>
              </a:lnSpc>
            </a:pPr>
            <a:r>
              <a:rPr lang="en-US" altLang="zh-CN" sz="1800" dirty="0">
                <a:solidFill>
                  <a:srgbClr val="000000"/>
                </a:solidFill>
                <a:effectLst/>
                <a:latin typeface="Courier New" panose="02070309020205020404" pitchFamily="49" charset="0"/>
                <a:ea typeface="方正楷体_GBK"/>
                <a:cs typeface="Times New Roman" panose="02020603050405020304" pitchFamily="18" charset="0"/>
              </a:rPr>
              <a:t>else:</a:t>
            </a:r>
            <a:endParaRPr lang="zh-CN" altLang="zh-CN" sz="1800" dirty="0">
              <a:effectLst/>
              <a:latin typeface="Courier New" panose="02070309020205020404" pitchFamily="49" charset="0"/>
              <a:ea typeface="方正楷体_GBK"/>
              <a:cs typeface="Times New Roman" panose="02020603050405020304" pitchFamily="18" charset="0"/>
            </a:endParaRPr>
          </a:p>
          <a:p>
            <a:pPr indent="306705" algn="just" hangingPunct="0">
              <a:lnSpc>
                <a:spcPct val="150000"/>
              </a:lnSpc>
            </a:pPr>
            <a:r>
              <a:rPr lang="en-US" altLang="zh-CN" sz="1800" dirty="0">
                <a:solidFill>
                  <a:srgbClr val="000000"/>
                </a:solidFill>
                <a:effectLst/>
                <a:latin typeface="Courier New" panose="02070309020205020404" pitchFamily="49" charset="0"/>
                <a:ea typeface="方正楷体_GBK"/>
                <a:cs typeface="Times New Roman" panose="02020603050405020304" pitchFamily="18" charset="0"/>
              </a:rPr>
              <a:t>    </a:t>
            </a:r>
            <a:r>
              <a:rPr lang="zh-CN" altLang="zh-CN" sz="1800" dirty="0">
                <a:solidFill>
                  <a:srgbClr val="000000"/>
                </a:solidFill>
                <a:effectLst/>
                <a:latin typeface="Courier New" panose="02070309020205020404" pitchFamily="49" charset="0"/>
                <a:ea typeface="方正楷体_GBK"/>
                <a:cs typeface="Times New Roman" panose="02020603050405020304" pitchFamily="18" charset="0"/>
              </a:rPr>
              <a:t>语句块</a:t>
            </a:r>
            <a:r>
              <a:rPr lang="en-US" altLang="zh-CN" sz="1800" dirty="0">
                <a:solidFill>
                  <a:srgbClr val="000000"/>
                </a:solidFill>
                <a:effectLst/>
                <a:latin typeface="Courier New" panose="02070309020205020404" pitchFamily="49" charset="0"/>
                <a:ea typeface="方正楷体_GBK"/>
                <a:cs typeface="Times New Roman" panose="02020603050405020304" pitchFamily="18" charset="0"/>
              </a:rPr>
              <a:t>2</a:t>
            </a:r>
            <a:endParaRPr lang="zh-CN" altLang="zh-CN" sz="1800" dirty="0">
              <a:effectLst/>
              <a:latin typeface="Courier New" panose="02070309020205020404" pitchFamily="49" charset="0"/>
              <a:ea typeface="方正楷体_GBK"/>
              <a:cs typeface="Times New Roman" panose="02020603050405020304" pitchFamily="18" charset="0"/>
            </a:endParaRPr>
          </a:p>
        </p:txBody>
      </p:sp>
      <p:pic>
        <p:nvPicPr>
          <p:cNvPr id="5" name="图片 4">
            <a:extLst>
              <a:ext uri="{FF2B5EF4-FFF2-40B4-BE49-F238E27FC236}">
                <a16:creationId xmlns:a16="http://schemas.microsoft.com/office/drawing/2014/main" id="{B08DC7DC-AC54-4F79-B752-1C89A3384F70}"/>
              </a:ext>
            </a:extLst>
          </p:cNvPr>
          <p:cNvPicPr>
            <a:picLocks noChangeAspect="1"/>
          </p:cNvPicPr>
          <p:nvPr/>
        </p:nvPicPr>
        <p:blipFill>
          <a:blip r:embed="rId3"/>
          <a:stretch>
            <a:fillRect/>
          </a:stretch>
        </p:blipFill>
        <p:spPr>
          <a:xfrm>
            <a:off x="941708" y="3886424"/>
            <a:ext cx="4971537" cy="1019587"/>
          </a:xfrm>
          <a:prstGeom prst="rect">
            <a:avLst/>
          </a:prstGeom>
        </p:spPr>
      </p:pic>
      <p:pic>
        <p:nvPicPr>
          <p:cNvPr id="10" name="图片 9">
            <a:extLst>
              <a:ext uri="{FF2B5EF4-FFF2-40B4-BE49-F238E27FC236}">
                <a16:creationId xmlns:a16="http://schemas.microsoft.com/office/drawing/2014/main" id="{8A3F6FEA-5BB0-412E-8C02-D5AD3C2CD01F}"/>
              </a:ext>
            </a:extLst>
          </p:cNvPr>
          <p:cNvPicPr>
            <a:picLocks noChangeAspect="1"/>
          </p:cNvPicPr>
          <p:nvPr/>
        </p:nvPicPr>
        <p:blipFill>
          <a:blip r:embed="rId4"/>
          <a:stretch>
            <a:fillRect/>
          </a:stretch>
        </p:blipFill>
        <p:spPr>
          <a:xfrm>
            <a:off x="975006" y="5278306"/>
            <a:ext cx="4194524" cy="243267"/>
          </a:xfrm>
          <a:prstGeom prst="rect">
            <a:avLst/>
          </a:prstGeom>
        </p:spPr>
      </p:pic>
      <p:pic>
        <p:nvPicPr>
          <p:cNvPr id="12" name="图片 11">
            <a:extLst>
              <a:ext uri="{FF2B5EF4-FFF2-40B4-BE49-F238E27FC236}">
                <a16:creationId xmlns:a16="http://schemas.microsoft.com/office/drawing/2014/main" id="{0BE126A5-5A91-4D15-9FDD-6DE06E9B793F}"/>
              </a:ext>
            </a:extLst>
          </p:cNvPr>
          <p:cNvPicPr>
            <a:picLocks noChangeAspect="1"/>
          </p:cNvPicPr>
          <p:nvPr/>
        </p:nvPicPr>
        <p:blipFill>
          <a:blip r:embed="rId5"/>
          <a:stretch>
            <a:fillRect/>
          </a:stretch>
        </p:blipFill>
        <p:spPr>
          <a:xfrm>
            <a:off x="6605949" y="3886424"/>
            <a:ext cx="4682842" cy="1310265"/>
          </a:xfrm>
          <a:prstGeom prst="rect">
            <a:avLst/>
          </a:prstGeom>
        </p:spPr>
      </p:pic>
      <p:pic>
        <p:nvPicPr>
          <p:cNvPr id="14" name="图片 13">
            <a:extLst>
              <a:ext uri="{FF2B5EF4-FFF2-40B4-BE49-F238E27FC236}">
                <a16:creationId xmlns:a16="http://schemas.microsoft.com/office/drawing/2014/main" id="{E4B3ED47-FF11-4FCD-8624-3BB51F4F0D4D}"/>
              </a:ext>
            </a:extLst>
          </p:cNvPr>
          <p:cNvPicPr>
            <a:picLocks noChangeAspect="1"/>
          </p:cNvPicPr>
          <p:nvPr/>
        </p:nvPicPr>
        <p:blipFill>
          <a:blip r:embed="rId6"/>
          <a:stretch>
            <a:fillRect/>
          </a:stretch>
        </p:blipFill>
        <p:spPr>
          <a:xfrm>
            <a:off x="6699190" y="5399939"/>
            <a:ext cx="3884311" cy="202020"/>
          </a:xfrm>
          <a:prstGeom prst="rect">
            <a:avLst/>
          </a:prstGeom>
        </p:spPr>
      </p:pic>
    </p:spTree>
    <p:custDataLst>
      <p:tags r:id="rId1"/>
    </p:custDataLst>
    <p:extLst>
      <p:ext uri="{BB962C8B-B14F-4D97-AF65-F5344CB8AC3E}">
        <p14:creationId xmlns:p14="http://schemas.microsoft.com/office/powerpoint/2010/main" val="3649252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3801336" y="2724041"/>
            <a:ext cx="3178627" cy="895350"/>
          </a:xfrm>
        </p:spPr>
        <p:txBody>
          <a:bodyPr>
            <a:noAutofit/>
          </a:bodyPr>
          <a:lstStyle/>
          <a:p>
            <a:pPr>
              <a:lnSpc>
                <a:spcPct val="130000"/>
              </a:lnSpc>
            </a:pPr>
            <a:r>
              <a:rPr lang="zh-CN" altLang="en-US" sz="3600" b="0" dirty="0"/>
              <a:t>跳转语句</a:t>
            </a:r>
          </a:p>
        </p:txBody>
      </p:sp>
      <p:sp>
        <p:nvSpPr>
          <p:cNvPr id="9" name="文本框 8">
            <a:extLst>
              <a:ext uri="{FF2B5EF4-FFF2-40B4-BE49-F238E27FC236}">
                <a16:creationId xmlns:a16="http://schemas.microsoft.com/office/drawing/2014/main" id="{04F69230-F3A6-4586-9371-A858F4763E9F}"/>
              </a:ext>
            </a:extLst>
          </p:cNvPr>
          <p:cNvSpPr txBox="1"/>
          <p:nvPr/>
        </p:nvSpPr>
        <p:spPr>
          <a:xfrm>
            <a:off x="7527960" y="2539091"/>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04</a:t>
            </a:r>
            <a:endParaRPr lang="zh-CN" altLang="en-US" spc="100" dirty="0">
              <a:solidFill>
                <a:schemeClr val="bg1"/>
              </a:solidFill>
              <a:latin typeface="Impact" panose="020B080603090205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8948962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66" name="TextBox 1">
            <a:extLst>
              <a:ext uri="{FF2B5EF4-FFF2-40B4-BE49-F238E27FC236}">
                <a16:creationId xmlns:a16="http://schemas.microsoft.com/office/drawing/2014/main" id="{AF140519-3480-4E12-B502-CD762D2D4A93}"/>
              </a:ext>
            </a:extLst>
          </p:cNvPr>
          <p:cNvSpPr txBox="1"/>
          <p:nvPr/>
        </p:nvSpPr>
        <p:spPr>
          <a:xfrm>
            <a:off x="476210" y="421667"/>
            <a:ext cx="5565939"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anose="020B0503020204020204" charset="-122"/>
                <a:ea typeface="微软雅黑" panose="020B0503020204020204" charset="-122"/>
              </a:rPr>
              <a:t>跳转语句</a:t>
            </a:r>
          </a:p>
        </p:txBody>
      </p:sp>
      <p:sp>
        <p:nvSpPr>
          <p:cNvPr id="63" name="矩形 62"/>
          <p:cNvSpPr/>
          <p:nvPr/>
        </p:nvSpPr>
        <p:spPr>
          <a:xfrm>
            <a:off x="1029289" y="1679990"/>
            <a:ext cx="10267406" cy="2862322"/>
          </a:xfrm>
          <a:prstGeom prst="rect">
            <a:avLst/>
          </a:prstGeom>
        </p:spPr>
        <p:txBody>
          <a:bodyPr wrap="square">
            <a:spAutoFit/>
          </a:bodyPr>
          <a:lstStyle/>
          <a:p>
            <a:pPr>
              <a:lnSpc>
                <a:spcPct val="150000"/>
              </a:lnSpc>
            </a:pPr>
            <a:r>
              <a:rPr lang="en-US" altLang="zh-CN" sz="2400" dirty="0"/>
              <a:t>       </a:t>
            </a:r>
            <a:r>
              <a:rPr lang="zh-CN" altLang="zh-CN" sz="2400" dirty="0"/>
              <a:t>循环结构一般会执行完所有的情况后自然结束，但有些情况下需要跳出循环，这就需要使用</a:t>
            </a:r>
            <a:r>
              <a:rPr lang="zh-CN" altLang="zh-CN" sz="2400" dirty="0">
                <a:solidFill>
                  <a:srgbClr val="FF0000"/>
                </a:solidFill>
              </a:rPr>
              <a:t>跳转语句</a:t>
            </a:r>
            <a:r>
              <a:rPr lang="zh-CN" altLang="zh-CN" sz="2400" dirty="0"/>
              <a:t>。</a:t>
            </a:r>
            <a:endParaRPr lang="en-US" altLang="zh-CN" sz="2400" dirty="0"/>
          </a:p>
          <a:p>
            <a:pPr>
              <a:lnSpc>
                <a:spcPct val="150000"/>
              </a:lnSpc>
            </a:pPr>
            <a:r>
              <a:rPr lang="en-US" altLang="zh-CN" sz="2400" dirty="0"/>
              <a:t>        python</a:t>
            </a:r>
            <a:r>
              <a:rPr lang="zh-CN" altLang="zh-CN" sz="2400" dirty="0"/>
              <a:t>的跳转语句有两个，一个是</a:t>
            </a:r>
            <a:r>
              <a:rPr lang="en-US" altLang="zh-CN" sz="2400" dirty="0">
                <a:solidFill>
                  <a:srgbClr val="FF0000"/>
                </a:solidFill>
              </a:rPr>
              <a:t>break</a:t>
            </a:r>
            <a:r>
              <a:rPr lang="zh-CN" altLang="zh-CN" sz="2400" dirty="0"/>
              <a:t>语句，用于跳出离它最近一级的循环，通常与</a:t>
            </a:r>
            <a:r>
              <a:rPr lang="en-US" altLang="zh-CN" sz="2400" dirty="0"/>
              <a:t>if</a:t>
            </a:r>
            <a:r>
              <a:rPr lang="zh-CN" altLang="zh-CN" sz="2400" dirty="0"/>
              <a:t>语句结合使用。另一个是</a:t>
            </a:r>
            <a:r>
              <a:rPr lang="en-US" altLang="zh-CN" sz="2400" dirty="0">
                <a:solidFill>
                  <a:srgbClr val="FF0000"/>
                </a:solidFill>
              </a:rPr>
              <a:t>continue</a:t>
            </a:r>
            <a:r>
              <a:rPr lang="zh-CN" altLang="zh-CN" sz="2400" dirty="0"/>
              <a:t>语句，用于跳出当前循环，继续执行下一次循环。跳转语句可以改变循环结构的执行流程</a:t>
            </a:r>
            <a:r>
              <a:rPr lang="zh-CN" altLang="en-US" sz="2400" dirty="0"/>
              <a:t>。</a:t>
            </a:r>
          </a:p>
        </p:txBody>
      </p:sp>
    </p:spTree>
    <p:custDataLst>
      <p:tags r:id="rId1"/>
    </p:custDataLst>
    <p:extLst>
      <p:ext uri="{BB962C8B-B14F-4D97-AF65-F5344CB8AC3E}">
        <p14:creationId xmlns:p14="http://schemas.microsoft.com/office/powerpoint/2010/main" val="16003110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a:extLst>
              <a:ext uri="{FF2B5EF4-FFF2-40B4-BE49-F238E27FC236}">
                <a16:creationId xmlns:a16="http://schemas.microsoft.com/office/drawing/2014/main" id="{232F2B05-63C4-4500-9715-7F5C337F5AC1}"/>
              </a:ext>
            </a:extLst>
          </p:cNvPr>
          <p:cNvSpPr txBox="1"/>
          <p:nvPr/>
        </p:nvSpPr>
        <p:spPr>
          <a:xfrm>
            <a:off x="690175" y="367442"/>
            <a:ext cx="3242859"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en-US" altLang="zh-CN" sz="3200" dirty="0">
                <a:solidFill>
                  <a:schemeClr val="accent4"/>
                </a:solidFill>
                <a:latin typeface="微软雅黑" panose="020B0503020204020204" charset="-122"/>
                <a:ea typeface="微软雅黑" panose="020B0503020204020204" charset="-122"/>
                <a:sym typeface="+mn-ea"/>
              </a:rPr>
              <a:t>break</a:t>
            </a:r>
            <a:r>
              <a:rPr lang="zh-CN" altLang="en-US" sz="3200" dirty="0">
                <a:solidFill>
                  <a:schemeClr val="accent4"/>
                </a:solidFill>
                <a:latin typeface="微软雅黑" panose="020B0503020204020204" charset="-122"/>
                <a:ea typeface="微软雅黑" panose="020B0503020204020204" charset="-122"/>
                <a:sym typeface="+mn-ea"/>
              </a:rPr>
              <a:t>语句</a:t>
            </a:r>
          </a:p>
        </p:txBody>
      </p:sp>
      <p:sp>
        <p:nvSpPr>
          <p:cNvPr id="5" name="矩形 2">
            <a:extLst>
              <a:ext uri="{FF2B5EF4-FFF2-40B4-BE49-F238E27FC236}">
                <a16:creationId xmlns:a16="http://schemas.microsoft.com/office/drawing/2014/main" id="{1600BFA5-6DC2-4352-A73B-F3DD3C141164}"/>
              </a:ext>
            </a:extLst>
          </p:cNvPr>
          <p:cNvSpPr>
            <a:spLocks noChangeArrowheads="1"/>
          </p:cNvSpPr>
          <p:nvPr/>
        </p:nvSpPr>
        <p:spPr bwMode="auto">
          <a:xfrm>
            <a:off x="797543" y="1463133"/>
            <a:ext cx="11234399"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400" dirty="0">
                <a:latin typeface="微软雅黑" pitchFamily="34" charset="-122"/>
                <a:ea typeface="微软雅黑" pitchFamily="34" charset="-122"/>
              </a:rPr>
              <a:t>break</a:t>
            </a:r>
            <a:r>
              <a:rPr lang="zh-CN" altLang="zh-CN" sz="2400" dirty="0">
                <a:latin typeface="微软雅黑" pitchFamily="34" charset="-122"/>
                <a:ea typeface="微软雅黑" pitchFamily="34" charset="-122"/>
              </a:rPr>
              <a:t>语句可用于结束当前整个循环</a:t>
            </a:r>
            <a:r>
              <a:rPr lang="en-US" altLang="zh-CN" sz="2400" dirty="0">
                <a:latin typeface="微软雅黑" pitchFamily="34" charset="-122"/>
                <a:ea typeface="微软雅黑" pitchFamily="34" charset="-122"/>
              </a:rPr>
              <a:t>,</a:t>
            </a:r>
            <a:r>
              <a:rPr lang="zh-CN" altLang="en-US" sz="2400" dirty="0">
                <a:latin typeface="微软雅黑" pitchFamily="34" charset="-122"/>
                <a:ea typeface="微软雅黑" pitchFamily="34" charset="-122"/>
              </a:rPr>
              <a:t>它</a:t>
            </a:r>
            <a:r>
              <a:rPr lang="zh-CN" altLang="zh-CN" sz="2400" dirty="0">
                <a:latin typeface="微软雅黑" pitchFamily="34" charset="-122"/>
                <a:ea typeface="微软雅黑" pitchFamily="34" charset="-122"/>
              </a:rPr>
              <a:t>跳出离它最近一级的循环，通常与</a:t>
            </a:r>
            <a:r>
              <a:rPr lang="en-US" altLang="zh-CN" sz="2400" dirty="0">
                <a:latin typeface="微软雅黑" pitchFamily="34" charset="-122"/>
                <a:ea typeface="微软雅黑" pitchFamily="34" charset="-122"/>
              </a:rPr>
              <a:t>if</a:t>
            </a:r>
            <a:r>
              <a:rPr lang="zh-CN" altLang="zh-CN" sz="2400" dirty="0">
                <a:latin typeface="微软雅黑" pitchFamily="34" charset="-122"/>
                <a:ea typeface="微软雅黑" pitchFamily="34" charset="-122"/>
              </a:rPr>
              <a:t>语句结合使用，放在</a:t>
            </a:r>
            <a:r>
              <a:rPr lang="en-US" altLang="zh-CN" sz="2400" dirty="0">
                <a:latin typeface="微软雅黑" pitchFamily="34" charset="-122"/>
                <a:ea typeface="微软雅黑" pitchFamily="34" charset="-122"/>
              </a:rPr>
              <a:t>if</a:t>
            </a:r>
            <a:r>
              <a:rPr lang="zh-CN" altLang="zh-CN" sz="2400" dirty="0">
                <a:latin typeface="微软雅黑" pitchFamily="34" charset="-122"/>
                <a:ea typeface="微软雅黑" pitchFamily="34" charset="-122"/>
              </a:rPr>
              <a:t>语句代码块中</a:t>
            </a:r>
            <a:r>
              <a:rPr lang="zh-CN" altLang="en-US" sz="2400" dirty="0">
                <a:latin typeface="微软雅黑" pitchFamily="34" charset="-122"/>
                <a:ea typeface="微软雅黑" pitchFamily="34" charset="-122"/>
              </a:rPr>
              <a:t>。</a:t>
            </a:r>
            <a:endParaRPr lang="zh-CN" altLang="zh-CN" sz="2400" dirty="0">
              <a:latin typeface="微软雅黑" pitchFamily="34" charset="-122"/>
              <a:ea typeface="微软雅黑" pitchFamily="34" charset="-122"/>
            </a:endParaRPr>
          </a:p>
        </p:txBody>
      </p:sp>
      <p:sp>
        <p:nvSpPr>
          <p:cNvPr id="6" name="文本框 2">
            <a:extLst>
              <a:ext uri="{FF2B5EF4-FFF2-40B4-BE49-F238E27FC236}">
                <a16:creationId xmlns:a16="http://schemas.microsoft.com/office/drawing/2014/main" id="{0E9F52E0-11C1-4F92-8DED-B38002CB1648}"/>
              </a:ext>
            </a:extLst>
          </p:cNvPr>
          <p:cNvSpPr txBox="1">
            <a:spLocks noChangeArrowheads="1"/>
          </p:cNvSpPr>
          <p:nvPr/>
        </p:nvSpPr>
        <p:spPr bwMode="auto">
          <a:xfrm>
            <a:off x="1875082" y="3506169"/>
            <a:ext cx="499456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dirty="0">
                <a:solidFill>
                  <a:srgbClr val="FF0000"/>
                </a:solidFill>
                <a:latin typeface="微软雅黑" pitchFamily="34" charset="-122"/>
                <a:ea typeface="微软雅黑" pitchFamily="34" charset="-122"/>
              </a:rPr>
              <a:t>for </a:t>
            </a:r>
            <a:r>
              <a:rPr lang="zh-CN" altLang="zh-CN" dirty="0">
                <a:solidFill>
                  <a:srgbClr val="FF0000"/>
                </a:solidFill>
                <a:latin typeface="微软雅黑" pitchFamily="34" charset="-122"/>
                <a:ea typeface="微软雅黑" pitchFamily="34" charset="-122"/>
              </a:rPr>
              <a:t>临时变量</a:t>
            </a:r>
            <a:r>
              <a:rPr lang="en-US" altLang="zh-CN" dirty="0">
                <a:solidFill>
                  <a:srgbClr val="FF0000"/>
                </a:solidFill>
                <a:latin typeface="微软雅黑" pitchFamily="34" charset="-122"/>
                <a:ea typeface="微软雅黑" pitchFamily="34" charset="-122"/>
              </a:rPr>
              <a:t> in </a:t>
            </a:r>
            <a:r>
              <a:rPr lang="zh-CN" altLang="zh-CN" dirty="0">
                <a:solidFill>
                  <a:srgbClr val="FF0000"/>
                </a:solidFill>
                <a:latin typeface="微软雅黑" pitchFamily="34" charset="-122"/>
                <a:ea typeface="微软雅黑" pitchFamily="34" charset="-122"/>
              </a:rPr>
              <a:t>可迭代对象</a:t>
            </a:r>
            <a:r>
              <a:rPr lang="en-US" altLang="zh-CN" dirty="0">
                <a:solidFill>
                  <a:srgbClr val="FF0000"/>
                </a:solidFill>
                <a:latin typeface="微软雅黑" pitchFamily="34" charset="-122"/>
                <a:ea typeface="微软雅黑" pitchFamily="34" charset="-122"/>
              </a:rPr>
              <a:t>:</a:t>
            </a:r>
            <a:endParaRPr lang="zh-CN" altLang="zh-CN" dirty="0">
              <a:solidFill>
                <a:srgbClr val="FF0000"/>
              </a:solidFill>
              <a:latin typeface="微软雅黑" pitchFamily="34" charset="-122"/>
              <a:ea typeface="微软雅黑" pitchFamily="34" charset="-122"/>
            </a:endParaRPr>
          </a:p>
          <a:p>
            <a:r>
              <a:rPr lang="en-US" altLang="zh-CN" dirty="0">
                <a:solidFill>
                  <a:srgbClr val="FF0000"/>
                </a:solidFill>
                <a:latin typeface="微软雅黑" pitchFamily="34" charset="-122"/>
                <a:ea typeface="微软雅黑" pitchFamily="34" charset="-122"/>
              </a:rPr>
              <a:t>    </a:t>
            </a:r>
            <a:r>
              <a:rPr lang="zh-CN" altLang="zh-CN" dirty="0">
                <a:solidFill>
                  <a:srgbClr val="FF0000"/>
                </a:solidFill>
                <a:latin typeface="微软雅黑" pitchFamily="34" charset="-122"/>
                <a:ea typeface="微软雅黑" pitchFamily="34" charset="-122"/>
              </a:rPr>
              <a:t>执行语句</a:t>
            </a:r>
          </a:p>
          <a:p>
            <a:r>
              <a:rPr lang="en-US" altLang="zh-CN" dirty="0">
                <a:solidFill>
                  <a:srgbClr val="FF0000"/>
                </a:solidFill>
                <a:latin typeface="微软雅黑" pitchFamily="34" charset="-122"/>
                <a:ea typeface="微软雅黑" pitchFamily="34" charset="-122"/>
              </a:rPr>
              <a:t>    if </a:t>
            </a:r>
            <a:r>
              <a:rPr lang="zh-CN" altLang="zh-CN" dirty="0">
                <a:solidFill>
                  <a:srgbClr val="FF0000"/>
                </a:solidFill>
                <a:latin typeface="微软雅黑" pitchFamily="34" charset="-122"/>
                <a:ea typeface="微软雅黑" pitchFamily="34" charset="-122"/>
              </a:rPr>
              <a:t>条件表达式</a:t>
            </a:r>
            <a:r>
              <a:rPr lang="en-US" altLang="zh-CN" dirty="0">
                <a:solidFill>
                  <a:srgbClr val="FF0000"/>
                </a:solidFill>
                <a:latin typeface="微软雅黑" pitchFamily="34" charset="-122"/>
                <a:ea typeface="微软雅黑" pitchFamily="34" charset="-122"/>
              </a:rPr>
              <a:t>:</a:t>
            </a:r>
            <a:endParaRPr lang="zh-CN" altLang="zh-CN" dirty="0">
              <a:solidFill>
                <a:srgbClr val="FF0000"/>
              </a:solidFill>
              <a:latin typeface="微软雅黑" pitchFamily="34" charset="-122"/>
              <a:ea typeface="微软雅黑" pitchFamily="34" charset="-122"/>
            </a:endParaRPr>
          </a:p>
          <a:p>
            <a:r>
              <a:rPr lang="en-US" altLang="zh-CN" dirty="0">
                <a:solidFill>
                  <a:srgbClr val="FF0000"/>
                </a:solidFill>
                <a:latin typeface="微软雅黑" pitchFamily="34" charset="-122"/>
                <a:ea typeface="微软雅黑" pitchFamily="34" charset="-122"/>
              </a:rPr>
              <a:t>        </a:t>
            </a:r>
            <a:r>
              <a:rPr lang="zh-CN" altLang="zh-CN" dirty="0">
                <a:solidFill>
                  <a:srgbClr val="FF0000"/>
                </a:solidFill>
                <a:latin typeface="微软雅黑" pitchFamily="34" charset="-122"/>
                <a:ea typeface="微软雅黑" pitchFamily="34" charset="-122"/>
              </a:rPr>
              <a:t>代码块</a:t>
            </a:r>
          </a:p>
          <a:p>
            <a:r>
              <a:rPr lang="en-US" altLang="zh-CN" dirty="0">
                <a:solidFill>
                  <a:srgbClr val="FF0000"/>
                </a:solidFill>
                <a:latin typeface="微软雅黑" pitchFamily="34" charset="-122"/>
                <a:ea typeface="微软雅黑" pitchFamily="34" charset="-122"/>
              </a:rPr>
              <a:t>        break</a:t>
            </a:r>
            <a:endParaRPr lang="zh-CN" altLang="zh-CN" dirty="0">
              <a:solidFill>
                <a:srgbClr val="FF0000"/>
              </a:solidFill>
              <a:latin typeface="微软雅黑" pitchFamily="34" charset="-122"/>
              <a:ea typeface="微软雅黑" pitchFamily="34" charset="-122"/>
            </a:endParaRPr>
          </a:p>
        </p:txBody>
      </p:sp>
      <p:sp>
        <p:nvSpPr>
          <p:cNvPr id="7" name="矩形 2">
            <a:extLst>
              <a:ext uri="{FF2B5EF4-FFF2-40B4-BE49-F238E27FC236}">
                <a16:creationId xmlns:a16="http://schemas.microsoft.com/office/drawing/2014/main" id="{66786E59-A3FD-4D18-9991-DB996ABD8C34}"/>
              </a:ext>
            </a:extLst>
          </p:cNvPr>
          <p:cNvSpPr>
            <a:spLocks noChangeArrowheads="1"/>
          </p:cNvSpPr>
          <p:nvPr/>
        </p:nvSpPr>
        <p:spPr bwMode="auto">
          <a:xfrm>
            <a:off x="1375317" y="2667289"/>
            <a:ext cx="244356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zh-CN" sz="2400" dirty="0">
                <a:latin typeface="微软雅黑" pitchFamily="34" charset="-122"/>
                <a:ea typeface="微软雅黑" pitchFamily="34" charset="-122"/>
              </a:rPr>
              <a:t>其格式如下：</a:t>
            </a:r>
          </a:p>
        </p:txBody>
      </p:sp>
      <p:sp>
        <p:nvSpPr>
          <p:cNvPr id="8" name="文本框 7">
            <a:extLst>
              <a:ext uri="{FF2B5EF4-FFF2-40B4-BE49-F238E27FC236}">
                <a16:creationId xmlns:a16="http://schemas.microsoft.com/office/drawing/2014/main" id="{59F8B758-8CD0-46EB-AB08-7FEF1DA9FD07}"/>
              </a:ext>
            </a:extLst>
          </p:cNvPr>
          <p:cNvSpPr txBox="1">
            <a:spLocks noChangeArrowheads="1"/>
          </p:cNvSpPr>
          <p:nvPr/>
        </p:nvSpPr>
        <p:spPr bwMode="auto">
          <a:xfrm>
            <a:off x="6304210" y="3506169"/>
            <a:ext cx="347889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dirty="0">
                <a:solidFill>
                  <a:srgbClr val="FF0000"/>
                </a:solidFill>
                <a:latin typeface="微软雅黑" pitchFamily="34" charset="-122"/>
                <a:ea typeface="微软雅黑" pitchFamily="34" charset="-122"/>
              </a:rPr>
              <a:t>while </a:t>
            </a:r>
            <a:r>
              <a:rPr lang="zh-CN" altLang="zh-CN" dirty="0">
                <a:solidFill>
                  <a:srgbClr val="FF0000"/>
                </a:solidFill>
                <a:latin typeface="微软雅黑" pitchFamily="34" charset="-122"/>
                <a:ea typeface="微软雅黑" pitchFamily="34" charset="-122"/>
              </a:rPr>
              <a:t>条件表达式</a:t>
            </a:r>
            <a:r>
              <a:rPr lang="en-US" altLang="zh-CN" dirty="0">
                <a:solidFill>
                  <a:srgbClr val="FF0000"/>
                </a:solidFill>
                <a:latin typeface="微软雅黑" pitchFamily="34" charset="-122"/>
                <a:ea typeface="微软雅黑" pitchFamily="34" charset="-122"/>
              </a:rPr>
              <a:t>:</a:t>
            </a:r>
            <a:endParaRPr lang="zh-CN" altLang="zh-CN" dirty="0">
              <a:solidFill>
                <a:srgbClr val="FF0000"/>
              </a:solidFill>
              <a:latin typeface="微软雅黑" pitchFamily="34" charset="-122"/>
              <a:ea typeface="微软雅黑" pitchFamily="34" charset="-122"/>
            </a:endParaRPr>
          </a:p>
          <a:p>
            <a:r>
              <a:rPr lang="en-US" altLang="zh-CN" dirty="0">
                <a:solidFill>
                  <a:srgbClr val="FF0000"/>
                </a:solidFill>
                <a:latin typeface="微软雅黑" pitchFamily="34" charset="-122"/>
                <a:ea typeface="微软雅黑" pitchFamily="34" charset="-122"/>
              </a:rPr>
              <a:t>    </a:t>
            </a:r>
            <a:r>
              <a:rPr lang="zh-CN" altLang="zh-CN" dirty="0">
                <a:solidFill>
                  <a:srgbClr val="FF0000"/>
                </a:solidFill>
                <a:latin typeface="微软雅黑" pitchFamily="34" charset="-122"/>
                <a:ea typeface="微软雅黑" pitchFamily="34" charset="-122"/>
              </a:rPr>
              <a:t>代码块</a:t>
            </a:r>
          </a:p>
          <a:p>
            <a:r>
              <a:rPr lang="en-US" altLang="zh-CN" dirty="0">
                <a:solidFill>
                  <a:srgbClr val="FF0000"/>
                </a:solidFill>
                <a:latin typeface="微软雅黑" pitchFamily="34" charset="-122"/>
                <a:ea typeface="微软雅黑" pitchFamily="34" charset="-122"/>
              </a:rPr>
              <a:t>    if </a:t>
            </a:r>
            <a:r>
              <a:rPr lang="zh-CN" altLang="zh-CN" dirty="0">
                <a:solidFill>
                  <a:srgbClr val="FF0000"/>
                </a:solidFill>
                <a:latin typeface="微软雅黑" pitchFamily="34" charset="-122"/>
                <a:ea typeface="微软雅黑" pitchFamily="34" charset="-122"/>
              </a:rPr>
              <a:t>条件表达式</a:t>
            </a:r>
            <a:r>
              <a:rPr lang="en-US" altLang="zh-CN" dirty="0">
                <a:solidFill>
                  <a:srgbClr val="FF0000"/>
                </a:solidFill>
                <a:latin typeface="微软雅黑" pitchFamily="34" charset="-122"/>
                <a:ea typeface="微软雅黑" pitchFamily="34" charset="-122"/>
              </a:rPr>
              <a:t>:</a:t>
            </a:r>
            <a:endParaRPr lang="zh-CN" altLang="zh-CN" dirty="0">
              <a:solidFill>
                <a:srgbClr val="FF0000"/>
              </a:solidFill>
              <a:latin typeface="微软雅黑" pitchFamily="34" charset="-122"/>
              <a:ea typeface="微软雅黑" pitchFamily="34" charset="-122"/>
            </a:endParaRPr>
          </a:p>
          <a:p>
            <a:r>
              <a:rPr lang="en-US" altLang="zh-CN" dirty="0">
                <a:solidFill>
                  <a:srgbClr val="FF0000"/>
                </a:solidFill>
                <a:latin typeface="微软雅黑" pitchFamily="34" charset="-122"/>
                <a:ea typeface="微软雅黑" pitchFamily="34" charset="-122"/>
              </a:rPr>
              <a:t>        </a:t>
            </a:r>
            <a:r>
              <a:rPr lang="zh-CN" altLang="zh-CN" dirty="0">
                <a:solidFill>
                  <a:srgbClr val="FF0000"/>
                </a:solidFill>
                <a:latin typeface="微软雅黑" pitchFamily="34" charset="-122"/>
                <a:ea typeface="微软雅黑" pitchFamily="34" charset="-122"/>
              </a:rPr>
              <a:t>代码块</a:t>
            </a:r>
          </a:p>
          <a:p>
            <a:r>
              <a:rPr lang="en-US" altLang="zh-CN" dirty="0">
                <a:solidFill>
                  <a:srgbClr val="FF0000"/>
                </a:solidFill>
                <a:latin typeface="微软雅黑" pitchFamily="34" charset="-122"/>
                <a:ea typeface="微软雅黑" pitchFamily="34" charset="-122"/>
              </a:rPr>
              <a:t>        break</a:t>
            </a:r>
            <a:endParaRPr lang="zh-CN" altLang="zh-CN" dirty="0">
              <a:solidFill>
                <a:srgbClr val="FF0000"/>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1393329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a:extLst>
              <a:ext uri="{FF2B5EF4-FFF2-40B4-BE49-F238E27FC236}">
                <a16:creationId xmlns:a16="http://schemas.microsoft.com/office/drawing/2014/main" id="{232F2B05-63C4-4500-9715-7F5C337F5AC1}"/>
              </a:ext>
            </a:extLst>
          </p:cNvPr>
          <p:cNvSpPr txBox="1"/>
          <p:nvPr/>
        </p:nvSpPr>
        <p:spPr>
          <a:xfrm>
            <a:off x="690175" y="367442"/>
            <a:ext cx="3242859"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en-US" altLang="zh-CN" sz="3200" dirty="0">
                <a:solidFill>
                  <a:schemeClr val="accent4"/>
                </a:solidFill>
                <a:latin typeface="微软雅黑" panose="020B0503020204020204" charset="-122"/>
                <a:ea typeface="微软雅黑" panose="020B0503020204020204" charset="-122"/>
                <a:sym typeface="+mn-ea"/>
              </a:rPr>
              <a:t>continue</a:t>
            </a:r>
            <a:r>
              <a:rPr lang="zh-CN" altLang="en-US" sz="3200" dirty="0">
                <a:solidFill>
                  <a:schemeClr val="accent4"/>
                </a:solidFill>
                <a:latin typeface="微软雅黑" panose="020B0503020204020204" charset="-122"/>
                <a:ea typeface="微软雅黑" panose="020B0503020204020204" charset="-122"/>
                <a:sym typeface="+mn-ea"/>
              </a:rPr>
              <a:t>语句</a:t>
            </a:r>
          </a:p>
        </p:txBody>
      </p:sp>
      <p:sp>
        <p:nvSpPr>
          <p:cNvPr id="9" name="矩形 2">
            <a:extLst>
              <a:ext uri="{FF2B5EF4-FFF2-40B4-BE49-F238E27FC236}">
                <a16:creationId xmlns:a16="http://schemas.microsoft.com/office/drawing/2014/main" id="{5B987D93-5214-40FB-9515-5A767DDD1171}"/>
              </a:ext>
            </a:extLst>
          </p:cNvPr>
          <p:cNvSpPr>
            <a:spLocks noChangeArrowheads="1"/>
          </p:cNvSpPr>
          <p:nvPr/>
        </p:nvSpPr>
        <p:spPr bwMode="auto">
          <a:xfrm>
            <a:off x="1209857" y="1469624"/>
            <a:ext cx="8935630"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400" dirty="0">
                <a:latin typeface="微软雅黑" pitchFamily="34" charset="-122"/>
                <a:ea typeface="微软雅黑" pitchFamily="34" charset="-122"/>
              </a:rPr>
              <a:t>continue</a:t>
            </a:r>
            <a:r>
              <a:rPr lang="zh-CN" altLang="zh-CN" sz="2400" dirty="0">
                <a:latin typeface="微软雅黑" pitchFamily="34" charset="-122"/>
                <a:ea typeface="微软雅黑" pitchFamily="34" charset="-122"/>
              </a:rPr>
              <a:t>语句用于跳出当前循环，继续执行下一次循环。</a:t>
            </a:r>
          </a:p>
        </p:txBody>
      </p:sp>
      <p:sp>
        <p:nvSpPr>
          <p:cNvPr id="10" name="文本框 2">
            <a:extLst>
              <a:ext uri="{FF2B5EF4-FFF2-40B4-BE49-F238E27FC236}">
                <a16:creationId xmlns:a16="http://schemas.microsoft.com/office/drawing/2014/main" id="{608C881D-B7F2-4F0E-AB56-419F1E5F4667}"/>
              </a:ext>
            </a:extLst>
          </p:cNvPr>
          <p:cNvSpPr txBox="1">
            <a:spLocks noChangeArrowheads="1"/>
          </p:cNvSpPr>
          <p:nvPr/>
        </p:nvSpPr>
        <p:spPr bwMode="auto">
          <a:xfrm>
            <a:off x="2998921" y="2446079"/>
            <a:ext cx="535750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dirty="0">
                <a:solidFill>
                  <a:srgbClr val="FF0000"/>
                </a:solidFill>
                <a:latin typeface="Times New Roman" pitchFamily="18" charset="0"/>
              </a:rPr>
              <a:t>for element in [0, -2, 5, 7, -10]:</a:t>
            </a:r>
            <a:endParaRPr lang="zh-CN" altLang="zh-CN" dirty="0">
              <a:solidFill>
                <a:srgbClr val="FF0000"/>
              </a:solidFill>
              <a:latin typeface="Times New Roman" pitchFamily="18" charset="0"/>
            </a:endParaRPr>
          </a:p>
          <a:p>
            <a:r>
              <a:rPr lang="en-US" altLang="zh-CN" dirty="0">
                <a:solidFill>
                  <a:srgbClr val="FF0000"/>
                </a:solidFill>
                <a:latin typeface="Times New Roman" pitchFamily="18" charset="0"/>
              </a:rPr>
              <a:t>    if element &lt;= 0:</a:t>
            </a:r>
            <a:endParaRPr lang="zh-CN" altLang="zh-CN" dirty="0">
              <a:solidFill>
                <a:srgbClr val="FF0000"/>
              </a:solidFill>
              <a:latin typeface="Times New Roman" pitchFamily="18" charset="0"/>
            </a:endParaRPr>
          </a:p>
          <a:p>
            <a:r>
              <a:rPr lang="en-US" altLang="zh-CN" dirty="0">
                <a:solidFill>
                  <a:srgbClr val="FF0000"/>
                </a:solidFill>
                <a:latin typeface="Times New Roman" pitchFamily="18" charset="0"/>
              </a:rPr>
              <a:t>        continue</a:t>
            </a:r>
            <a:endParaRPr lang="zh-CN" altLang="zh-CN" dirty="0">
              <a:solidFill>
                <a:srgbClr val="FF0000"/>
              </a:solidFill>
              <a:latin typeface="Times New Roman" pitchFamily="18" charset="0"/>
            </a:endParaRPr>
          </a:p>
          <a:p>
            <a:r>
              <a:rPr lang="en-US" altLang="zh-CN" dirty="0">
                <a:solidFill>
                  <a:srgbClr val="FF0000"/>
                </a:solidFill>
                <a:latin typeface="Times New Roman" pitchFamily="18" charset="0"/>
              </a:rPr>
              <a:t>    print(element)</a:t>
            </a:r>
            <a:endParaRPr lang="zh-CN" altLang="zh-CN" dirty="0">
              <a:solidFill>
                <a:srgbClr val="FF0000"/>
              </a:solidFill>
              <a:latin typeface="Times New Roman" pitchFamily="18" charset="0"/>
            </a:endParaRPr>
          </a:p>
        </p:txBody>
      </p:sp>
      <p:sp>
        <p:nvSpPr>
          <p:cNvPr id="11" name="矩形 10"/>
          <p:cNvSpPr/>
          <p:nvPr/>
        </p:nvSpPr>
        <p:spPr>
          <a:xfrm>
            <a:off x="748936" y="4692941"/>
            <a:ext cx="10423207" cy="1200329"/>
          </a:xfrm>
          <a:prstGeom prst="rect">
            <a:avLst/>
          </a:prstGeom>
        </p:spPr>
        <p:txBody>
          <a:bodyPr wrap="square">
            <a:spAutoFit/>
          </a:bodyPr>
          <a:lstStyle/>
          <a:p>
            <a:pPr indent="266700" algn="just">
              <a:lnSpc>
                <a:spcPct val="150000"/>
              </a:lnSpc>
              <a:spcAft>
                <a:spcPts val="0"/>
              </a:spcAft>
              <a:tabLst>
                <a:tab pos="440055" algn="l"/>
              </a:tabLst>
            </a:pPr>
            <a:r>
              <a:rPr lang="en-US" altLang="zh-CN" sz="2400" dirty="0">
                <a:latin typeface="微软雅黑" pitchFamily="34" charset="-122"/>
                <a:ea typeface="微软雅黑" pitchFamily="34" charset="-122"/>
              </a:rPr>
              <a:t>     Python</a:t>
            </a:r>
            <a:r>
              <a:rPr lang="zh-CN" altLang="zh-CN" sz="2400" dirty="0">
                <a:latin typeface="微软雅黑" pitchFamily="34" charset="-122"/>
                <a:ea typeface="微软雅黑" pitchFamily="34" charset="-122"/>
              </a:rPr>
              <a:t>中的</a:t>
            </a:r>
            <a:r>
              <a:rPr lang="en-US" altLang="zh-CN" sz="2400" dirty="0">
                <a:latin typeface="微软雅黑" pitchFamily="34" charset="-122"/>
                <a:ea typeface="微软雅黑" pitchFamily="34" charset="-122"/>
              </a:rPr>
              <a:t>pass</a:t>
            </a:r>
            <a:r>
              <a:rPr lang="zh-CN" altLang="zh-CN" sz="2400" dirty="0">
                <a:latin typeface="微软雅黑" pitchFamily="34" charset="-122"/>
                <a:ea typeface="微软雅黑" pitchFamily="34" charset="-122"/>
              </a:rPr>
              <a:t>语句是空语句，它是为了保持程序结构的完整性。</a:t>
            </a:r>
            <a:r>
              <a:rPr lang="en-US" altLang="zh-CN" sz="2400" dirty="0">
                <a:latin typeface="微软雅黑" pitchFamily="34" charset="-122"/>
                <a:ea typeface="微软雅黑" pitchFamily="34" charset="-122"/>
              </a:rPr>
              <a:t>pass</a:t>
            </a:r>
            <a:r>
              <a:rPr lang="zh-CN" altLang="zh-CN" sz="2400" dirty="0">
                <a:latin typeface="微软雅黑" pitchFamily="34" charset="-122"/>
                <a:ea typeface="微软雅黑" pitchFamily="34" charset="-122"/>
              </a:rPr>
              <a:t>语句不做任何事情，一般用作占位语句。</a:t>
            </a:r>
          </a:p>
        </p:txBody>
      </p:sp>
    </p:spTree>
    <p:custDataLst>
      <p:tags r:id="rId1"/>
    </p:custDataLst>
    <p:extLst>
      <p:ext uri="{BB962C8B-B14F-4D97-AF65-F5344CB8AC3E}">
        <p14:creationId xmlns:p14="http://schemas.microsoft.com/office/powerpoint/2010/main" val="5615189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a:extLst>
              <a:ext uri="{FF2B5EF4-FFF2-40B4-BE49-F238E27FC236}">
                <a16:creationId xmlns:a16="http://schemas.microsoft.com/office/drawing/2014/main" id="{232F2B05-63C4-4500-9715-7F5C337F5AC1}"/>
              </a:ext>
            </a:extLst>
          </p:cNvPr>
          <p:cNvSpPr txBox="1"/>
          <p:nvPr/>
        </p:nvSpPr>
        <p:spPr>
          <a:xfrm>
            <a:off x="690175" y="367442"/>
            <a:ext cx="3242859"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en-US" altLang="zh-CN" sz="3200" dirty="0">
                <a:solidFill>
                  <a:schemeClr val="accent4"/>
                </a:solidFill>
                <a:latin typeface="微软雅黑" panose="020B0503020204020204" charset="-122"/>
                <a:ea typeface="微软雅黑" panose="020B0503020204020204" charset="-122"/>
                <a:sym typeface="+mn-ea"/>
              </a:rPr>
              <a:t>pass</a:t>
            </a:r>
            <a:r>
              <a:rPr lang="zh-CN" altLang="en-US" sz="3200" dirty="0">
                <a:solidFill>
                  <a:schemeClr val="accent4"/>
                </a:solidFill>
                <a:latin typeface="微软雅黑" panose="020B0503020204020204" charset="-122"/>
                <a:ea typeface="微软雅黑" panose="020B0503020204020204" charset="-122"/>
                <a:sym typeface="+mn-ea"/>
              </a:rPr>
              <a:t>语句</a:t>
            </a:r>
          </a:p>
        </p:txBody>
      </p:sp>
      <p:sp>
        <p:nvSpPr>
          <p:cNvPr id="11" name="矩形 10"/>
          <p:cNvSpPr/>
          <p:nvPr/>
        </p:nvSpPr>
        <p:spPr>
          <a:xfrm>
            <a:off x="884396" y="1146910"/>
            <a:ext cx="10423207" cy="1200329"/>
          </a:xfrm>
          <a:prstGeom prst="rect">
            <a:avLst/>
          </a:prstGeom>
        </p:spPr>
        <p:txBody>
          <a:bodyPr wrap="square">
            <a:spAutoFit/>
          </a:bodyPr>
          <a:lstStyle/>
          <a:p>
            <a:pPr indent="266700" algn="just">
              <a:lnSpc>
                <a:spcPct val="150000"/>
              </a:lnSpc>
              <a:spcAft>
                <a:spcPts val="0"/>
              </a:spcAft>
              <a:tabLst>
                <a:tab pos="440055" algn="l"/>
              </a:tabLst>
            </a:pPr>
            <a:r>
              <a:rPr lang="en-US" altLang="zh-CN" sz="2400" dirty="0">
                <a:latin typeface="微软雅黑" pitchFamily="34" charset="-122"/>
                <a:ea typeface="微软雅黑" pitchFamily="34" charset="-122"/>
              </a:rPr>
              <a:t>     Python</a:t>
            </a:r>
            <a:r>
              <a:rPr lang="zh-CN" altLang="zh-CN" sz="2400" dirty="0">
                <a:latin typeface="微软雅黑" pitchFamily="34" charset="-122"/>
                <a:ea typeface="微软雅黑" pitchFamily="34" charset="-122"/>
              </a:rPr>
              <a:t>中的</a:t>
            </a:r>
            <a:r>
              <a:rPr lang="en-US" altLang="zh-CN" sz="2400" dirty="0">
                <a:latin typeface="微软雅黑" pitchFamily="34" charset="-122"/>
                <a:ea typeface="微软雅黑" pitchFamily="34" charset="-122"/>
              </a:rPr>
              <a:t>pass</a:t>
            </a:r>
            <a:r>
              <a:rPr lang="zh-CN" altLang="zh-CN" sz="2400" dirty="0">
                <a:latin typeface="微软雅黑" pitchFamily="34" charset="-122"/>
                <a:ea typeface="微软雅黑" pitchFamily="34" charset="-122"/>
              </a:rPr>
              <a:t>语句是空语句，它是为了保持程序结构的完整性。</a:t>
            </a:r>
            <a:r>
              <a:rPr lang="en-US" altLang="zh-CN" sz="2400" dirty="0">
                <a:latin typeface="微软雅黑" pitchFamily="34" charset="-122"/>
                <a:ea typeface="微软雅黑" pitchFamily="34" charset="-122"/>
              </a:rPr>
              <a:t>pass</a:t>
            </a:r>
            <a:r>
              <a:rPr lang="zh-CN" altLang="zh-CN" sz="2400" dirty="0">
                <a:latin typeface="微软雅黑" pitchFamily="34" charset="-122"/>
                <a:ea typeface="微软雅黑" pitchFamily="34" charset="-122"/>
              </a:rPr>
              <a:t>语句不做任何事情，一般用作占位语句。</a:t>
            </a:r>
          </a:p>
        </p:txBody>
      </p:sp>
      <p:pic>
        <p:nvPicPr>
          <p:cNvPr id="3" name="图片 2">
            <a:extLst>
              <a:ext uri="{FF2B5EF4-FFF2-40B4-BE49-F238E27FC236}">
                <a16:creationId xmlns:a16="http://schemas.microsoft.com/office/drawing/2014/main" id="{79E3EAB3-D471-4C5C-9FD2-292B54476120}"/>
              </a:ext>
            </a:extLst>
          </p:cNvPr>
          <p:cNvPicPr>
            <a:picLocks noChangeAspect="1"/>
          </p:cNvPicPr>
          <p:nvPr/>
        </p:nvPicPr>
        <p:blipFill>
          <a:blip r:embed="rId3"/>
          <a:stretch>
            <a:fillRect/>
          </a:stretch>
        </p:blipFill>
        <p:spPr>
          <a:xfrm>
            <a:off x="1618727" y="2467671"/>
            <a:ext cx="6503569" cy="2792392"/>
          </a:xfrm>
          <a:prstGeom prst="rect">
            <a:avLst/>
          </a:prstGeom>
        </p:spPr>
      </p:pic>
    </p:spTree>
    <p:custDataLst>
      <p:tags r:id="rId1"/>
    </p:custDataLst>
    <p:extLst>
      <p:ext uri="{BB962C8B-B14F-4D97-AF65-F5344CB8AC3E}">
        <p14:creationId xmlns:p14="http://schemas.microsoft.com/office/powerpoint/2010/main" val="14671212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3688823"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微软雅黑" pitchFamily="34" charset="-122"/>
                <a:ea typeface="微软雅黑" pitchFamily="34" charset="-122"/>
              </a:rPr>
              <a:t>跳转语句实例</a:t>
            </a:r>
            <a:endParaRPr lang="zh-CN" altLang="zh-CN" sz="2800" dirty="0">
              <a:latin typeface="微软雅黑" pitchFamily="34" charset="-122"/>
              <a:ea typeface="微软雅黑" pitchFamily="34" charset="-122"/>
            </a:endParaRPr>
          </a:p>
        </p:txBody>
      </p:sp>
      <p:sp>
        <p:nvSpPr>
          <p:cNvPr id="2" name="矩形 1"/>
          <p:cNvSpPr/>
          <p:nvPr/>
        </p:nvSpPr>
        <p:spPr>
          <a:xfrm>
            <a:off x="997089" y="1232670"/>
            <a:ext cx="9953897" cy="581057"/>
          </a:xfrm>
          <a:prstGeom prst="rect">
            <a:avLst/>
          </a:prstGeom>
        </p:spPr>
        <p:txBody>
          <a:bodyPr wrap="square">
            <a:spAutoFit/>
          </a:bodyPr>
          <a:lstStyle/>
          <a:p>
            <a:pPr>
              <a:lnSpc>
                <a:spcPct val="150000"/>
              </a:lnSpc>
            </a:pPr>
            <a:r>
              <a:rPr lang="zh-CN" altLang="en-US" sz="2400" dirty="0">
                <a:latin typeface="微软雅黑" pitchFamily="34" charset="-122"/>
                <a:ea typeface="微软雅黑" pitchFamily="34" charset="-122"/>
              </a:rPr>
              <a:t>     实例</a:t>
            </a:r>
            <a:r>
              <a:rPr lang="en-US" altLang="zh-CN" sz="2400" dirty="0">
                <a:latin typeface="微软雅黑" pitchFamily="34" charset="-122"/>
                <a:ea typeface="微软雅黑" pitchFamily="34" charset="-122"/>
              </a:rPr>
              <a:t>1</a:t>
            </a:r>
            <a:r>
              <a:rPr lang="zh-CN" altLang="en-US" sz="2400" dirty="0">
                <a:latin typeface="微软雅黑" pitchFamily="34" charset="-122"/>
                <a:ea typeface="微软雅黑" pitchFamily="34" charset="-122"/>
              </a:rPr>
              <a:t>：编程判断一个整数是否为素数。</a:t>
            </a:r>
            <a:r>
              <a:rPr lang="en-US" altLang="zh-CN" sz="2400" kern="100" dirty="0">
                <a:latin typeface="+mn-ea"/>
              </a:rPr>
              <a:t>    </a:t>
            </a:r>
            <a:endParaRPr lang="zh-CN" altLang="zh-CN" sz="2400" kern="100" dirty="0">
              <a:latin typeface="+mn-ea"/>
            </a:endParaRPr>
          </a:p>
        </p:txBody>
      </p:sp>
      <p:sp>
        <p:nvSpPr>
          <p:cNvPr id="7" name="文本框 6">
            <a:extLst>
              <a:ext uri="{FF2B5EF4-FFF2-40B4-BE49-F238E27FC236}">
                <a16:creationId xmlns:a16="http://schemas.microsoft.com/office/drawing/2014/main" id="{60802181-B450-408C-86CF-0E8A7B90EAAF}"/>
              </a:ext>
            </a:extLst>
          </p:cNvPr>
          <p:cNvSpPr txBox="1"/>
          <p:nvPr/>
        </p:nvSpPr>
        <p:spPr>
          <a:xfrm>
            <a:off x="2447833" y="2318931"/>
            <a:ext cx="6407269" cy="3604705"/>
          </a:xfrm>
          <a:prstGeom prst="rect">
            <a:avLst/>
          </a:prstGeom>
          <a:solidFill>
            <a:schemeClr val="bg1">
              <a:lumMod val="85000"/>
            </a:schemeClr>
          </a:solidFill>
        </p:spPr>
        <p:txBody>
          <a:bodyPr wrap="square">
            <a:spAutoFit/>
          </a:bodyPr>
          <a:lstStyle/>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n = </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int</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(input('</a:t>
            </a:r>
            <a:r>
              <a:rPr lang="zh-CN" altLang="en-US"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输入一个非负整数</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flag=1</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for </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i</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in range(2, n):</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if(n % </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i</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 0):</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flag=0</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break</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if flag==1:</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print('%d</a:t>
            </a:r>
            <a:r>
              <a:rPr lang="zh-CN" altLang="en-US"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是素数</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'%n)</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else:</a:t>
            </a: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print('%d</a:t>
            </a:r>
            <a:r>
              <a:rPr lang="zh-CN" altLang="en-US"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不是素数</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'%n)</a:t>
            </a:r>
            <a:endPar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304259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9413" y="1215901"/>
            <a:ext cx="10973174" cy="1200329"/>
          </a:xfrm>
          <a:prstGeom prst="rect">
            <a:avLst/>
          </a:prstGeom>
        </p:spPr>
        <p:txBody>
          <a:bodyPr wrap="square">
            <a:spAutoFit/>
          </a:bodyPr>
          <a:lstStyle/>
          <a:p>
            <a:r>
              <a:rPr lang="zh-CN" altLang="en-US" sz="2400" dirty="0">
                <a:latin typeface="微软雅黑" pitchFamily="34" charset="-122"/>
                <a:ea typeface="微软雅黑" pitchFamily="34" charset="-122"/>
              </a:rPr>
              <a:t>       实例</a:t>
            </a:r>
            <a:r>
              <a:rPr lang="en-US" altLang="zh-CN" sz="2400" dirty="0">
                <a:latin typeface="微软雅黑" pitchFamily="34" charset="-122"/>
                <a:ea typeface="微软雅黑" pitchFamily="34" charset="-122"/>
              </a:rPr>
              <a:t>2</a:t>
            </a:r>
            <a:r>
              <a:rPr lang="zh-CN" altLang="en-US" sz="2400" dirty="0">
                <a:latin typeface="微软雅黑" pitchFamily="34" charset="-122"/>
                <a:ea typeface="微软雅黑" pitchFamily="34" charset="-122"/>
              </a:rPr>
              <a:t>：</a:t>
            </a:r>
            <a:r>
              <a:rPr lang="zh-CN" altLang="zh-CN" sz="2400" dirty="0">
                <a:latin typeface="微软雅黑" pitchFamily="34" charset="-122"/>
                <a:ea typeface="微软雅黑" pitchFamily="34" charset="-122"/>
              </a:rPr>
              <a:t>统计晚会参加人数。某学校举办迎新晚会，要求每位入场嘉宾在进门时按任意键一次（空格键除外），终止进场时按空格键。迎新晚会结束后，学校希望查看参加迎新晚会的人数，</a:t>
            </a:r>
            <a:r>
              <a:rPr lang="zh-CN" altLang="en-US" sz="2400" dirty="0">
                <a:latin typeface="微软雅黑" pitchFamily="34" charset="-122"/>
                <a:ea typeface="微软雅黑" pitchFamily="34" charset="-122"/>
              </a:rPr>
              <a:t>试</a:t>
            </a:r>
            <a:r>
              <a:rPr lang="zh-CN" altLang="zh-CN" sz="2400" dirty="0">
                <a:latin typeface="微软雅黑" pitchFamily="34" charset="-122"/>
                <a:ea typeface="微软雅黑" pitchFamily="34" charset="-122"/>
              </a:rPr>
              <a:t>编程实现。</a:t>
            </a:r>
            <a:r>
              <a:rPr lang="en-US" altLang="zh-CN" sz="2400" dirty="0">
                <a:latin typeface="微软雅黑" pitchFamily="34" charset="-122"/>
                <a:ea typeface="微软雅黑" pitchFamily="34" charset="-122"/>
              </a:rPr>
              <a:t>    </a:t>
            </a:r>
            <a:endParaRPr lang="zh-CN" altLang="zh-CN" sz="2400" dirty="0">
              <a:latin typeface="微软雅黑" pitchFamily="34" charset="-122"/>
              <a:ea typeface="微软雅黑" pitchFamily="34" charset="-122"/>
            </a:endParaRPr>
          </a:p>
        </p:txBody>
      </p:sp>
      <p:sp>
        <p:nvSpPr>
          <p:cNvPr id="3" name="矩形 2"/>
          <p:cNvSpPr/>
          <p:nvPr/>
        </p:nvSpPr>
        <p:spPr>
          <a:xfrm>
            <a:off x="304424" y="2510465"/>
            <a:ext cx="11478273" cy="830997"/>
          </a:xfrm>
          <a:prstGeom prst="rect">
            <a:avLst/>
          </a:prstGeom>
        </p:spPr>
        <p:txBody>
          <a:bodyPr wrap="square">
            <a:spAutoFit/>
          </a:bodyPr>
          <a:lstStyle/>
          <a:p>
            <a:r>
              <a:rPr lang="en-US" altLang="zh-CN" sz="2400" dirty="0">
                <a:latin typeface="微软雅黑" pitchFamily="34" charset="-122"/>
                <a:ea typeface="微软雅黑" pitchFamily="34" charset="-122"/>
              </a:rPr>
              <a:t>         </a:t>
            </a:r>
            <a:r>
              <a:rPr lang="zh-CN" altLang="zh-CN" sz="2400" dirty="0">
                <a:latin typeface="微软雅黑" pitchFamily="34" charset="-122"/>
                <a:ea typeface="微软雅黑" pitchFamily="34" charset="-122"/>
              </a:rPr>
              <a:t>本实例通过循环结构和选择结构配合</a:t>
            </a:r>
            <a:r>
              <a:rPr lang="en-US" altLang="zh-CN" sz="2400" dirty="0">
                <a:latin typeface="微软雅黑" pitchFamily="34" charset="-122"/>
                <a:ea typeface="微软雅黑" pitchFamily="34" charset="-122"/>
              </a:rPr>
              <a:t>break</a:t>
            </a:r>
            <a:r>
              <a:rPr lang="zh-CN" altLang="zh-CN" sz="2400" dirty="0">
                <a:latin typeface="微软雅黑" pitchFamily="34" charset="-122"/>
                <a:ea typeface="微软雅黑" pitchFamily="34" charset="-122"/>
              </a:rPr>
              <a:t>跳转语句实现统计参加晚会的人数的功能。</a:t>
            </a:r>
          </a:p>
        </p:txBody>
      </p:sp>
      <p:sp>
        <p:nvSpPr>
          <p:cNvPr id="5" name="矩形 4"/>
          <p:cNvSpPr/>
          <p:nvPr/>
        </p:nvSpPr>
        <p:spPr>
          <a:xfrm>
            <a:off x="2342606" y="3160599"/>
            <a:ext cx="6096000" cy="3250762"/>
          </a:xfrm>
          <a:prstGeom prst="rect">
            <a:avLst/>
          </a:prstGeom>
          <a:solidFill>
            <a:schemeClr val="bg1">
              <a:lumMod val="95000"/>
            </a:schemeClr>
          </a:solidFill>
        </p:spPr>
        <p:txBody>
          <a:bodyPr>
            <a:spAutoFit/>
          </a:bodyPr>
          <a:lstStyle/>
          <a:p>
            <a:pPr indent="228600" algn="just">
              <a:lnSpc>
                <a:spcPct val="115000"/>
              </a:lnSpc>
              <a:spcAft>
                <a:spcPts val="0"/>
              </a:spcAft>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n=0</a:t>
            </a:r>
            <a:endPar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spcAft>
                <a:spcPts val="0"/>
              </a:spcAft>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code = input('</a:t>
            </a:r>
            <a:r>
              <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请输入一个字符</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endPar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spcAft>
                <a:spcPts val="0"/>
              </a:spcAft>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while True:</a:t>
            </a:r>
            <a:endPar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spcAft>
                <a:spcPts val="0"/>
              </a:spcAft>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if code==' ':</a:t>
            </a:r>
            <a:endPar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spcAft>
                <a:spcPts val="0"/>
              </a:spcAft>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break</a:t>
            </a:r>
            <a:endPar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spcAft>
                <a:spcPts val="0"/>
              </a:spcAft>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else:</a:t>
            </a:r>
            <a:endPar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spcAft>
                <a:spcPts val="0"/>
              </a:spcAft>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n+=1</a:t>
            </a:r>
            <a:endPar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spcAft>
                <a:spcPts val="0"/>
              </a:spcAft>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code = input('</a:t>
            </a:r>
            <a:r>
              <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请输入一个字符</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endPar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spcAft>
                <a:spcPts val="0"/>
              </a:spcAft>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print(f'</a:t>
            </a:r>
            <a:r>
              <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参加晚会的人数是</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{n}')         </a:t>
            </a:r>
            <a:endPar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88344167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7206" y="1263361"/>
            <a:ext cx="10973174" cy="830997"/>
          </a:xfrm>
          <a:prstGeom prst="rect">
            <a:avLst/>
          </a:prstGeom>
        </p:spPr>
        <p:txBody>
          <a:bodyPr wrap="square">
            <a:spAutoFit/>
          </a:bodyPr>
          <a:lstStyle/>
          <a:p>
            <a:r>
              <a:rPr lang="zh-CN" altLang="en-US" sz="2400" dirty="0">
                <a:latin typeface="微软雅黑" pitchFamily="34" charset="-122"/>
                <a:ea typeface="微软雅黑" pitchFamily="34" charset="-122"/>
              </a:rPr>
              <a:t>     实例</a:t>
            </a:r>
            <a:r>
              <a:rPr lang="en-US" altLang="zh-CN" sz="2400" dirty="0">
                <a:latin typeface="微软雅黑" pitchFamily="34" charset="-122"/>
                <a:ea typeface="微软雅黑" pitchFamily="34" charset="-122"/>
              </a:rPr>
              <a:t>3</a:t>
            </a:r>
            <a:r>
              <a:rPr lang="zh-CN" altLang="en-US" sz="2400" dirty="0">
                <a:latin typeface="微软雅黑" pitchFamily="34" charset="-122"/>
                <a:ea typeface="微软雅黑" pitchFamily="34" charset="-122"/>
              </a:rPr>
              <a:t>：</a:t>
            </a:r>
            <a:r>
              <a:rPr lang="zh-CN" altLang="zh-CN" sz="2400" dirty="0">
                <a:latin typeface="微软雅黑" pitchFamily="34" charset="-122"/>
                <a:ea typeface="微软雅黑" pitchFamily="34" charset="-122"/>
              </a:rPr>
              <a:t>统计被</a:t>
            </a:r>
            <a:r>
              <a:rPr lang="en-US" altLang="zh-CN" sz="2400" dirty="0">
                <a:latin typeface="微软雅黑" pitchFamily="34" charset="-122"/>
                <a:ea typeface="微软雅黑" pitchFamily="34" charset="-122"/>
              </a:rPr>
              <a:t>3</a:t>
            </a:r>
            <a:r>
              <a:rPr lang="zh-CN" altLang="zh-CN" sz="2400" dirty="0">
                <a:latin typeface="微软雅黑" pitchFamily="34" charset="-122"/>
                <a:ea typeface="微软雅黑" pitchFamily="34" charset="-122"/>
              </a:rPr>
              <a:t>整除的数。本实例是统计</a:t>
            </a:r>
            <a:r>
              <a:rPr lang="en-US" altLang="zh-CN" sz="2400" dirty="0">
                <a:latin typeface="微软雅黑" pitchFamily="34" charset="-122"/>
                <a:ea typeface="微软雅黑" pitchFamily="34" charset="-122"/>
              </a:rPr>
              <a:t>10</a:t>
            </a:r>
            <a:r>
              <a:rPr lang="zh-CN" altLang="zh-CN" sz="2400" dirty="0">
                <a:latin typeface="微软雅黑" pitchFamily="34" charset="-122"/>
                <a:ea typeface="微软雅黑" pitchFamily="34" charset="-122"/>
              </a:rPr>
              <a:t>～</a:t>
            </a:r>
            <a:r>
              <a:rPr lang="en-US" altLang="zh-CN" sz="2400" dirty="0">
                <a:latin typeface="微软雅黑" pitchFamily="34" charset="-122"/>
                <a:ea typeface="微软雅黑" pitchFamily="34" charset="-122"/>
              </a:rPr>
              <a:t>20</a:t>
            </a:r>
            <a:r>
              <a:rPr lang="zh-CN" altLang="zh-CN" sz="2400" dirty="0">
                <a:latin typeface="微软雅黑" pitchFamily="34" charset="-122"/>
                <a:ea typeface="微软雅黑" pitchFamily="34" charset="-122"/>
              </a:rPr>
              <a:t>的整数中能被</a:t>
            </a:r>
            <a:r>
              <a:rPr lang="en-US" altLang="zh-CN" sz="2400" dirty="0">
                <a:latin typeface="微软雅黑" pitchFamily="34" charset="-122"/>
                <a:ea typeface="微软雅黑" pitchFamily="34" charset="-122"/>
              </a:rPr>
              <a:t>3</a:t>
            </a:r>
            <a:r>
              <a:rPr lang="zh-CN" altLang="zh-CN" sz="2400" dirty="0">
                <a:latin typeface="微软雅黑" pitchFamily="34" charset="-122"/>
                <a:ea typeface="微软雅黑" pitchFamily="34" charset="-122"/>
              </a:rPr>
              <a:t>整除的数有几个？并输出其中每个整数是否被</a:t>
            </a:r>
            <a:r>
              <a:rPr lang="en-US" altLang="zh-CN" sz="2400" dirty="0">
                <a:latin typeface="微软雅黑" pitchFamily="34" charset="-122"/>
                <a:ea typeface="微软雅黑" pitchFamily="34" charset="-122"/>
              </a:rPr>
              <a:t>3</a:t>
            </a:r>
            <a:r>
              <a:rPr lang="zh-CN" altLang="zh-CN" sz="2400" dirty="0">
                <a:latin typeface="微软雅黑" pitchFamily="34" charset="-122"/>
                <a:ea typeface="微软雅黑" pitchFamily="34" charset="-122"/>
              </a:rPr>
              <a:t>整除。</a:t>
            </a:r>
            <a:r>
              <a:rPr lang="en-US" altLang="zh-CN" sz="2400" dirty="0">
                <a:latin typeface="微软雅黑" pitchFamily="34" charset="-122"/>
                <a:ea typeface="微软雅黑" pitchFamily="34" charset="-122"/>
              </a:rPr>
              <a:t>    </a:t>
            </a:r>
            <a:endParaRPr lang="zh-CN" altLang="zh-CN" sz="2400" dirty="0">
              <a:latin typeface="微软雅黑" pitchFamily="34" charset="-122"/>
              <a:ea typeface="微软雅黑" pitchFamily="34" charset="-122"/>
            </a:endParaRPr>
          </a:p>
        </p:txBody>
      </p:sp>
      <p:sp>
        <p:nvSpPr>
          <p:cNvPr id="7" name="矩形 6"/>
          <p:cNvSpPr/>
          <p:nvPr/>
        </p:nvSpPr>
        <p:spPr>
          <a:xfrm>
            <a:off x="1550125" y="2383909"/>
            <a:ext cx="7254241" cy="2923877"/>
          </a:xfrm>
          <a:prstGeom prst="rect">
            <a:avLst/>
          </a:prstGeom>
          <a:solidFill>
            <a:schemeClr val="bg1">
              <a:lumMod val="95000"/>
            </a:schemeClr>
          </a:solidFill>
        </p:spPr>
        <p:txBody>
          <a:bodyPr wrap="square">
            <a:spAutoFit/>
          </a:bodyPr>
          <a:lstStyle/>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sum=0</a:t>
            </a:r>
            <a:endPar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for </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i</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in range(10,21):</a:t>
            </a:r>
            <a:endPar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if i%3!=0:</a:t>
            </a:r>
            <a:endPar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print(f'{</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i</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r>
              <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不能被</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3</a:t>
            </a:r>
            <a:r>
              <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整除</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endPar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continue</a:t>
            </a:r>
            <a:endPar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print(f'{</a:t>
            </a:r>
            <a:r>
              <a:rPr lang="en-US" altLang="zh-CN" sz="2000" kern="100" dirty="0" err="1">
                <a:solidFill>
                  <a:srgbClr val="000000"/>
                </a:solidFill>
                <a:latin typeface="Consolas" panose="020B0609020204030204" pitchFamily="49" charset="0"/>
                <a:ea typeface="宋体" panose="02010600030101010101" pitchFamily="2" charset="-122"/>
                <a:cs typeface="Times New Roman" panose="02020603050405020304" pitchFamily="18" charset="0"/>
              </a:rPr>
              <a:t>i</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r>
              <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能被</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3</a:t>
            </a:r>
            <a:r>
              <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整除</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a:t>
            </a:r>
            <a:endPar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sum+=1</a:t>
            </a:r>
            <a:endPar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print(f'10-20</a:t>
            </a:r>
            <a:r>
              <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之间的整数能被</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3</a:t>
            </a:r>
            <a:r>
              <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整除的数共有</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{sum}</a:t>
            </a:r>
            <a:r>
              <a:rPr lang="zh-CN"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个</a:t>
            </a:r>
            <a:r>
              <a:rPr lang="en-US" altLang="zh-CN"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rPr>
              <a:t>') </a:t>
            </a:r>
            <a:endParaRPr lang="zh-CN" altLang="en-US" sz="2000" kern="100" dirty="0">
              <a:solidFill>
                <a:srgbClr val="000000"/>
              </a:solidFill>
              <a:latin typeface="Consolas" panose="020B0609020204030204" pitchFamily="49" charset="0"/>
              <a:ea typeface="宋体" panose="02010600030101010101" pitchFamily="2" charset="-122"/>
              <a:cs typeface="Times New Roman" panose="02020603050405020304" pitchFamily="18" charset="0"/>
            </a:endParaRPr>
          </a:p>
        </p:txBody>
      </p:sp>
      <p:pic>
        <p:nvPicPr>
          <p:cNvPr id="8" name="图片 7"/>
          <p:cNvPicPr>
            <a:picLocks noChangeAspect="1"/>
          </p:cNvPicPr>
          <p:nvPr/>
        </p:nvPicPr>
        <p:blipFill>
          <a:blip r:embed="rId3"/>
          <a:stretch>
            <a:fillRect/>
          </a:stretch>
        </p:blipFill>
        <p:spPr>
          <a:xfrm>
            <a:off x="9145521" y="2822228"/>
            <a:ext cx="2683133" cy="2176492"/>
          </a:xfrm>
          <a:prstGeom prst="rect">
            <a:avLst/>
          </a:prstGeom>
        </p:spPr>
      </p:pic>
    </p:spTree>
    <p:custDataLst>
      <p:tags r:id="rId1"/>
    </p:custDataLst>
    <p:extLst>
      <p:ext uri="{BB962C8B-B14F-4D97-AF65-F5344CB8AC3E}">
        <p14:creationId xmlns:p14="http://schemas.microsoft.com/office/powerpoint/2010/main" val="27820088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63" name="矩形 17">
            <a:extLst>
              <a:ext uri="{FF2B5EF4-FFF2-40B4-BE49-F238E27FC236}">
                <a16:creationId xmlns:a16="http://schemas.microsoft.com/office/drawing/2014/main" id="{0394EB9C-57B1-4B3B-A334-58C9F265181B}"/>
              </a:ext>
            </a:extLst>
          </p:cNvPr>
          <p:cNvSpPr>
            <a:spLocks noChangeArrowheads="1"/>
          </p:cNvSpPr>
          <p:nvPr/>
        </p:nvSpPr>
        <p:spPr bwMode="auto">
          <a:xfrm>
            <a:off x="1373064" y="407780"/>
            <a:ext cx="5001015" cy="1610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3600" b="1" dirty="0">
                <a:solidFill>
                  <a:srgbClr val="FF0000"/>
                </a:solidFill>
                <a:latin typeface="微软雅黑" pitchFamily="34" charset="-122"/>
                <a:ea typeface="微软雅黑" pitchFamily="34" charset="-122"/>
              </a:rPr>
              <a:t>思考：</a:t>
            </a:r>
          </a:p>
          <a:p>
            <a:pPr>
              <a:lnSpc>
                <a:spcPts val="6000"/>
              </a:lnSpc>
              <a:spcBef>
                <a:spcPts val="0"/>
              </a:spcBef>
            </a:pPr>
            <a:r>
              <a:rPr lang="zh-CN" altLang="en-US" sz="3600" dirty="0">
                <a:solidFill>
                  <a:srgbClr val="1353A2"/>
                </a:solidFill>
                <a:latin typeface="微软雅黑" pitchFamily="34" charset="-122"/>
                <a:ea typeface="微软雅黑" pitchFamily="34" charset="-122"/>
              </a:rPr>
              <a:t>什么是流程控制</a:t>
            </a:r>
            <a:r>
              <a:rPr lang="zh-CN" altLang="zh-CN" sz="3600" dirty="0">
                <a:solidFill>
                  <a:srgbClr val="1353A2"/>
                </a:solidFill>
                <a:latin typeface="微软雅黑" pitchFamily="34" charset="-122"/>
                <a:ea typeface="微软雅黑" pitchFamily="34" charset="-122"/>
              </a:rPr>
              <a:t>？</a:t>
            </a:r>
          </a:p>
        </p:txBody>
      </p:sp>
      <p:sp>
        <p:nvSpPr>
          <p:cNvPr id="64" name="文本框 99">
            <a:extLst>
              <a:ext uri="{FF2B5EF4-FFF2-40B4-BE49-F238E27FC236}">
                <a16:creationId xmlns:a16="http://schemas.microsoft.com/office/drawing/2014/main" id="{D3DD238C-7071-4F3E-A65B-8C3B6FFE25E2}"/>
              </a:ext>
            </a:extLst>
          </p:cNvPr>
          <p:cNvSpPr txBox="1">
            <a:spLocks noChangeArrowheads="1"/>
          </p:cNvSpPr>
          <p:nvPr/>
        </p:nvSpPr>
        <p:spPr bwMode="auto">
          <a:xfrm>
            <a:off x="3235121" y="2621404"/>
            <a:ext cx="7899099"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pPr>
              <a:lnSpc>
                <a:spcPct val="120000"/>
              </a:lnSpc>
            </a:pPr>
            <a:r>
              <a:rPr lang="zh-CN" altLang="zh-CN" sz="2800" dirty="0">
                <a:latin typeface="微软雅黑" panose="020B0503020204020204" pitchFamily="34" charset="-122"/>
                <a:ea typeface="微软雅黑" panose="020B0503020204020204" pitchFamily="34" charset="-122"/>
              </a:rPr>
              <a:t>程序中的语句默认自上而下顺序执行</a:t>
            </a:r>
            <a:r>
              <a:rPr lang="zh-CN" altLang="en-US" sz="2800" dirty="0">
                <a:latin typeface="微软雅黑" panose="020B0503020204020204" pitchFamily="34" charset="-122"/>
                <a:ea typeface="微软雅黑" panose="020B0503020204020204" pitchFamily="34" charset="-122"/>
              </a:rPr>
              <a:t>（顺序结构）</a:t>
            </a:r>
            <a:r>
              <a:rPr lang="zh-CN" altLang="zh-CN" sz="2800" dirty="0">
                <a:latin typeface="微软雅黑" panose="020B0503020204020204" pitchFamily="34" charset="-122"/>
                <a:ea typeface="微软雅黑" panose="020B0503020204020204" pitchFamily="34" charset="-122"/>
              </a:rPr>
              <a:t>。流程控制意指在程序执行</a:t>
            </a:r>
            <a:r>
              <a:rPr lang="zh-CN" altLang="en-US" sz="2800" dirty="0">
                <a:latin typeface="微软雅黑" panose="020B0503020204020204" pitchFamily="34" charset="-122"/>
                <a:ea typeface="微软雅黑" panose="020B0503020204020204" pitchFamily="34" charset="-122"/>
              </a:rPr>
              <a:t>过程中</a:t>
            </a:r>
            <a:r>
              <a:rPr lang="zh-CN" altLang="zh-CN" sz="2800" dirty="0">
                <a:latin typeface="微软雅黑" panose="020B0503020204020204" pitchFamily="34" charset="-122"/>
                <a:ea typeface="微软雅黑" panose="020B0503020204020204" pitchFamily="34" charset="-122"/>
              </a:rPr>
              <a:t>，</a:t>
            </a:r>
            <a:r>
              <a:rPr lang="zh-CN" altLang="zh-CN" sz="2800" dirty="0">
                <a:solidFill>
                  <a:srgbClr val="FF0000"/>
                </a:solidFill>
                <a:latin typeface="微软雅黑" panose="020B0503020204020204" pitchFamily="34" charset="-122"/>
                <a:ea typeface="微软雅黑" panose="020B0503020204020204" pitchFamily="34" charset="-122"/>
              </a:rPr>
              <a:t>通过一些特定的</a:t>
            </a:r>
            <a:r>
              <a:rPr lang="zh-CN" altLang="zh-CN" sz="2800" b="1" dirty="0">
                <a:solidFill>
                  <a:schemeClr val="accent1"/>
                </a:solidFill>
                <a:latin typeface="微软雅黑" panose="020B0503020204020204" pitchFamily="34" charset="-122"/>
                <a:ea typeface="微软雅黑" panose="020B0503020204020204" pitchFamily="34" charset="-122"/>
              </a:rPr>
              <a:t>指令</a:t>
            </a:r>
            <a:r>
              <a:rPr lang="zh-CN" altLang="zh-CN" sz="2800" dirty="0">
                <a:solidFill>
                  <a:srgbClr val="FF0000"/>
                </a:solidFill>
                <a:latin typeface="微软雅黑" panose="020B0503020204020204" pitchFamily="34" charset="-122"/>
                <a:ea typeface="微软雅黑" panose="020B0503020204020204" pitchFamily="34" charset="-122"/>
              </a:rPr>
              <a:t>更改程序中语句的执行顺序</a:t>
            </a:r>
            <a:r>
              <a:rPr lang="zh-CN" altLang="zh-CN" sz="2800" dirty="0">
                <a:latin typeface="微软雅黑" panose="020B0503020204020204" pitchFamily="34" charset="-122"/>
                <a:ea typeface="微软雅黑" panose="020B0503020204020204" pitchFamily="34" charset="-122"/>
              </a:rPr>
              <a:t>，</a:t>
            </a:r>
            <a:r>
              <a:rPr lang="zh-CN" altLang="zh-CN" sz="2800" dirty="0">
                <a:solidFill>
                  <a:srgbClr val="FF0000"/>
                </a:solidFill>
                <a:latin typeface="微软雅黑" panose="020B0503020204020204" pitchFamily="34" charset="-122"/>
                <a:ea typeface="微软雅黑" panose="020B0503020204020204" pitchFamily="34" charset="-122"/>
              </a:rPr>
              <a:t>使程序产生</a:t>
            </a:r>
            <a:r>
              <a:rPr lang="zh-CN" altLang="zh-CN" sz="2800" b="1" dirty="0">
                <a:solidFill>
                  <a:schemeClr val="accent1"/>
                </a:solidFill>
                <a:latin typeface="微软雅黑" panose="020B0503020204020204" pitchFamily="34" charset="-122"/>
                <a:ea typeface="微软雅黑" panose="020B0503020204020204" pitchFamily="34" charset="-122"/>
              </a:rPr>
              <a:t>跳跃</a:t>
            </a:r>
            <a:r>
              <a:rPr lang="zh-CN" altLang="en-US" sz="2800" dirty="0">
                <a:latin typeface="微软雅黑" panose="020B0503020204020204" pitchFamily="34" charset="-122"/>
                <a:ea typeface="微软雅黑" panose="020B0503020204020204" pitchFamily="34" charset="-122"/>
              </a:rPr>
              <a:t>（分支结构）</a:t>
            </a:r>
            <a:r>
              <a:rPr lang="zh-CN" altLang="zh-CN" sz="2800" dirty="0">
                <a:solidFill>
                  <a:srgbClr val="FF0000"/>
                </a:solidFill>
                <a:latin typeface="微软雅黑" panose="020B0503020204020204" pitchFamily="34" charset="-122"/>
                <a:ea typeface="微软雅黑" panose="020B0503020204020204" pitchFamily="34" charset="-122"/>
              </a:rPr>
              <a:t>、</a:t>
            </a:r>
            <a:r>
              <a:rPr lang="zh-CN" altLang="zh-CN" sz="2800" b="1" dirty="0">
                <a:solidFill>
                  <a:schemeClr val="accent1"/>
                </a:solidFill>
                <a:latin typeface="微软雅黑" panose="020B0503020204020204" pitchFamily="34" charset="-122"/>
                <a:ea typeface="微软雅黑" panose="020B0503020204020204" pitchFamily="34" charset="-122"/>
              </a:rPr>
              <a:t>回溯</a:t>
            </a:r>
            <a:r>
              <a:rPr lang="zh-CN" altLang="en-US" sz="2800" dirty="0">
                <a:latin typeface="微软雅黑" panose="020B0503020204020204" pitchFamily="34" charset="-122"/>
                <a:ea typeface="微软雅黑" panose="020B0503020204020204" pitchFamily="34" charset="-122"/>
              </a:rPr>
              <a:t>（循环结构）</a:t>
            </a:r>
            <a:r>
              <a:rPr lang="zh-CN" altLang="zh-CN" sz="2800" dirty="0">
                <a:solidFill>
                  <a:srgbClr val="FF0000"/>
                </a:solidFill>
                <a:latin typeface="微软雅黑" panose="020B0503020204020204" pitchFamily="34" charset="-122"/>
                <a:ea typeface="微软雅黑" panose="020B0503020204020204" pitchFamily="34" charset="-122"/>
              </a:rPr>
              <a:t>等现象。</a:t>
            </a:r>
            <a:endParaRPr lang="zh-CN" altLang="en-US" sz="2800" dirty="0">
              <a:solidFill>
                <a:srgbClr val="FF0000"/>
              </a:solidFill>
              <a:latin typeface="微软雅黑" panose="020B0503020204020204" pitchFamily="34" charset="-122"/>
              <a:ea typeface="微软雅黑" panose="020B0503020204020204" pitchFamily="34" charset="-122"/>
            </a:endParaRPr>
          </a:p>
        </p:txBody>
      </p:sp>
      <p:sp>
        <p:nvSpPr>
          <p:cNvPr id="65" name="矩形 64">
            <a:extLst>
              <a:ext uri="{FF2B5EF4-FFF2-40B4-BE49-F238E27FC236}">
                <a16:creationId xmlns:a16="http://schemas.microsoft.com/office/drawing/2014/main" id="{7EC2F9FD-D0C1-45C9-9BEA-518109A7CB73}"/>
              </a:ext>
            </a:extLst>
          </p:cNvPr>
          <p:cNvSpPr/>
          <p:nvPr/>
        </p:nvSpPr>
        <p:spPr>
          <a:xfrm>
            <a:off x="2977732" y="2502455"/>
            <a:ext cx="8189912" cy="2840182"/>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rgbClr val="FFFF00"/>
              </a:solidFill>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152201" y="3721136"/>
            <a:ext cx="2122648" cy="2122648"/>
          </a:xfrm>
          <a:prstGeom prst="rect">
            <a:avLst/>
          </a:prstGeom>
        </p:spPr>
      </p:pic>
    </p:spTree>
    <p:custDataLst>
      <p:tags r:id="rId1"/>
    </p:custDataLst>
    <p:extLst>
      <p:ext uri="{BB962C8B-B14F-4D97-AF65-F5344CB8AC3E}">
        <p14:creationId xmlns:p14="http://schemas.microsoft.com/office/powerpoint/2010/main" val="25325548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6362354"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chemeClr val="accent4">
                    <a:lumMod val="75000"/>
                  </a:schemeClr>
                </a:solidFill>
                <a:latin typeface="微软雅黑" pitchFamily="34" charset="-122"/>
                <a:ea typeface="微软雅黑" pitchFamily="34" charset="-122"/>
              </a:rPr>
              <a:t>任务实践</a:t>
            </a:r>
            <a:r>
              <a:rPr lang="en-US" altLang="zh-CN" sz="2800" dirty="0">
                <a:solidFill>
                  <a:schemeClr val="accent4">
                    <a:lumMod val="75000"/>
                  </a:schemeClr>
                </a:solidFill>
                <a:latin typeface="微软雅黑" pitchFamily="34" charset="-122"/>
                <a:ea typeface="微软雅黑" pitchFamily="34" charset="-122"/>
              </a:rPr>
              <a:t>-</a:t>
            </a:r>
            <a:r>
              <a:rPr lang="zh-CN" altLang="en-US" sz="2800" dirty="0">
                <a:solidFill>
                  <a:schemeClr val="accent4">
                    <a:lumMod val="75000"/>
                  </a:schemeClr>
                </a:solidFill>
                <a:latin typeface="微软雅黑" pitchFamily="34" charset="-122"/>
                <a:ea typeface="微软雅黑" pitchFamily="34" charset="-122"/>
              </a:rPr>
              <a:t>设计猜数游戏</a:t>
            </a:r>
            <a:endParaRPr lang="zh-CN" altLang="zh-CN" sz="2800" dirty="0">
              <a:solidFill>
                <a:schemeClr val="accent4">
                  <a:lumMod val="75000"/>
                </a:schemeClr>
              </a:solidFill>
              <a:latin typeface="微软雅黑" pitchFamily="34" charset="-122"/>
              <a:ea typeface="微软雅黑" pitchFamily="34" charset="-122"/>
            </a:endParaRPr>
          </a:p>
        </p:txBody>
      </p:sp>
      <p:sp>
        <p:nvSpPr>
          <p:cNvPr id="8" name="矩形 7"/>
          <p:cNvSpPr/>
          <p:nvPr/>
        </p:nvSpPr>
        <p:spPr>
          <a:xfrm>
            <a:off x="910401" y="1277161"/>
            <a:ext cx="10702957" cy="4524315"/>
          </a:xfrm>
          <a:prstGeom prst="rect">
            <a:avLst/>
          </a:prstGeom>
        </p:spPr>
        <p:txBody>
          <a:bodyPr wrap="square">
            <a:spAutoFit/>
          </a:bodyPr>
          <a:lstStyle/>
          <a:p>
            <a:pPr>
              <a:lnSpc>
                <a:spcPct val="150000"/>
              </a:lnSpc>
            </a:pPr>
            <a:r>
              <a:rPr lang="en-US" altLang="zh-CN" sz="2400" dirty="0">
                <a:latin typeface="+mn-ea"/>
              </a:rPr>
              <a:t>        </a:t>
            </a:r>
            <a:r>
              <a:rPr lang="zh-CN" altLang="zh-CN" sz="2400" dirty="0">
                <a:latin typeface="+mn-ea"/>
              </a:rPr>
              <a:t>猜数游戏是一个古老的密码破译类、益智类小游戏，通常由两个人参与，一个人设置一个数字，一个人猜数字，当猜数的人说出一个数字，由出数字的人告知是否猜中：若猜测的数字大于设置的数字，出数字的人提示“很遗憾，你猜大了”；若猜测的数字小于设置的数字时，出数字的人提示“很遗憾，你猜小了”；若猜数的人在规定的次数内猜中设置的数字，出数字的人提示“恭喜，猜数成功”。</a:t>
            </a:r>
          </a:p>
          <a:p>
            <a:pPr>
              <a:lnSpc>
                <a:spcPct val="150000"/>
              </a:lnSpc>
            </a:pPr>
            <a:r>
              <a:rPr lang="en-US" altLang="zh-CN" sz="2400" dirty="0">
                <a:latin typeface="+mn-ea"/>
              </a:rPr>
              <a:t>       </a:t>
            </a:r>
            <a:r>
              <a:rPr lang="zh-CN" altLang="zh-CN" sz="2400" dirty="0">
                <a:latin typeface="+mn-ea"/>
              </a:rPr>
              <a:t>本</a:t>
            </a:r>
            <a:r>
              <a:rPr lang="zh-CN" altLang="en-US" sz="2400" dirty="0">
                <a:latin typeface="+mn-ea"/>
              </a:rPr>
              <a:t>任务</a:t>
            </a:r>
            <a:r>
              <a:rPr lang="zh-CN" altLang="zh-CN" sz="2400" dirty="0">
                <a:latin typeface="+mn-ea"/>
              </a:rPr>
              <a:t>要求编写程序，实现遵循上述规则的猜数字游戏，并限制只有</a:t>
            </a:r>
            <a:r>
              <a:rPr lang="en-US" altLang="zh-CN" sz="2400" dirty="0">
                <a:latin typeface="+mn-ea"/>
              </a:rPr>
              <a:t>3</a:t>
            </a:r>
            <a:r>
              <a:rPr lang="zh-CN" altLang="zh-CN" sz="2400" dirty="0">
                <a:latin typeface="+mn-ea"/>
              </a:rPr>
              <a:t>次机会来猜数。</a:t>
            </a:r>
          </a:p>
        </p:txBody>
      </p:sp>
    </p:spTree>
    <p:custDataLst>
      <p:tags r:id="rId1"/>
    </p:custDataLst>
    <p:extLst>
      <p:ext uri="{BB962C8B-B14F-4D97-AF65-F5344CB8AC3E}">
        <p14:creationId xmlns:p14="http://schemas.microsoft.com/office/powerpoint/2010/main" val="9864322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6362354"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chemeClr val="accent4">
                    <a:lumMod val="75000"/>
                  </a:schemeClr>
                </a:solidFill>
                <a:latin typeface="微软雅黑" pitchFamily="34" charset="-122"/>
                <a:ea typeface="微软雅黑" pitchFamily="34" charset="-122"/>
              </a:rPr>
              <a:t>任务实践</a:t>
            </a:r>
            <a:r>
              <a:rPr lang="en-US" altLang="zh-CN" sz="2800" dirty="0">
                <a:solidFill>
                  <a:schemeClr val="accent4">
                    <a:lumMod val="75000"/>
                  </a:schemeClr>
                </a:solidFill>
                <a:latin typeface="微软雅黑" pitchFamily="34" charset="-122"/>
                <a:ea typeface="微软雅黑" pitchFamily="34" charset="-122"/>
              </a:rPr>
              <a:t>-</a:t>
            </a:r>
            <a:r>
              <a:rPr lang="zh-CN" altLang="en-US" sz="2800" dirty="0">
                <a:solidFill>
                  <a:schemeClr val="accent4">
                    <a:lumMod val="75000"/>
                  </a:schemeClr>
                </a:solidFill>
                <a:latin typeface="微软雅黑" pitchFamily="34" charset="-122"/>
                <a:ea typeface="微软雅黑" pitchFamily="34" charset="-122"/>
              </a:rPr>
              <a:t>设计猜数游戏</a:t>
            </a:r>
            <a:endParaRPr lang="zh-CN" altLang="zh-CN" sz="2800" dirty="0">
              <a:solidFill>
                <a:schemeClr val="accent4">
                  <a:lumMod val="75000"/>
                </a:schemeClr>
              </a:solidFill>
              <a:latin typeface="微软雅黑" pitchFamily="34" charset="-122"/>
              <a:ea typeface="微软雅黑" pitchFamily="34" charset="-122"/>
            </a:endParaRPr>
          </a:p>
        </p:txBody>
      </p:sp>
      <p:sp>
        <p:nvSpPr>
          <p:cNvPr id="5" name="矩形 4"/>
          <p:cNvSpPr/>
          <p:nvPr/>
        </p:nvSpPr>
        <p:spPr>
          <a:xfrm>
            <a:off x="586796" y="1381851"/>
            <a:ext cx="10925935" cy="4524315"/>
          </a:xfrm>
          <a:prstGeom prst="rect">
            <a:avLst/>
          </a:prstGeom>
        </p:spPr>
        <p:txBody>
          <a:bodyPr wrap="square">
            <a:spAutoFit/>
          </a:bodyPr>
          <a:lstStyle/>
          <a:p>
            <a:pPr>
              <a:lnSpc>
                <a:spcPct val="150000"/>
              </a:lnSpc>
            </a:pP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根据题意，游戏是针对</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1-100</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以内的整数数字进行猜测，猜测的数字由</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Python</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中</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random</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模块中</a:t>
            </a:r>
            <a:r>
              <a:rPr lang="en-US" altLang="zh-CN" sz="2400" dirty="0" err="1">
                <a:latin typeface="微软雅黑" panose="020B0503020204020204" pitchFamily="34" charset="-122"/>
                <a:ea typeface="微软雅黑" panose="020B0503020204020204" pitchFamily="34" charset="-122"/>
                <a:cs typeface="Times New Roman" panose="02020603050405020304" pitchFamily="18" charset="0"/>
              </a:rPr>
              <a:t>randint</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方法随机产生；因为规定玩家有</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次机会，所以可以使用</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for</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循环与</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range()</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函数控制循环次数，在猜数的过程中还需要对玩家输入的内容进行判断，这里可以使用</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if-</a:t>
            </a:r>
            <a:r>
              <a:rPr lang="en-US" altLang="zh-CN" sz="2400" dirty="0" err="1">
                <a:latin typeface="微软雅黑" panose="020B0503020204020204" pitchFamily="34" charset="-122"/>
                <a:ea typeface="微软雅黑" panose="020B0503020204020204" pitchFamily="34" charset="-122"/>
                <a:cs typeface="Times New Roman" panose="02020603050405020304" pitchFamily="18" charset="0"/>
              </a:rPr>
              <a:t>elif</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语句判断，如使用</a:t>
            </a:r>
            <a:r>
              <a:rPr lang="en-US" altLang="zh-CN" sz="2400" dirty="0" err="1">
                <a:latin typeface="微软雅黑" panose="020B0503020204020204" pitchFamily="34" charset="-122"/>
                <a:ea typeface="微软雅黑" panose="020B0503020204020204" pitchFamily="34" charset="-122"/>
                <a:cs typeface="Times New Roman" panose="02020603050405020304" pitchFamily="18" charset="0"/>
              </a:rPr>
              <a:t>isdigit</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方法判断玩家输入的内容是否是数字；使用比较运算符判断玩家输入的数字是否符合在规定范围内；判断玩家输入的数字是否与产生的随机数相等，如果相等输出“恭喜你用了</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x</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次猜对了”，当输入次数达到</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次时，则输出“很遗憾，</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x</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次机会已用尽，游戏结束</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答案为</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y</a:t>
            </a:r>
            <a:r>
              <a:rPr lang="zh-CN" altLang="zh-CN" sz="2400" dirty="0">
                <a:latin typeface="微软雅黑" panose="020B0503020204020204" pitchFamily="34" charset="-122"/>
                <a:ea typeface="微软雅黑" panose="020B0503020204020204" pitchFamily="34" charset="-122"/>
                <a:cs typeface="Times New Roman" panose="02020603050405020304" pitchFamily="18" charset="0"/>
              </a:rPr>
              <a:t>”。</a:t>
            </a:r>
          </a:p>
        </p:txBody>
      </p:sp>
    </p:spTree>
    <p:custDataLst>
      <p:tags r:id="rId1"/>
    </p:custDataLst>
    <p:extLst>
      <p:ext uri="{BB962C8B-B14F-4D97-AF65-F5344CB8AC3E}">
        <p14:creationId xmlns:p14="http://schemas.microsoft.com/office/powerpoint/2010/main" val="31722950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6362354"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chemeClr val="accent4">
                    <a:lumMod val="75000"/>
                  </a:schemeClr>
                </a:solidFill>
                <a:latin typeface="微软雅黑" pitchFamily="34" charset="-122"/>
                <a:ea typeface="微软雅黑" pitchFamily="34" charset="-122"/>
              </a:rPr>
              <a:t>任务实践</a:t>
            </a:r>
            <a:r>
              <a:rPr lang="en-US" altLang="zh-CN" sz="2800" dirty="0">
                <a:solidFill>
                  <a:schemeClr val="accent4">
                    <a:lumMod val="75000"/>
                  </a:schemeClr>
                </a:solidFill>
                <a:latin typeface="微软雅黑" pitchFamily="34" charset="-122"/>
                <a:ea typeface="微软雅黑" pitchFamily="34" charset="-122"/>
              </a:rPr>
              <a:t>-</a:t>
            </a:r>
            <a:r>
              <a:rPr lang="zh-CN" altLang="en-US" sz="2800" dirty="0">
                <a:solidFill>
                  <a:schemeClr val="accent4">
                    <a:lumMod val="75000"/>
                  </a:schemeClr>
                </a:solidFill>
                <a:latin typeface="微软雅黑" pitchFamily="34" charset="-122"/>
                <a:ea typeface="微软雅黑" pitchFamily="34" charset="-122"/>
              </a:rPr>
              <a:t>设计猜数游戏</a:t>
            </a:r>
            <a:endParaRPr lang="zh-CN" altLang="zh-CN" sz="2800" dirty="0">
              <a:solidFill>
                <a:schemeClr val="accent4">
                  <a:lumMod val="75000"/>
                </a:schemeClr>
              </a:solidFill>
              <a:latin typeface="微软雅黑" pitchFamily="34" charset="-122"/>
              <a:ea typeface="微软雅黑" pitchFamily="34" charset="-122"/>
            </a:endParaRPr>
          </a:p>
        </p:txBody>
      </p:sp>
      <p:sp>
        <p:nvSpPr>
          <p:cNvPr id="6" name="矩形 5"/>
          <p:cNvSpPr/>
          <p:nvPr/>
        </p:nvSpPr>
        <p:spPr>
          <a:xfrm>
            <a:off x="329337" y="1110273"/>
            <a:ext cx="11008270" cy="5747727"/>
          </a:xfrm>
          <a:prstGeom prst="rect">
            <a:avLst/>
          </a:prstGeom>
          <a:solidFill>
            <a:schemeClr val="bg1">
              <a:lumMod val="95000"/>
            </a:schemeClr>
          </a:solidFill>
        </p:spPr>
        <p:txBody>
          <a:bodyPr wrap="square">
            <a:spAutoFit/>
          </a:bodyPr>
          <a:lstStyle/>
          <a:p>
            <a:pPr indent="259715" algn="just">
              <a:lnSpc>
                <a:spcPts val="2100"/>
              </a:lnSpc>
              <a:spcAft>
                <a:spcPts val="0"/>
              </a:spcAft>
              <a:tabLst>
                <a:tab pos="440055" algn="l"/>
              </a:tabLst>
            </a:pPr>
            <a:r>
              <a:rPr lang="en-US" altLang="zh-CN" sz="2000" kern="100" dirty="0">
                <a:solidFill>
                  <a:srgbClr val="000000"/>
                </a:solidFill>
                <a:latin typeface="+mn-ea"/>
              </a:rPr>
              <a:t>#</a:t>
            </a:r>
            <a:r>
              <a:rPr lang="zh-CN" altLang="zh-CN" sz="2000" kern="100" dirty="0">
                <a:solidFill>
                  <a:srgbClr val="000000"/>
                </a:solidFill>
                <a:latin typeface="+mn-ea"/>
              </a:rPr>
              <a:t>本题是设计猜数游戏</a:t>
            </a:r>
            <a:endParaRPr lang="zh-CN" altLang="zh-CN" sz="2000" kern="100" dirty="0">
              <a:latin typeface="+mn-ea"/>
            </a:endParaRPr>
          </a:p>
          <a:p>
            <a:pPr indent="259715" algn="just">
              <a:lnSpc>
                <a:spcPts val="2100"/>
              </a:lnSpc>
              <a:spcAft>
                <a:spcPts val="0"/>
              </a:spcAft>
              <a:tabLst>
                <a:tab pos="440055" algn="l"/>
              </a:tabLst>
            </a:pPr>
            <a:r>
              <a:rPr lang="en-US" altLang="zh-CN" sz="2000" kern="100" dirty="0">
                <a:solidFill>
                  <a:srgbClr val="000000"/>
                </a:solidFill>
                <a:latin typeface="+mn-ea"/>
              </a:rPr>
              <a:t>import random</a:t>
            </a:r>
            <a:endParaRPr lang="zh-CN" altLang="zh-CN" sz="2000" kern="100" dirty="0">
              <a:latin typeface="+mn-ea"/>
            </a:endParaRPr>
          </a:p>
          <a:p>
            <a:pPr indent="259715" algn="just">
              <a:lnSpc>
                <a:spcPts val="2100"/>
              </a:lnSpc>
              <a:spcAft>
                <a:spcPts val="0"/>
              </a:spcAft>
              <a:tabLst>
                <a:tab pos="440055" algn="l"/>
              </a:tabLst>
            </a:pPr>
            <a:r>
              <a:rPr lang="en-US" altLang="zh-CN" sz="2000" kern="100" dirty="0">
                <a:solidFill>
                  <a:srgbClr val="000000"/>
                </a:solidFill>
                <a:latin typeface="+mn-ea"/>
              </a:rPr>
              <a:t>print("</a:t>
            </a:r>
            <a:r>
              <a:rPr lang="zh-CN" altLang="zh-CN" sz="2000" kern="100" dirty="0">
                <a:solidFill>
                  <a:srgbClr val="000000"/>
                </a:solidFill>
                <a:latin typeface="+mn-ea"/>
              </a:rPr>
              <a:t>猜数字游戏</a:t>
            </a:r>
            <a:r>
              <a:rPr lang="en-US" altLang="zh-CN" sz="2000" kern="100" dirty="0">
                <a:solidFill>
                  <a:srgbClr val="000000"/>
                </a:solidFill>
                <a:latin typeface="+mn-ea"/>
              </a:rPr>
              <a:t>,</a:t>
            </a:r>
            <a:r>
              <a:rPr lang="zh-CN" altLang="zh-CN" sz="2000" kern="100" dirty="0">
                <a:solidFill>
                  <a:srgbClr val="000000"/>
                </a:solidFill>
                <a:latin typeface="+mn-ea"/>
              </a:rPr>
              <a:t>输入一个</a:t>
            </a:r>
            <a:r>
              <a:rPr lang="en-US" altLang="zh-CN" sz="2000" kern="100" dirty="0">
                <a:solidFill>
                  <a:srgbClr val="000000"/>
                </a:solidFill>
                <a:latin typeface="+mn-ea"/>
              </a:rPr>
              <a:t>1</a:t>
            </a:r>
            <a:r>
              <a:rPr lang="zh-CN" altLang="zh-CN" sz="2000" kern="100" dirty="0">
                <a:solidFill>
                  <a:srgbClr val="000000"/>
                </a:solidFill>
                <a:latin typeface="+mn-ea"/>
              </a:rPr>
              <a:t>～</a:t>
            </a:r>
            <a:r>
              <a:rPr lang="en-US" altLang="zh-CN" sz="2000" kern="100" dirty="0">
                <a:solidFill>
                  <a:srgbClr val="000000"/>
                </a:solidFill>
                <a:latin typeface="+mn-ea"/>
              </a:rPr>
              <a:t>100</a:t>
            </a:r>
            <a:r>
              <a:rPr lang="zh-CN" altLang="zh-CN" sz="2000" kern="100" dirty="0">
                <a:solidFill>
                  <a:srgbClr val="000000"/>
                </a:solidFill>
                <a:latin typeface="+mn-ea"/>
              </a:rPr>
              <a:t>以内的数字</a:t>
            </a:r>
            <a:r>
              <a:rPr lang="en-US" altLang="zh-CN" sz="2000" kern="100" dirty="0">
                <a:solidFill>
                  <a:srgbClr val="000000"/>
                </a:solidFill>
                <a:latin typeface="+mn-ea"/>
              </a:rPr>
              <a:t>")</a:t>
            </a:r>
            <a:endParaRPr lang="zh-CN" altLang="zh-CN" sz="2000" kern="100" dirty="0">
              <a:latin typeface="+mn-ea"/>
            </a:endParaRPr>
          </a:p>
          <a:p>
            <a:pPr indent="259715" algn="just">
              <a:lnSpc>
                <a:spcPts val="2100"/>
              </a:lnSpc>
              <a:spcAft>
                <a:spcPts val="0"/>
              </a:spcAft>
              <a:tabLst>
                <a:tab pos="440055" algn="l"/>
              </a:tabLst>
            </a:pPr>
            <a:r>
              <a:rPr lang="en-US" altLang="zh-CN" sz="2000" kern="100" dirty="0" err="1">
                <a:solidFill>
                  <a:srgbClr val="000000"/>
                </a:solidFill>
                <a:latin typeface="+mn-ea"/>
              </a:rPr>
              <a:t>random_num</a:t>
            </a:r>
            <a:r>
              <a:rPr lang="en-US" altLang="zh-CN" sz="2000" kern="100" dirty="0">
                <a:solidFill>
                  <a:srgbClr val="000000"/>
                </a:solidFill>
                <a:latin typeface="+mn-ea"/>
              </a:rPr>
              <a:t> = </a:t>
            </a:r>
            <a:r>
              <a:rPr lang="en-US" altLang="zh-CN" sz="2000" kern="100" dirty="0" err="1">
                <a:solidFill>
                  <a:srgbClr val="000000"/>
                </a:solidFill>
                <a:latin typeface="+mn-ea"/>
              </a:rPr>
              <a:t>random.randint</a:t>
            </a:r>
            <a:r>
              <a:rPr lang="en-US" altLang="zh-CN" sz="2000" kern="100" dirty="0">
                <a:solidFill>
                  <a:srgbClr val="000000"/>
                </a:solidFill>
                <a:latin typeface="+mn-ea"/>
              </a:rPr>
              <a:t>(1, 100)</a:t>
            </a:r>
            <a:endParaRPr lang="zh-CN" altLang="zh-CN" sz="2000" kern="100" dirty="0">
              <a:latin typeface="+mn-ea"/>
            </a:endParaRPr>
          </a:p>
          <a:p>
            <a:pPr indent="259715" algn="just">
              <a:lnSpc>
                <a:spcPts val="2100"/>
              </a:lnSpc>
              <a:spcAft>
                <a:spcPts val="0"/>
              </a:spcAft>
              <a:tabLst>
                <a:tab pos="440055" algn="l"/>
              </a:tabLst>
            </a:pPr>
            <a:r>
              <a:rPr lang="en-US" altLang="zh-CN" sz="2000" kern="100" dirty="0">
                <a:solidFill>
                  <a:srgbClr val="000000"/>
                </a:solidFill>
                <a:latin typeface="+mn-ea"/>
              </a:rPr>
              <a:t># print(</a:t>
            </a:r>
            <a:r>
              <a:rPr lang="en-US" altLang="zh-CN" sz="2000" kern="100" dirty="0" err="1">
                <a:solidFill>
                  <a:srgbClr val="000000"/>
                </a:solidFill>
                <a:latin typeface="+mn-ea"/>
              </a:rPr>
              <a:t>random_num</a:t>
            </a:r>
            <a:r>
              <a:rPr lang="en-US" altLang="zh-CN" sz="2000" kern="100" dirty="0">
                <a:solidFill>
                  <a:srgbClr val="000000"/>
                </a:solidFill>
                <a:latin typeface="+mn-ea"/>
              </a:rPr>
              <a:t>)                # </a:t>
            </a:r>
            <a:r>
              <a:rPr lang="zh-CN" altLang="zh-CN" sz="2000" kern="100" dirty="0">
                <a:solidFill>
                  <a:srgbClr val="000000"/>
                </a:solidFill>
                <a:latin typeface="+mn-ea"/>
              </a:rPr>
              <a:t>打开注释可查看生成的随机数</a:t>
            </a:r>
            <a:endParaRPr lang="zh-CN" altLang="zh-CN" sz="2000" kern="100" dirty="0">
              <a:latin typeface="+mn-ea"/>
            </a:endParaRPr>
          </a:p>
          <a:p>
            <a:pPr indent="259715" algn="just">
              <a:lnSpc>
                <a:spcPts val="2100"/>
              </a:lnSpc>
              <a:spcAft>
                <a:spcPts val="0"/>
              </a:spcAft>
              <a:tabLst>
                <a:tab pos="440055" algn="l"/>
              </a:tabLst>
            </a:pPr>
            <a:r>
              <a:rPr lang="en-US" altLang="zh-CN" sz="2000" kern="100" dirty="0">
                <a:solidFill>
                  <a:srgbClr val="000000"/>
                </a:solidFill>
                <a:latin typeface="+mn-ea"/>
              </a:rPr>
              <a:t>for frequency in range(1,4):</a:t>
            </a:r>
            <a:endParaRPr lang="zh-CN" altLang="zh-CN" sz="2000" kern="100" dirty="0">
              <a:latin typeface="+mn-ea"/>
            </a:endParaRPr>
          </a:p>
          <a:p>
            <a:pPr indent="259715" algn="just">
              <a:lnSpc>
                <a:spcPts val="2100"/>
              </a:lnSpc>
              <a:spcAft>
                <a:spcPts val="0"/>
              </a:spcAft>
              <a:tabLst>
                <a:tab pos="440055" algn="l"/>
              </a:tabLst>
            </a:pPr>
            <a:r>
              <a:rPr lang="en-US" altLang="zh-CN" sz="2000" kern="100" dirty="0">
                <a:solidFill>
                  <a:srgbClr val="000000"/>
                </a:solidFill>
                <a:latin typeface="+mn-ea"/>
              </a:rPr>
              <a:t>    number = input("</a:t>
            </a:r>
            <a:r>
              <a:rPr lang="zh-CN" altLang="zh-CN" sz="2000" kern="100" dirty="0">
                <a:solidFill>
                  <a:srgbClr val="000000"/>
                </a:solidFill>
                <a:latin typeface="+mn-ea"/>
              </a:rPr>
              <a:t>请输入一个数字</a:t>
            </a:r>
            <a:r>
              <a:rPr lang="en-US" altLang="zh-CN" sz="2000" kern="100" dirty="0">
                <a:solidFill>
                  <a:srgbClr val="000000"/>
                </a:solidFill>
                <a:latin typeface="+mn-ea"/>
              </a:rPr>
              <a:t>:")</a:t>
            </a:r>
            <a:endParaRPr lang="zh-CN" altLang="zh-CN" sz="2000" kern="100" dirty="0">
              <a:latin typeface="+mn-ea"/>
            </a:endParaRPr>
          </a:p>
          <a:p>
            <a:pPr indent="259715" algn="just">
              <a:lnSpc>
                <a:spcPts val="2100"/>
              </a:lnSpc>
              <a:spcAft>
                <a:spcPts val="0"/>
              </a:spcAft>
              <a:tabLst>
                <a:tab pos="440055" algn="l"/>
              </a:tabLst>
            </a:pPr>
            <a:r>
              <a:rPr lang="en-US" altLang="zh-CN" sz="2000" kern="100" dirty="0">
                <a:solidFill>
                  <a:srgbClr val="000000"/>
                </a:solidFill>
                <a:latin typeface="+mn-ea"/>
              </a:rPr>
              <a:t>    if </a:t>
            </a:r>
            <a:r>
              <a:rPr lang="en-US" altLang="zh-CN" sz="2000" kern="100" dirty="0" err="1">
                <a:solidFill>
                  <a:srgbClr val="000000"/>
                </a:solidFill>
                <a:latin typeface="+mn-ea"/>
              </a:rPr>
              <a:t>number.isdigit</a:t>
            </a:r>
            <a:r>
              <a:rPr lang="en-US" altLang="zh-CN" sz="2000" kern="100" dirty="0">
                <a:solidFill>
                  <a:srgbClr val="000000"/>
                </a:solidFill>
                <a:latin typeface="+mn-ea"/>
              </a:rPr>
              <a:t>() is False:</a:t>
            </a:r>
            <a:endParaRPr lang="zh-CN" altLang="zh-CN" sz="2000" kern="100" dirty="0">
              <a:latin typeface="+mn-ea"/>
            </a:endParaRPr>
          </a:p>
          <a:p>
            <a:pPr indent="259715" algn="just">
              <a:lnSpc>
                <a:spcPts val="2100"/>
              </a:lnSpc>
              <a:spcAft>
                <a:spcPts val="0"/>
              </a:spcAft>
              <a:tabLst>
                <a:tab pos="440055" algn="l"/>
              </a:tabLst>
            </a:pPr>
            <a:r>
              <a:rPr lang="en-US" altLang="zh-CN" sz="2000" kern="100" dirty="0">
                <a:solidFill>
                  <a:srgbClr val="000000"/>
                </a:solidFill>
                <a:latin typeface="+mn-ea"/>
              </a:rPr>
              <a:t>        print('</a:t>
            </a:r>
            <a:r>
              <a:rPr lang="zh-CN" altLang="zh-CN" sz="2000" kern="100" dirty="0">
                <a:solidFill>
                  <a:srgbClr val="000000"/>
                </a:solidFill>
                <a:latin typeface="+mn-ea"/>
              </a:rPr>
              <a:t>请输入一个正确的数字</a:t>
            </a:r>
            <a:r>
              <a:rPr lang="en-US" altLang="zh-CN" sz="2000" kern="100" dirty="0">
                <a:solidFill>
                  <a:srgbClr val="000000"/>
                </a:solidFill>
                <a:latin typeface="+mn-ea"/>
              </a:rPr>
              <a:t>')</a:t>
            </a:r>
            <a:endParaRPr lang="zh-CN" altLang="zh-CN" sz="2000" kern="100" dirty="0">
              <a:latin typeface="+mn-ea"/>
            </a:endParaRPr>
          </a:p>
          <a:p>
            <a:pPr indent="259715" algn="just">
              <a:lnSpc>
                <a:spcPts val="2100"/>
              </a:lnSpc>
              <a:spcAft>
                <a:spcPts val="0"/>
              </a:spcAft>
              <a:tabLst>
                <a:tab pos="440055" algn="l"/>
              </a:tabLst>
            </a:pPr>
            <a:r>
              <a:rPr lang="en-US" altLang="zh-CN" sz="2000" kern="100" dirty="0">
                <a:solidFill>
                  <a:srgbClr val="000000"/>
                </a:solidFill>
                <a:latin typeface="+mn-ea"/>
              </a:rPr>
              <a:t>    </a:t>
            </a:r>
            <a:r>
              <a:rPr lang="en-US" altLang="zh-CN" sz="2000" kern="100" dirty="0" err="1">
                <a:solidFill>
                  <a:srgbClr val="000000"/>
                </a:solidFill>
                <a:latin typeface="+mn-ea"/>
              </a:rPr>
              <a:t>elif</a:t>
            </a:r>
            <a:r>
              <a:rPr lang="en-US" altLang="zh-CN" sz="2000" kern="100" dirty="0">
                <a:solidFill>
                  <a:srgbClr val="000000"/>
                </a:solidFill>
                <a:latin typeface="+mn-ea"/>
              </a:rPr>
              <a:t> </a:t>
            </a:r>
            <a:r>
              <a:rPr lang="en-US" altLang="zh-CN" sz="2000" kern="100" dirty="0" err="1">
                <a:solidFill>
                  <a:srgbClr val="000000"/>
                </a:solidFill>
                <a:latin typeface="+mn-ea"/>
              </a:rPr>
              <a:t>int</a:t>
            </a:r>
            <a:r>
              <a:rPr lang="en-US" altLang="zh-CN" sz="2000" kern="100" dirty="0">
                <a:solidFill>
                  <a:srgbClr val="000000"/>
                </a:solidFill>
                <a:latin typeface="+mn-ea"/>
              </a:rPr>
              <a:t>(number) &lt; 0 or </a:t>
            </a:r>
            <a:r>
              <a:rPr lang="en-US" altLang="zh-CN" sz="2000" kern="100" dirty="0" err="1">
                <a:solidFill>
                  <a:srgbClr val="000000"/>
                </a:solidFill>
                <a:latin typeface="+mn-ea"/>
              </a:rPr>
              <a:t>int</a:t>
            </a:r>
            <a:r>
              <a:rPr lang="en-US" altLang="zh-CN" sz="2000" kern="100" dirty="0">
                <a:solidFill>
                  <a:srgbClr val="000000"/>
                </a:solidFill>
                <a:latin typeface="+mn-ea"/>
              </a:rPr>
              <a:t>(number) &gt; 100:</a:t>
            </a:r>
            <a:endParaRPr lang="zh-CN" altLang="zh-CN" sz="2000" kern="100" dirty="0">
              <a:latin typeface="+mn-ea"/>
            </a:endParaRPr>
          </a:p>
          <a:p>
            <a:pPr indent="259715" algn="just">
              <a:lnSpc>
                <a:spcPts val="2100"/>
              </a:lnSpc>
              <a:spcAft>
                <a:spcPts val="0"/>
              </a:spcAft>
              <a:tabLst>
                <a:tab pos="440055" algn="l"/>
              </a:tabLst>
            </a:pPr>
            <a:r>
              <a:rPr lang="en-US" altLang="zh-CN" sz="2000" kern="100" dirty="0">
                <a:solidFill>
                  <a:srgbClr val="000000"/>
                </a:solidFill>
                <a:latin typeface="+mn-ea"/>
              </a:rPr>
              <a:t>        print("</a:t>
            </a:r>
            <a:r>
              <a:rPr lang="zh-CN" altLang="zh-CN" sz="2000" kern="100" dirty="0">
                <a:solidFill>
                  <a:srgbClr val="000000"/>
                </a:solidFill>
                <a:latin typeface="+mn-ea"/>
              </a:rPr>
              <a:t>请输入</a:t>
            </a:r>
            <a:r>
              <a:rPr lang="en-US" altLang="zh-CN" sz="2000" kern="100" dirty="0">
                <a:solidFill>
                  <a:srgbClr val="000000"/>
                </a:solidFill>
                <a:latin typeface="+mn-ea"/>
              </a:rPr>
              <a:t>1-100</a:t>
            </a:r>
            <a:r>
              <a:rPr lang="zh-CN" altLang="zh-CN" sz="2000" kern="100" dirty="0">
                <a:solidFill>
                  <a:srgbClr val="000000"/>
                </a:solidFill>
                <a:latin typeface="+mn-ea"/>
              </a:rPr>
              <a:t>范围的数字</a:t>
            </a:r>
            <a:r>
              <a:rPr lang="en-US" altLang="zh-CN" sz="2000" kern="100" dirty="0">
                <a:solidFill>
                  <a:srgbClr val="000000"/>
                </a:solidFill>
                <a:latin typeface="+mn-ea"/>
              </a:rPr>
              <a:t>")</a:t>
            </a:r>
            <a:endParaRPr lang="zh-CN" altLang="zh-CN" sz="2000" kern="100" dirty="0">
              <a:latin typeface="+mn-ea"/>
            </a:endParaRPr>
          </a:p>
          <a:p>
            <a:pPr indent="259715" algn="just">
              <a:lnSpc>
                <a:spcPts val="2100"/>
              </a:lnSpc>
              <a:spcAft>
                <a:spcPts val="0"/>
              </a:spcAft>
              <a:tabLst>
                <a:tab pos="440055" algn="l"/>
              </a:tabLst>
            </a:pPr>
            <a:r>
              <a:rPr lang="en-US" altLang="zh-CN" sz="2000" kern="100" dirty="0">
                <a:solidFill>
                  <a:srgbClr val="000000"/>
                </a:solidFill>
                <a:latin typeface="+mn-ea"/>
              </a:rPr>
              <a:t>    </a:t>
            </a:r>
            <a:r>
              <a:rPr lang="en-US" altLang="zh-CN" sz="2000" kern="100" dirty="0" err="1">
                <a:solidFill>
                  <a:srgbClr val="000000"/>
                </a:solidFill>
                <a:latin typeface="+mn-ea"/>
              </a:rPr>
              <a:t>elif</a:t>
            </a:r>
            <a:r>
              <a:rPr lang="en-US" altLang="zh-CN" sz="2000" kern="100" dirty="0">
                <a:solidFill>
                  <a:srgbClr val="000000"/>
                </a:solidFill>
                <a:latin typeface="+mn-ea"/>
              </a:rPr>
              <a:t> </a:t>
            </a:r>
            <a:r>
              <a:rPr lang="en-US" altLang="zh-CN" sz="2000" kern="100" dirty="0" err="1">
                <a:solidFill>
                  <a:srgbClr val="000000"/>
                </a:solidFill>
                <a:latin typeface="+mn-ea"/>
              </a:rPr>
              <a:t>random_num</a:t>
            </a:r>
            <a:r>
              <a:rPr lang="en-US" altLang="zh-CN" sz="2000" kern="100" dirty="0">
                <a:solidFill>
                  <a:srgbClr val="000000"/>
                </a:solidFill>
                <a:latin typeface="+mn-ea"/>
              </a:rPr>
              <a:t> == </a:t>
            </a:r>
            <a:r>
              <a:rPr lang="en-US" altLang="zh-CN" sz="2000" kern="100" dirty="0" err="1">
                <a:solidFill>
                  <a:srgbClr val="000000"/>
                </a:solidFill>
                <a:latin typeface="+mn-ea"/>
              </a:rPr>
              <a:t>int</a:t>
            </a:r>
            <a:r>
              <a:rPr lang="en-US" altLang="zh-CN" sz="2000" kern="100" dirty="0">
                <a:solidFill>
                  <a:srgbClr val="000000"/>
                </a:solidFill>
                <a:latin typeface="+mn-ea"/>
              </a:rPr>
              <a:t>(number):</a:t>
            </a:r>
            <a:endParaRPr lang="zh-CN" altLang="zh-CN" sz="2000" kern="100" dirty="0">
              <a:latin typeface="+mn-ea"/>
            </a:endParaRPr>
          </a:p>
          <a:p>
            <a:pPr indent="259715" algn="just">
              <a:lnSpc>
                <a:spcPts val="2100"/>
              </a:lnSpc>
              <a:spcAft>
                <a:spcPts val="0"/>
              </a:spcAft>
              <a:tabLst>
                <a:tab pos="440055" algn="l"/>
              </a:tabLst>
            </a:pPr>
            <a:r>
              <a:rPr lang="en-US" altLang="zh-CN" sz="2000" kern="100" dirty="0">
                <a:solidFill>
                  <a:srgbClr val="000000"/>
                </a:solidFill>
                <a:latin typeface="+mn-ea"/>
              </a:rPr>
              <a:t>        print("</a:t>
            </a:r>
            <a:r>
              <a:rPr lang="zh-CN" altLang="zh-CN" sz="2000" kern="100" dirty="0">
                <a:solidFill>
                  <a:srgbClr val="000000"/>
                </a:solidFill>
                <a:latin typeface="+mn-ea"/>
              </a:rPr>
              <a:t>恭喜你用了</a:t>
            </a:r>
            <a:r>
              <a:rPr lang="en-US" altLang="zh-CN" sz="2000" kern="100" dirty="0">
                <a:solidFill>
                  <a:srgbClr val="000000"/>
                </a:solidFill>
                <a:latin typeface="+mn-ea"/>
              </a:rPr>
              <a:t>%d</a:t>
            </a:r>
            <a:r>
              <a:rPr lang="zh-CN" altLang="zh-CN" sz="2000" kern="100" dirty="0">
                <a:solidFill>
                  <a:srgbClr val="000000"/>
                </a:solidFill>
                <a:latin typeface="+mn-ea"/>
              </a:rPr>
              <a:t>次猜对了</a:t>
            </a:r>
            <a:r>
              <a:rPr lang="en-US" altLang="zh-CN" sz="2000" kern="100" dirty="0">
                <a:solidFill>
                  <a:srgbClr val="000000"/>
                </a:solidFill>
                <a:latin typeface="+mn-ea"/>
              </a:rPr>
              <a:t>" % frequency)</a:t>
            </a:r>
            <a:endParaRPr lang="zh-CN" altLang="zh-CN" sz="2000" kern="100" dirty="0">
              <a:latin typeface="+mn-ea"/>
            </a:endParaRPr>
          </a:p>
          <a:p>
            <a:pPr indent="259715" algn="just">
              <a:lnSpc>
                <a:spcPts val="2100"/>
              </a:lnSpc>
              <a:spcAft>
                <a:spcPts val="0"/>
              </a:spcAft>
              <a:tabLst>
                <a:tab pos="440055" algn="l"/>
              </a:tabLst>
            </a:pPr>
            <a:r>
              <a:rPr lang="en-US" altLang="zh-CN" sz="2000" kern="100" dirty="0">
                <a:solidFill>
                  <a:srgbClr val="000000"/>
                </a:solidFill>
                <a:latin typeface="+mn-ea"/>
              </a:rPr>
              <a:t>        break</a:t>
            </a:r>
            <a:endParaRPr lang="zh-CN" altLang="zh-CN" sz="2000" kern="100" dirty="0">
              <a:latin typeface="+mn-ea"/>
            </a:endParaRPr>
          </a:p>
          <a:p>
            <a:pPr indent="259715" algn="just">
              <a:lnSpc>
                <a:spcPts val="2100"/>
              </a:lnSpc>
              <a:spcAft>
                <a:spcPts val="0"/>
              </a:spcAft>
              <a:tabLst>
                <a:tab pos="440055" algn="l"/>
              </a:tabLst>
            </a:pPr>
            <a:r>
              <a:rPr lang="en-US" altLang="zh-CN" sz="2000" kern="100" dirty="0">
                <a:solidFill>
                  <a:srgbClr val="000000"/>
                </a:solidFill>
                <a:latin typeface="+mn-ea"/>
              </a:rPr>
              <a:t>    </a:t>
            </a:r>
            <a:r>
              <a:rPr lang="en-US" altLang="zh-CN" sz="2000" kern="100" dirty="0" err="1">
                <a:solidFill>
                  <a:srgbClr val="000000"/>
                </a:solidFill>
                <a:latin typeface="+mn-ea"/>
              </a:rPr>
              <a:t>elif</a:t>
            </a:r>
            <a:r>
              <a:rPr lang="en-US" altLang="zh-CN" sz="2000" kern="100" dirty="0">
                <a:solidFill>
                  <a:srgbClr val="000000"/>
                </a:solidFill>
                <a:latin typeface="+mn-ea"/>
              </a:rPr>
              <a:t> </a:t>
            </a:r>
            <a:r>
              <a:rPr lang="en-US" altLang="zh-CN" sz="2000" kern="100" dirty="0" err="1">
                <a:solidFill>
                  <a:srgbClr val="000000"/>
                </a:solidFill>
                <a:latin typeface="+mn-ea"/>
              </a:rPr>
              <a:t>random_num</a:t>
            </a:r>
            <a:r>
              <a:rPr lang="en-US" altLang="zh-CN" sz="2000" kern="100" dirty="0">
                <a:solidFill>
                  <a:srgbClr val="000000"/>
                </a:solidFill>
                <a:latin typeface="+mn-ea"/>
              </a:rPr>
              <a:t> &gt; </a:t>
            </a:r>
            <a:r>
              <a:rPr lang="en-US" altLang="zh-CN" sz="2000" kern="100" dirty="0" err="1">
                <a:solidFill>
                  <a:srgbClr val="000000"/>
                </a:solidFill>
                <a:latin typeface="+mn-ea"/>
              </a:rPr>
              <a:t>int</a:t>
            </a:r>
            <a:r>
              <a:rPr lang="en-US" altLang="zh-CN" sz="2000" kern="100" dirty="0">
                <a:solidFill>
                  <a:srgbClr val="000000"/>
                </a:solidFill>
                <a:latin typeface="+mn-ea"/>
              </a:rPr>
              <a:t>(number):</a:t>
            </a:r>
            <a:endParaRPr lang="zh-CN" altLang="zh-CN" sz="2000" kern="100" dirty="0">
              <a:latin typeface="+mn-ea"/>
            </a:endParaRPr>
          </a:p>
          <a:p>
            <a:pPr indent="259715" algn="just">
              <a:lnSpc>
                <a:spcPts val="2100"/>
              </a:lnSpc>
              <a:spcAft>
                <a:spcPts val="0"/>
              </a:spcAft>
              <a:tabLst>
                <a:tab pos="440055" algn="l"/>
              </a:tabLst>
            </a:pPr>
            <a:r>
              <a:rPr lang="en-US" altLang="zh-CN" sz="2000" kern="100" dirty="0">
                <a:solidFill>
                  <a:srgbClr val="000000"/>
                </a:solidFill>
                <a:latin typeface="+mn-ea"/>
              </a:rPr>
              <a:t>        print("</a:t>
            </a:r>
            <a:r>
              <a:rPr lang="zh-CN" altLang="zh-CN" sz="2000" kern="100" dirty="0">
                <a:solidFill>
                  <a:srgbClr val="000000"/>
                </a:solidFill>
                <a:latin typeface="+mn-ea"/>
              </a:rPr>
              <a:t>很遗憾，你猜小了</a:t>
            </a:r>
            <a:r>
              <a:rPr lang="en-US" altLang="zh-CN" sz="2000" kern="100" dirty="0">
                <a:solidFill>
                  <a:srgbClr val="000000"/>
                </a:solidFill>
                <a:latin typeface="+mn-ea"/>
              </a:rPr>
              <a:t>")</a:t>
            </a:r>
            <a:endParaRPr lang="zh-CN" altLang="zh-CN" sz="2000" kern="100" dirty="0">
              <a:latin typeface="+mn-ea"/>
            </a:endParaRPr>
          </a:p>
          <a:p>
            <a:pPr indent="259715" algn="just">
              <a:lnSpc>
                <a:spcPts val="2100"/>
              </a:lnSpc>
              <a:spcAft>
                <a:spcPts val="0"/>
              </a:spcAft>
              <a:tabLst>
                <a:tab pos="440055" algn="l"/>
              </a:tabLst>
            </a:pPr>
            <a:r>
              <a:rPr lang="en-US" altLang="zh-CN" sz="2000" kern="100" dirty="0">
                <a:solidFill>
                  <a:srgbClr val="000000"/>
                </a:solidFill>
                <a:latin typeface="+mn-ea"/>
              </a:rPr>
              <a:t>    else:</a:t>
            </a:r>
            <a:endParaRPr lang="zh-CN" altLang="zh-CN" sz="2000" kern="100" dirty="0">
              <a:latin typeface="+mn-ea"/>
            </a:endParaRPr>
          </a:p>
          <a:p>
            <a:pPr indent="259715" algn="just">
              <a:lnSpc>
                <a:spcPts val="2100"/>
              </a:lnSpc>
              <a:spcAft>
                <a:spcPts val="0"/>
              </a:spcAft>
              <a:tabLst>
                <a:tab pos="440055" algn="l"/>
              </a:tabLst>
            </a:pPr>
            <a:r>
              <a:rPr lang="en-US" altLang="zh-CN" sz="2000" kern="100" dirty="0">
                <a:solidFill>
                  <a:srgbClr val="000000"/>
                </a:solidFill>
                <a:latin typeface="+mn-ea"/>
              </a:rPr>
              <a:t>        print("</a:t>
            </a:r>
            <a:r>
              <a:rPr lang="zh-CN" altLang="zh-CN" sz="2000" kern="100" dirty="0">
                <a:solidFill>
                  <a:srgbClr val="000000"/>
                </a:solidFill>
                <a:latin typeface="+mn-ea"/>
              </a:rPr>
              <a:t>很遗憾，你猜大了</a:t>
            </a:r>
            <a:r>
              <a:rPr lang="en-US" altLang="zh-CN" sz="2000" kern="100" dirty="0">
                <a:solidFill>
                  <a:srgbClr val="000000"/>
                </a:solidFill>
                <a:latin typeface="+mn-ea"/>
              </a:rPr>
              <a:t>")</a:t>
            </a:r>
            <a:endParaRPr lang="zh-CN" altLang="zh-CN" sz="2000" kern="100" dirty="0">
              <a:latin typeface="+mn-ea"/>
            </a:endParaRPr>
          </a:p>
          <a:p>
            <a:pPr indent="259715" algn="just">
              <a:lnSpc>
                <a:spcPts val="2100"/>
              </a:lnSpc>
              <a:spcAft>
                <a:spcPts val="0"/>
              </a:spcAft>
              <a:tabLst>
                <a:tab pos="440055" algn="l"/>
              </a:tabLst>
            </a:pPr>
            <a:r>
              <a:rPr lang="en-US" altLang="zh-CN" sz="2000" kern="100" dirty="0">
                <a:solidFill>
                  <a:srgbClr val="000000"/>
                </a:solidFill>
                <a:latin typeface="+mn-ea"/>
              </a:rPr>
              <a:t>    if frequency == 3:</a:t>
            </a:r>
            <a:endParaRPr lang="zh-CN" altLang="zh-CN" sz="2000" kern="100" dirty="0">
              <a:latin typeface="+mn-ea"/>
            </a:endParaRPr>
          </a:p>
          <a:p>
            <a:pPr indent="259715" algn="just">
              <a:lnSpc>
                <a:spcPts val="2100"/>
              </a:lnSpc>
              <a:spcAft>
                <a:spcPts val="0"/>
              </a:spcAft>
              <a:tabLst>
                <a:tab pos="440055" algn="l"/>
              </a:tabLst>
            </a:pPr>
            <a:r>
              <a:rPr lang="en-US" altLang="zh-CN" sz="2000" kern="100" dirty="0">
                <a:solidFill>
                  <a:srgbClr val="000000"/>
                </a:solidFill>
                <a:latin typeface="+mn-ea"/>
              </a:rPr>
              <a:t>        print("</a:t>
            </a:r>
            <a:r>
              <a:rPr lang="zh-CN" altLang="zh-CN" sz="2000" kern="100" dirty="0">
                <a:solidFill>
                  <a:srgbClr val="000000"/>
                </a:solidFill>
                <a:latin typeface="+mn-ea"/>
              </a:rPr>
              <a:t>很遗憾，</a:t>
            </a:r>
            <a:r>
              <a:rPr lang="en-US" altLang="zh-CN" sz="2000" kern="100" dirty="0">
                <a:solidFill>
                  <a:srgbClr val="000000"/>
                </a:solidFill>
                <a:latin typeface="+mn-ea"/>
              </a:rPr>
              <a:t>%d</a:t>
            </a:r>
            <a:r>
              <a:rPr lang="zh-CN" altLang="zh-CN" sz="2000" kern="100" dirty="0">
                <a:solidFill>
                  <a:srgbClr val="000000"/>
                </a:solidFill>
                <a:latin typeface="+mn-ea"/>
              </a:rPr>
              <a:t>次机会已用尽，游戏结束</a:t>
            </a:r>
            <a:r>
              <a:rPr lang="en-US" altLang="zh-CN" sz="2000" kern="100" dirty="0">
                <a:solidFill>
                  <a:srgbClr val="000000"/>
                </a:solidFill>
                <a:latin typeface="+mn-ea"/>
              </a:rPr>
              <a:t>,</a:t>
            </a:r>
            <a:r>
              <a:rPr lang="zh-CN" altLang="zh-CN" sz="2000" kern="100" dirty="0">
                <a:solidFill>
                  <a:srgbClr val="000000"/>
                </a:solidFill>
                <a:latin typeface="+mn-ea"/>
              </a:rPr>
              <a:t>答案为</a:t>
            </a:r>
            <a:r>
              <a:rPr lang="en-US" altLang="zh-CN" sz="2000" kern="100" dirty="0">
                <a:solidFill>
                  <a:srgbClr val="000000"/>
                </a:solidFill>
                <a:latin typeface="+mn-ea"/>
              </a:rPr>
              <a:t>%d" % (frequency, </a:t>
            </a:r>
            <a:r>
              <a:rPr lang="en-US" altLang="zh-CN" sz="2000" kern="100" dirty="0" err="1">
                <a:solidFill>
                  <a:srgbClr val="000000"/>
                </a:solidFill>
                <a:latin typeface="+mn-ea"/>
              </a:rPr>
              <a:t>random_num</a:t>
            </a:r>
            <a:r>
              <a:rPr lang="en-US" altLang="zh-CN" sz="2000" kern="100" dirty="0">
                <a:solidFill>
                  <a:srgbClr val="000000"/>
                </a:solidFill>
                <a:latin typeface="+mn-ea"/>
              </a:rPr>
              <a:t>))  </a:t>
            </a:r>
            <a:endParaRPr lang="zh-CN" altLang="zh-CN" sz="2000" kern="100" dirty="0">
              <a:latin typeface="+mn-ea"/>
            </a:endParaRPr>
          </a:p>
          <a:p>
            <a:pPr indent="266700" algn="just">
              <a:lnSpc>
                <a:spcPts val="2100"/>
              </a:lnSpc>
              <a:spcAft>
                <a:spcPts val="0"/>
              </a:spcAft>
              <a:tabLst>
                <a:tab pos="1910080" algn="l"/>
              </a:tabLst>
            </a:pPr>
            <a:r>
              <a:rPr lang="en-US" altLang="zh-CN" sz="2000" kern="100" dirty="0">
                <a:solidFill>
                  <a:srgbClr val="000000"/>
                </a:solidFill>
                <a:latin typeface="+mn-ea"/>
                <a:cs typeface="Times New Roman" panose="02020603050405020304" pitchFamily="18" charset="0"/>
              </a:rPr>
              <a:t>   </a:t>
            </a:r>
            <a:endParaRPr lang="zh-CN" altLang="zh-CN" sz="2000" kern="100" dirty="0">
              <a:effectLst/>
              <a:latin typeface="+mn-ea"/>
              <a:cs typeface="Times New Roman" panose="02020603050405020304" pitchFamily="18" charset="0"/>
            </a:endParaRPr>
          </a:p>
        </p:txBody>
      </p:sp>
    </p:spTree>
    <p:custDataLst>
      <p:tags r:id="rId1"/>
    </p:custDataLst>
    <p:extLst>
      <p:ext uri="{BB962C8B-B14F-4D97-AF65-F5344CB8AC3E}">
        <p14:creationId xmlns:p14="http://schemas.microsoft.com/office/powerpoint/2010/main" val="9434102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a:extLst>
              <a:ext uri="{FF2B5EF4-FFF2-40B4-BE49-F238E27FC236}">
                <a16:creationId xmlns:a16="http://schemas.microsoft.com/office/drawing/2014/main" id="{A6A819F1-33AF-45D7-8BF6-2B0A9769CAD4}"/>
              </a:ext>
            </a:extLst>
          </p:cNvPr>
          <p:cNvGraphicFramePr>
            <a:graphicFrameLocks noChangeAspect="1"/>
          </p:cNvGraphicFramePr>
          <p:nvPr>
            <p:extLst>
              <p:ext uri="{D42A27DB-BD31-4B8C-83A1-F6EECF244321}">
                <p14:modId xmlns:p14="http://schemas.microsoft.com/office/powerpoint/2010/main" val="10969869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3" name="对象 2" hidden="1">
                        <a:extLst>
                          <a:ext uri="{FF2B5EF4-FFF2-40B4-BE49-F238E27FC236}">
                            <a16:creationId xmlns:a16="http://schemas.microsoft.com/office/drawing/2014/main" id="{A6A819F1-33AF-45D7-8BF6-2B0A9769CAD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矩形 1" hidden="1">
            <a:extLst>
              <a:ext uri="{FF2B5EF4-FFF2-40B4-BE49-F238E27FC236}">
                <a16:creationId xmlns:a16="http://schemas.microsoft.com/office/drawing/2014/main" id="{FF51F16D-1BAD-46EE-A6F4-B8B94C9DF628}"/>
              </a:ext>
            </a:extLst>
          </p:cNvPr>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2400" dirty="0">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5" name="标题 4"/>
          <p:cNvSpPr>
            <a:spLocks noGrp="1"/>
          </p:cNvSpPr>
          <p:nvPr>
            <p:ph type="ctrTitle"/>
          </p:nvPr>
        </p:nvSpPr>
        <p:spPr>
          <a:xfrm>
            <a:off x="-370432" y="-313818"/>
            <a:ext cx="5426076" cy="1621509"/>
          </a:xfrm>
        </p:spPr>
        <p:txBody>
          <a:bodyPr>
            <a:noAutofit/>
          </a:bodyPr>
          <a:lstStyle/>
          <a:p>
            <a:r>
              <a:rPr lang="zh-CN" altLang="en-US" sz="3600" dirty="0"/>
              <a:t>项目小结</a:t>
            </a:r>
          </a:p>
        </p:txBody>
      </p:sp>
      <p:sp>
        <p:nvSpPr>
          <p:cNvPr id="6" name="矩形 5"/>
          <p:cNvSpPr/>
          <p:nvPr/>
        </p:nvSpPr>
        <p:spPr>
          <a:xfrm>
            <a:off x="745400" y="4671442"/>
            <a:ext cx="10996945" cy="1631216"/>
          </a:xfrm>
          <a:prstGeom prst="rect">
            <a:avLst/>
          </a:prstGeom>
        </p:spPr>
        <p:txBody>
          <a:bodyPr wrap="square">
            <a:spAutoFit/>
          </a:bodyPr>
          <a:lstStyle/>
          <a:p>
            <a:r>
              <a:rPr lang="zh-CN" altLang="en-US" sz="1800" kern="1200" dirty="0">
                <a:effectLst/>
                <a:latin typeface="Times New Roman" panose="02020603050405020304" pitchFamily="18" charset="0"/>
                <a:ea typeface="方正细等线_GBK"/>
                <a:cs typeface="Times New Roman" panose="02020603050405020304" pitchFamily="18" charset="0"/>
              </a:rPr>
              <a:t>        本</a:t>
            </a:r>
            <a:r>
              <a:rPr lang="zh-CN" altLang="zh-CN" sz="1800" kern="1200" dirty="0">
                <a:effectLst/>
                <a:latin typeface="Times New Roman" panose="02020603050405020304" pitchFamily="18" charset="0"/>
                <a:ea typeface="方正细等线_GBK"/>
                <a:cs typeface="Times New Roman" panose="02020603050405020304" pitchFamily="18" charset="0"/>
              </a:rPr>
              <a:t>项目介绍了</a:t>
            </a:r>
            <a:r>
              <a:rPr lang="en-US" altLang="zh-CN" sz="1800" kern="1200" dirty="0">
                <a:effectLst/>
                <a:latin typeface="Times New Roman" panose="02020603050405020304" pitchFamily="18" charset="0"/>
                <a:ea typeface="方正细等线_GBK"/>
              </a:rPr>
              <a:t>Python</a:t>
            </a:r>
            <a:r>
              <a:rPr lang="zh-CN" altLang="zh-CN" sz="1800" kern="1200" dirty="0">
                <a:effectLst/>
                <a:latin typeface="Times New Roman" panose="02020603050405020304" pitchFamily="18" charset="0"/>
                <a:ea typeface="方正细等线_GBK"/>
                <a:cs typeface="Times New Roman" panose="02020603050405020304" pitchFamily="18" charset="0"/>
              </a:rPr>
              <a:t>语言中的</a:t>
            </a:r>
            <a:r>
              <a:rPr lang="en-US" altLang="zh-CN" sz="1800" kern="1200" dirty="0">
                <a:effectLst/>
                <a:latin typeface="Times New Roman" panose="02020603050405020304" pitchFamily="18" charset="0"/>
                <a:ea typeface="方正细等线_GBK"/>
              </a:rPr>
              <a:t>3</a:t>
            </a:r>
            <a:r>
              <a:rPr lang="zh-CN" altLang="zh-CN" sz="1800" kern="1200" dirty="0">
                <a:effectLst/>
                <a:latin typeface="Times New Roman" panose="02020603050405020304" pitchFamily="18" charset="0"/>
                <a:ea typeface="方正细等线_GBK"/>
                <a:cs typeface="Times New Roman" panose="02020603050405020304" pitchFamily="18" charset="0"/>
              </a:rPr>
              <a:t>种基本结构：顺序结构、分支结构和循环结构。其中，分支结构分为单分支结构、双分支结构、多分支结构和分支结构的嵌套，用于应对程序中根据不同的条件执行不同的代码的场景。循环结构主要有两种，分别是</a:t>
            </a:r>
            <a:r>
              <a:rPr lang="en-US" altLang="zh-CN" sz="1800" kern="1200" dirty="0">
                <a:effectLst/>
                <a:latin typeface="Times New Roman" panose="02020603050405020304" pitchFamily="18" charset="0"/>
                <a:ea typeface="方正细等线_GBK"/>
              </a:rPr>
              <a:t>while</a:t>
            </a:r>
            <a:r>
              <a:rPr lang="zh-CN" altLang="zh-CN" sz="1800" kern="1200" dirty="0">
                <a:effectLst/>
                <a:latin typeface="Times New Roman" panose="02020603050405020304" pitchFamily="18" charset="0"/>
                <a:ea typeface="方正细等线_GBK"/>
                <a:cs typeface="Times New Roman" panose="02020603050405020304" pitchFamily="18" charset="0"/>
              </a:rPr>
              <a:t>循环结构和</a:t>
            </a:r>
            <a:r>
              <a:rPr lang="en-US" altLang="zh-CN" sz="1800" kern="1200" dirty="0">
                <a:effectLst/>
                <a:latin typeface="Times New Roman" panose="02020603050405020304" pitchFamily="18" charset="0"/>
                <a:ea typeface="方正细等线_GBK"/>
              </a:rPr>
              <a:t>for</a:t>
            </a:r>
            <a:r>
              <a:rPr lang="zh-CN" altLang="zh-CN" sz="1800" kern="1200" dirty="0">
                <a:effectLst/>
                <a:latin typeface="Times New Roman" panose="02020603050405020304" pitchFamily="18" charset="0"/>
                <a:ea typeface="方正细等线_GBK"/>
                <a:cs typeface="Times New Roman" panose="02020603050405020304" pitchFamily="18" charset="0"/>
              </a:rPr>
              <a:t>循环结构。</a:t>
            </a:r>
            <a:r>
              <a:rPr lang="en-US" altLang="zh-CN" sz="1800" kern="1200" dirty="0">
                <a:effectLst/>
                <a:latin typeface="Times New Roman" panose="02020603050405020304" pitchFamily="18" charset="0"/>
                <a:ea typeface="方正细等线_GBK"/>
              </a:rPr>
              <a:t>while</a:t>
            </a:r>
            <a:r>
              <a:rPr lang="zh-CN" altLang="zh-CN" sz="1800" kern="1200" dirty="0">
                <a:effectLst/>
                <a:latin typeface="Times New Roman" panose="02020603050405020304" pitchFamily="18" charset="0"/>
                <a:ea typeface="方正细等线_GBK"/>
                <a:cs typeface="Times New Roman" panose="02020603050405020304" pitchFamily="18" charset="0"/>
              </a:rPr>
              <a:t>循环结构通过判断条件是否成立来控制循环是否结束，</a:t>
            </a:r>
            <a:r>
              <a:rPr lang="en-US" altLang="zh-CN" sz="1800" kern="1200" dirty="0">
                <a:effectLst/>
                <a:latin typeface="Times New Roman" panose="02020603050405020304" pitchFamily="18" charset="0"/>
                <a:ea typeface="方正细等线_GBK"/>
              </a:rPr>
              <a:t>for</a:t>
            </a:r>
            <a:r>
              <a:rPr lang="zh-CN" altLang="zh-CN" sz="1800" kern="1200" dirty="0">
                <a:effectLst/>
                <a:latin typeface="Times New Roman" panose="02020603050405020304" pitchFamily="18" charset="0"/>
                <a:ea typeface="方正细等线_GBK"/>
                <a:cs typeface="Times New Roman" panose="02020603050405020304" pitchFamily="18" charset="0"/>
              </a:rPr>
              <a:t>循环结构通过遍历序列来控制循环是否结束。如果要依据某个条件提前退出循环，则要配合</a:t>
            </a:r>
            <a:r>
              <a:rPr lang="en-US" altLang="zh-CN" sz="1800" kern="1200" dirty="0">
                <a:effectLst/>
                <a:latin typeface="Times New Roman" panose="02020603050405020304" pitchFamily="18" charset="0"/>
                <a:ea typeface="方正细等线_GBK"/>
              </a:rPr>
              <a:t>if</a:t>
            </a:r>
            <a:r>
              <a:rPr lang="zh-CN" altLang="zh-CN" sz="1800" kern="1200" dirty="0">
                <a:effectLst/>
                <a:latin typeface="Times New Roman" panose="02020603050405020304" pitchFamily="18" charset="0"/>
                <a:ea typeface="方正细等线_GBK"/>
                <a:cs typeface="Times New Roman" panose="02020603050405020304" pitchFamily="18" charset="0"/>
              </a:rPr>
              <a:t>语句、</a:t>
            </a:r>
            <a:r>
              <a:rPr lang="en-US" altLang="zh-CN" sz="1800" kern="1200" dirty="0">
                <a:effectLst/>
                <a:latin typeface="Times New Roman" panose="02020603050405020304" pitchFamily="18" charset="0"/>
                <a:ea typeface="方正细等线_GBK"/>
              </a:rPr>
              <a:t>break</a:t>
            </a:r>
            <a:r>
              <a:rPr lang="zh-CN" altLang="zh-CN" sz="1800" kern="1200" dirty="0">
                <a:effectLst/>
                <a:latin typeface="Times New Roman" panose="02020603050405020304" pitchFamily="18" charset="0"/>
                <a:ea typeface="方正细等线_GBK"/>
                <a:cs typeface="Times New Roman" panose="02020603050405020304" pitchFamily="18" charset="0"/>
              </a:rPr>
              <a:t>语句和</a:t>
            </a:r>
            <a:r>
              <a:rPr lang="en-US" altLang="zh-CN" sz="1800" kern="1200" dirty="0">
                <a:effectLst/>
                <a:latin typeface="Times New Roman" panose="02020603050405020304" pitchFamily="18" charset="0"/>
                <a:ea typeface="方正细等线_GBK"/>
              </a:rPr>
              <a:t>continue</a:t>
            </a:r>
            <a:r>
              <a:rPr lang="zh-CN" altLang="zh-CN" sz="1800" kern="1200" dirty="0">
                <a:effectLst/>
                <a:latin typeface="Times New Roman" panose="02020603050405020304" pitchFamily="18" charset="0"/>
                <a:ea typeface="方正细等线_GBK"/>
                <a:cs typeface="Times New Roman" panose="02020603050405020304" pitchFamily="18" charset="0"/>
              </a:rPr>
              <a:t>语句实现。通过这</a:t>
            </a:r>
            <a:r>
              <a:rPr lang="en-US" altLang="zh-CN" sz="1800" kern="1200" dirty="0">
                <a:effectLst/>
                <a:latin typeface="Times New Roman" panose="02020603050405020304" pitchFamily="18" charset="0"/>
                <a:ea typeface="方正细等线_GBK"/>
              </a:rPr>
              <a:t>3</a:t>
            </a:r>
            <a:r>
              <a:rPr lang="zh-CN" altLang="zh-CN" sz="1800" kern="1200" dirty="0">
                <a:effectLst/>
                <a:latin typeface="Times New Roman" panose="02020603050405020304" pitchFamily="18" charset="0"/>
                <a:ea typeface="方正细等线_GBK"/>
                <a:cs typeface="Times New Roman" panose="02020603050405020304" pitchFamily="18" charset="0"/>
              </a:rPr>
              <a:t>种结构，</a:t>
            </a:r>
            <a:r>
              <a:rPr lang="en-US" altLang="zh-CN" sz="1800" kern="1200" dirty="0">
                <a:effectLst/>
                <a:latin typeface="Times New Roman" panose="02020603050405020304" pitchFamily="18" charset="0"/>
                <a:ea typeface="方正细等线_GBK"/>
              </a:rPr>
              <a:t>Python</a:t>
            </a:r>
            <a:r>
              <a:rPr lang="zh-CN" altLang="zh-CN" sz="1800" kern="1200" dirty="0">
                <a:effectLst/>
                <a:latin typeface="Times New Roman" panose="02020603050405020304" pitchFamily="18" charset="0"/>
                <a:ea typeface="方正细等线_GBK"/>
                <a:cs typeface="Times New Roman" panose="02020603050405020304" pitchFamily="18" charset="0"/>
              </a:rPr>
              <a:t>程序可以解决编程过程中的各类问题</a:t>
            </a:r>
            <a:r>
              <a:rPr lang="zh-CN" altLang="zh-CN" sz="2800" dirty="0"/>
              <a:t>。</a:t>
            </a:r>
          </a:p>
        </p:txBody>
      </p:sp>
    </p:spTree>
    <p:custDataLst>
      <p:tags r:id="rId2"/>
    </p:custDataLst>
    <p:extLst>
      <p:ext uri="{BB962C8B-B14F-4D97-AF65-F5344CB8AC3E}">
        <p14:creationId xmlns:p14="http://schemas.microsoft.com/office/powerpoint/2010/main" val="12590430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65" name="矩形 17">
            <a:extLst>
              <a:ext uri="{FF2B5EF4-FFF2-40B4-BE49-F238E27FC236}">
                <a16:creationId xmlns:a16="http://schemas.microsoft.com/office/drawing/2014/main" id="{0394EB9C-57B1-4B3B-A334-58C9F265181B}"/>
              </a:ext>
            </a:extLst>
          </p:cNvPr>
          <p:cNvSpPr>
            <a:spLocks noChangeArrowheads="1"/>
          </p:cNvSpPr>
          <p:nvPr/>
        </p:nvSpPr>
        <p:spPr bwMode="auto">
          <a:xfrm>
            <a:off x="931134" y="849152"/>
            <a:ext cx="5001015" cy="779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6000"/>
              </a:lnSpc>
              <a:spcBef>
                <a:spcPts val="0"/>
              </a:spcBef>
            </a:pPr>
            <a:r>
              <a:rPr lang="zh-CN" altLang="en-US" sz="3600" dirty="0">
                <a:solidFill>
                  <a:srgbClr val="1353A2"/>
                </a:solidFill>
                <a:latin typeface="微软雅黑" pitchFamily="34" charset="-122"/>
                <a:ea typeface="微软雅黑" pitchFamily="34" charset="-122"/>
              </a:rPr>
              <a:t>什么是</a:t>
            </a:r>
            <a:r>
              <a:rPr lang="en-US" altLang="zh-CN" sz="3600" dirty="0">
                <a:solidFill>
                  <a:srgbClr val="1353A2"/>
                </a:solidFill>
                <a:latin typeface="微软雅黑" pitchFamily="34" charset="-122"/>
                <a:ea typeface="微软雅黑" pitchFamily="34" charset="-122"/>
              </a:rPr>
              <a:t>IPO</a:t>
            </a:r>
            <a:r>
              <a:rPr lang="zh-CN" altLang="en-US" sz="3600" dirty="0">
                <a:solidFill>
                  <a:srgbClr val="1353A2"/>
                </a:solidFill>
                <a:latin typeface="微软雅黑" pitchFamily="34" charset="-122"/>
                <a:ea typeface="微软雅黑" pitchFamily="34" charset="-122"/>
              </a:rPr>
              <a:t>程序控制</a:t>
            </a:r>
            <a:r>
              <a:rPr lang="zh-CN" altLang="zh-CN" sz="3600" dirty="0">
                <a:solidFill>
                  <a:srgbClr val="1353A2"/>
                </a:solidFill>
                <a:latin typeface="微软雅黑" pitchFamily="34" charset="-122"/>
                <a:ea typeface="微软雅黑" pitchFamily="34" charset="-122"/>
              </a:rPr>
              <a:t>？</a:t>
            </a:r>
          </a:p>
        </p:txBody>
      </p:sp>
      <p:sp>
        <p:nvSpPr>
          <p:cNvPr id="66" name="文本框 99">
            <a:extLst>
              <a:ext uri="{FF2B5EF4-FFF2-40B4-BE49-F238E27FC236}">
                <a16:creationId xmlns:a16="http://schemas.microsoft.com/office/drawing/2014/main" id="{D3DD238C-7071-4F3E-A65B-8C3B6FFE25E2}"/>
              </a:ext>
            </a:extLst>
          </p:cNvPr>
          <p:cNvSpPr txBox="1">
            <a:spLocks noChangeArrowheads="1"/>
          </p:cNvSpPr>
          <p:nvPr/>
        </p:nvSpPr>
        <p:spPr bwMode="auto">
          <a:xfrm>
            <a:off x="3803608" y="2989403"/>
            <a:ext cx="7107523" cy="2608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pPr>
              <a:lnSpc>
                <a:spcPct val="120000"/>
              </a:lnSpc>
            </a:pPr>
            <a:r>
              <a:rPr lang="en-US" altLang="zh-CN" sz="2800" dirty="0">
                <a:latin typeface="微软雅黑" panose="020B0503020204020204" pitchFamily="34" charset="-122"/>
                <a:ea typeface="微软雅黑" panose="020B0503020204020204" pitchFamily="34" charset="-122"/>
              </a:rPr>
              <a:t>IPO</a:t>
            </a:r>
            <a:r>
              <a:rPr lang="zh-CN" altLang="en-US" sz="2800" dirty="0">
                <a:latin typeface="微软雅黑" panose="020B0503020204020204" pitchFamily="34" charset="-122"/>
                <a:ea typeface="微软雅黑" panose="020B0503020204020204" pitchFamily="34" charset="-122"/>
              </a:rPr>
              <a:t>是一种程序编写方法。在进行程序设计时，无论程序的规模如何，每个程序都有统一的运算模式：输入数据（</a:t>
            </a:r>
            <a:r>
              <a:rPr lang="en-US" altLang="zh-CN" sz="2800" dirty="0">
                <a:solidFill>
                  <a:srgbClr val="FF0000"/>
                </a:solidFill>
                <a:latin typeface="微软雅黑" panose="020B0503020204020204" pitchFamily="34" charset="-122"/>
                <a:ea typeface="微软雅黑" panose="020B0503020204020204" pitchFamily="34" charset="-122"/>
              </a:rPr>
              <a:t>I</a:t>
            </a:r>
            <a:r>
              <a:rPr lang="en-US" altLang="zh-CN" sz="2800" dirty="0">
                <a:latin typeface="微软雅黑" panose="020B0503020204020204" pitchFamily="34" charset="-122"/>
                <a:ea typeface="微软雅黑" panose="020B0503020204020204" pitchFamily="34" charset="-122"/>
              </a:rPr>
              <a:t>nput</a:t>
            </a:r>
            <a:r>
              <a:rPr lang="zh-CN" altLang="en-US" sz="2800" dirty="0">
                <a:latin typeface="微软雅黑" panose="020B0503020204020204" pitchFamily="34" charset="-122"/>
                <a:ea typeface="微软雅黑" panose="020B0503020204020204" pitchFamily="34" charset="-122"/>
              </a:rPr>
              <a:t>）、处理数据（</a:t>
            </a:r>
            <a:r>
              <a:rPr lang="en-US" altLang="zh-CN" sz="2800" dirty="0">
                <a:solidFill>
                  <a:srgbClr val="FF0000"/>
                </a:solidFill>
                <a:latin typeface="微软雅黑" panose="020B0503020204020204" pitchFamily="34" charset="-122"/>
                <a:ea typeface="微软雅黑" panose="020B0503020204020204" pitchFamily="34" charset="-122"/>
              </a:rPr>
              <a:t>P</a:t>
            </a:r>
            <a:r>
              <a:rPr lang="en-US" altLang="zh-CN" sz="2800" dirty="0">
                <a:latin typeface="微软雅黑" panose="020B0503020204020204" pitchFamily="34" charset="-122"/>
                <a:ea typeface="微软雅黑" panose="020B0503020204020204" pitchFamily="34" charset="-122"/>
              </a:rPr>
              <a:t>rocess</a:t>
            </a:r>
            <a:r>
              <a:rPr lang="zh-CN" altLang="en-US" sz="2800" dirty="0">
                <a:latin typeface="微软雅黑" panose="020B0503020204020204" pitchFamily="34" charset="-122"/>
                <a:ea typeface="微软雅黑" panose="020B0503020204020204" pitchFamily="34" charset="-122"/>
              </a:rPr>
              <a:t>）、输出数据（</a:t>
            </a:r>
            <a:r>
              <a:rPr lang="en-US" altLang="zh-CN" sz="2800" dirty="0">
                <a:solidFill>
                  <a:srgbClr val="FF0000"/>
                </a:solidFill>
                <a:latin typeface="微软雅黑" panose="020B0503020204020204" pitchFamily="34" charset="-122"/>
                <a:ea typeface="微软雅黑" panose="020B0503020204020204" pitchFamily="34" charset="-122"/>
              </a:rPr>
              <a:t>O</a:t>
            </a:r>
            <a:r>
              <a:rPr lang="en-US" altLang="zh-CN" sz="2800" dirty="0">
                <a:latin typeface="微软雅黑" panose="020B0503020204020204" pitchFamily="34" charset="-122"/>
                <a:ea typeface="微软雅黑" panose="020B0503020204020204" pitchFamily="34" charset="-122"/>
              </a:rPr>
              <a:t>utput)</a:t>
            </a:r>
            <a:r>
              <a:rPr lang="zh-CN" altLang="en-US" sz="2800" dirty="0">
                <a:latin typeface="微软雅黑" panose="020B0503020204020204" pitchFamily="34" charset="-122"/>
                <a:ea typeface="微软雅黑" panose="020B0503020204020204" pitchFamily="34" charset="-122"/>
              </a:rPr>
              <a:t>），这种朴素的运算模式即</a:t>
            </a:r>
            <a:r>
              <a:rPr lang="en-US" altLang="zh-CN" sz="2800" dirty="0">
                <a:solidFill>
                  <a:srgbClr val="FF0000"/>
                </a:solidFill>
                <a:latin typeface="微软雅黑" panose="020B0503020204020204" pitchFamily="34" charset="-122"/>
                <a:ea typeface="微软雅黑" panose="020B0503020204020204" pitchFamily="34" charset="-122"/>
              </a:rPr>
              <a:t>IPO</a:t>
            </a:r>
            <a:r>
              <a:rPr lang="zh-CN" altLang="en-US" sz="2800" dirty="0">
                <a:latin typeface="微软雅黑" panose="020B0503020204020204" pitchFamily="34" charset="-122"/>
                <a:ea typeface="微软雅黑" panose="020B0503020204020204" pitchFamily="34" charset="-122"/>
              </a:rPr>
              <a:t>。</a:t>
            </a:r>
          </a:p>
        </p:txBody>
      </p:sp>
      <p:sp>
        <p:nvSpPr>
          <p:cNvPr id="67" name="矩形 66">
            <a:extLst>
              <a:ext uri="{FF2B5EF4-FFF2-40B4-BE49-F238E27FC236}">
                <a16:creationId xmlns:a16="http://schemas.microsoft.com/office/drawing/2014/main" id="{7EC2F9FD-D0C1-45C9-9BEA-518109A7CB73}"/>
              </a:ext>
            </a:extLst>
          </p:cNvPr>
          <p:cNvSpPr/>
          <p:nvPr/>
        </p:nvSpPr>
        <p:spPr>
          <a:xfrm>
            <a:off x="3024429" y="2792605"/>
            <a:ext cx="8189912" cy="2840182"/>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rgbClr val="FFFF00"/>
              </a:solidFill>
            </a:endParaRPr>
          </a:p>
        </p:txBody>
      </p:sp>
      <p:pic>
        <p:nvPicPr>
          <p:cNvPr id="68" name="图片 6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162857" y="3006424"/>
            <a:ext cx="2122648" cy="2122648"/>
          </a:xfrm>
          <a:prstGeom prst="rect">
            <a:avLst/>
          </a:prstGeom>
        </p:spPr>
      </p:pic>
    </p:spTree>
    <p:custDataLst>
      <p:tags r:id="rId1"/>
    </p:custDataLst>
    <p:extLst>
      <p:ext uri="{BB962C8B-B14F-4D97-AF65-F5344CB8AC3E}">
        <p14:creationId xmlns:p14="http://schemas.microsoft.com/office/powerpoint/2010/main" val="12389436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71" name="TextBox 1">
            <a:extLst>
              <a:ext uri="{FF2B5EF4-FFF2-40B4-BE49-F238E27FC236}">
                <a16:creationId xmlns:a16="http://schemas.microsoft.com/office/drawing/2014/main" id="{7448D350-2BF7-46FA-9183-71614E977908}"/>
              </a:ext>
            </a:extLst>
          </p:cNvPr>
          <p:cNvSpPr txBox="1"/>
          <p:nvPr/>
        </p:nvSpPr>
        <p:spPr>
          <a:xfrm>
            <a:off x="754261" y="354809"/>
            <a:ext cx="3058295" cy="584775"/>
          </a:xfrm>
          <a:prstGeom prst="rect">
            <a:avLst/>
          </a:prstGeom>
          <a:noFill/>
          <a:effectLst>
            <a:reflection blurRad="6350" stA="50000" endA="300" endPos="38500" dist="50800" dir="5400000" sy="-100000" algn="bl" rotWithShape="0"/>
          </a:effectLst>
        </p:spPr>
        <p:txBody>
          <a:bodyPr wrap="square">
            <a:spAutoFit/>
          </a:bodyPr>
          <a:lstStyle/>
          <a:p>
            <a:pPr fontAlgn="auto">
              <a:spcBef>
                <a:spcPts val="0"/>
              </a:spcBef>
              <a:spcAft>
                <a:spcPts val="0"/>
              </a:spcAft>
              <a:buFontTx/>
              <a:buNone/>
              <a:defRPr/>
            </a:pPr>
            <a:r>
              <a:rPr lang="en-US" altLang="zh-CN" sz="3200" dirty="0">
                <a:solidFill>
                  <a:srgbClr val="1353A2"/>
                </a:solidFill>
                <a:latin typeface="微软雅黑" panose="020B0503020204020204" charset="-122"/>
                <a:ea typeface="微软雅黑" panose="020B0503020204020204" charset="-122"/>
              </a:rPr>
              <a:t>IPO</a:t>
            </a:r>
            <a:r>
              <a:rPr lang="zh-CN" altLang="en-US" sz="3200" dirty="0">
                <a:solidFill>
                  <a:srgbClr val="1353A2"/>
                </a:solidFill>
                <a:latin typeface="微软雅黑" panose="020B0503020204020204" charset="-122"/>
                <a:ea typeface="微软雅黑" panose="020B0503020204020204" charset="-122"/>
              </a:rPr>
              <a:t>程序控制</a:t>
            </a:r>
          </a:p>
        </p:txBody>
      </p:sp>
      <p:sp>
        <p:nvSpPr>
          <p:cNvPr id="63" name="矩形 62"/>
          <p:cNvSpPr/>
          <p:nvPr/>
        </p:nvSpPr>
        <p:spPr>
          <a:xfrm>
            <a:off x="620447" y="939584"/>
            <a:ext cx="11066097" cy="5909310"/>
          </a:xfrm>
          <a:prstGeom prst="rect">
            <a:avLst/>
          </a:prstGeom>
        </p:spPr>
        <p:txBody>
          <a:bodyPr wrap="square">
            <a:spAutoFit/>
          </a:bodyPr>
          <a:lstStyle/>
          <a:p>
            <a:pPr>
              <a:lnSpc>
                <a:spcPct val="150000"/>
              </a:lnSpc>
            </a:pPr>
            <a:r>
              <a:rPr lang="en-US" altLang="zh-CN" sz="2800" dirty="0">
                <a:latin typeface="+mn-ea"/>
                <a:cs typeface="Times New Roman" panose="02020603050405020304" pitchFamily="18" charset="0"/>
              </a:rPr>
              <a:t>       </a:t>
            </a:r>
            <a:r>
              <a:rPr lang="zh-CN" altLang="zh-CN" sz="2800" dirty="0">
                <a:latin typeface="+mn-ea"/>
                <a:cs typeface="Times New Roman" panose="02020603050405020304" pitchFamily="18" charset="0"/>
              </a:rPr>
              <a:t>输入（</a:t>
            </a:r>
            <a:r>
              <a:rPr lang="en-US" altLang="zh-CN" sz="2800" dirty="0">
                <a:solidFill>
                  <a:srgbClr val="FF0000"/>
                </a:solidFill>
                <a:latin typeface="+mn-ea"/>
                <a:cs typeface="Times New Roman" panose="02020603050405020304" pitchFamily="18" charset="0"/>
              </a:rPr>
              <a:t>I</a:t>
            </a:r>
            <a:r>
              <a:rPr lang="en-US" altLang="zh-CN" sz="2800" dirty="0">
                <a:latin typeface="+mn-ea"/>
                <a:cs typeface="Times New Roman" panose="02020603050405020304" pitchFamily="18" charset="0"/>
              </a:rPr>
              <a:t>nput</a:t>
            </a:r>
            <a:r>
              <a:rPr lang="zh-CN" altLang="zh-CN" sz="2800" dirty="0">
                <a:latin typeface="+mn-ea"/>
                <a:cs typeface="Times New Roman" panose="02020603050405020304" pitchFamily="18" charset="0"/>
              </a:rPr>
              <a:t>）是一个程序的开始。程序要处理的数据有多种来源，形成了多种输入方式，包括：文件输入、网络输入、控制台输入、交互界面输出、随机数据输入、内部参数输入等。</a:t>
            </a:r>
            <a:endParaRPr lang="en-US" altLang="zh-CN" sz="2800" dirty="0">
              <a:latin typeface="+mn-ea"/>
              <a:cs typeface="Times New Roman" panose="02020603050405020304" pitchFamily="18" charset="0"/>
            </a:endParaRPr>
          </a:p>
          <a:p>
            <a:pPr>
              <a:lnSpc>
                <a:spcPct val="150000"/>
              </a:lnSpc>
            </a:pPr>
            <a:r>
              <a:rPr lang="en-US" altLang="zh-CN" sz="2800" dirty="0">
                <a:latin typeface="+mn-ea"/>
                <a:cs typeface="Times New Roman" panose="02020603050405020304" pitchFamily="18" charset="0"/>
              </a:rPr>
              <a:t>       </a:t>
            </a:r>
            <a:r>
              <a:rPr lang="zh-CN" altLang="zh-CN" sz="2800" dirty="0">
                <a:latin typeface="+mn-ea"/>
                <a:cs typeface="Times New Roman" panose="02020603050405020304" pitchFamily="18" charset="0"/>
              </a:rPr>
              <a:t>处理（</a:t>
            </a:r>
            <a:r>
              <a:rPr lang="en-US" altLang="zh-CN" sz="2800" dirty="0">
                <a:solidFill>
                  <a:srgbClr val="FF0000"/>
                </a:solidFill>
                <a:latin typeface="+mn-ea"/>
                <a:cs typeface="Times New Roman" panose="02020603050405020304" pitchFamily="18" charset="0"/>
              </a:rPr>
              <a:t>P</a:t>
            </a:r>
            <a:r>
              <a:rPr lang="en-US" altLang="zh-CN" sz="2800" dirty="0">
                <a:latin typeface="+mn-ea"/>
                <a:cs typeface="Times New Roman" panose="02020603050405020304" pitchFamily="18" charset="0"/>
              </a:rPr>
              <a:t>rocess</a:t>
            </a:r>
            <a:r>
              <a:rPr lang="zh-CN" altLang="zh-CN" sz="2800" dirty="0">
                <a:latin typeface="+mn-ea"/>
                <a:cs typeface="Times New Roman" panose="02020603050405020304" pitchFamily="18" charset="0"/>
              </a:rPr>
              <a:t>）是程序对输入数据进行计算产生输出结果的过程。计算问题的处理方法统称为“算法”，它是程序最重要的组成部分。可以说，算法是一个程序的灵魂。</a:t>
            </a:r>
            <a:endParaRPr lang="en-US" altLang="zh-CN" sz="2800" dirty="0">
              <a:latin typeface="+mn-ea"/>
              <a:cs typeface="Times New Roman" panose="02020603050405020304" pitchFamily="18" charset="0"/>
            </a:endParaRPr>
          </a:p>
          <a:p>
            <a:pPr>
              <a:lnSpc>
                <a:spcPct val="150000"/>
              </a:lnSpc>
            </a:pPr>
            <a:r>
              <a:rPr lang="en-US" altLang="zh-CN" sz="2800" dirty="0">
                <a:latin typeface="+mn-ea"/>
                <a:cs typeface="Times New Roman" panose="02020603050405020304" pitchFamily="18" charset="0"/>
              </a:rPr>
              <a:t>       </a:t>
            </a:r>
            <a:r>
              <a:rPr lang="zh-CN" altLang="zh-CN" sz="2800" dirty="0">
                <a:latin typeface="+mn-ea"/>
                <a:cs typeface="Times New Roman" panose="02020603050405020304" pitchFamily="18" charset="0"/>
              </a:rPr>
              <a:t>输出（</a:t>
            </a:r>
            <a:r>
              <a:rPr lang="en-US" altLang="zh-CN" sz="2800" dirty="0">
                <a:solidFill>
                  <a:srgbClr val="FF0000"/>
                </a:solidFill>
                <a:latin typeface="+mn-ea"/>
                <a:cs typeface="Times New Roman" panose="02020603050405020304" pitchFamily="18" charset="0"/>
              </a:rPr>
              <a:t>O</a:t>
            </a:r>
            <a:r>
              <a:rPr lang="en-US" altLang="zh-CN" sz="2800" dirty="0">
                <a:latin typeface="+mn-ea"/>
                <a:cs typeface="Times New Roman" panose="02020603050405020304" pitchFamily="18" charset="0"/>
              </a:rPr>
              <a:t>utput</a:t>
            </a:r>
            <a:r>
              <a:rPr lang="zh-CN" altLang="zh-CN" sz="2800" dirty="0">
                <a:latin typeface="+mn-ea"/>
                <a:cs typeface="Times New Roman" panose="02020603050405020304" pitchFamily="18" charset="0"/>
              </a:rPr>
              <a:t>）是程序展示运算成果的方式。程序的输出方式包括：控制台输出、图形输出、文件输出、网络输出、操作系统内部变量输出等。</a:t>
            </a:r>
            <a:endParaRPr lang="zh-CN" altLang="en-US" sz="2800" dirty="0">
              <a:latin typeface="+mn-ea"/>
            </a:endParaRPr>
          </a:p>
        </p:txBody>
      </p:sp>
    </p:spTree>
    <p:custDataLst>
      <p:tags r:id="rId1"/>
    </p:custDataLst>
    <p:extLst>
      <p:ext uri="{BB962C8B-B14F-4D97-AF65-F5344CB8AC3E}">
        <p14:creationId xmlns:p14="http://schemas.microsoft.com/office/powerpoint/2010/main" val="4007594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71" name="TextBox 1">
            <a:extLst>
              <a:ext uri="{FF2B5EF4-FFF2-40B4-BE49-F238E27FC236}">
                <a16:creationId xmlns:a16="http://schemas.microsoft.com/office/drawing/2014/main" id="{7448D350-2BF7-46FA-9183-71614E977908}"/>
              </a:ext>
            </a:extLst>
          </p:cNvPr>
          <p:cNvSpPr txBox="1"/>
          <p:nvPr/>
        </p:nvSpPr>
        <p:spPr>
          <a:xfrm>
            <a:off x="754298" y="537611"/>
            <a:ext cx="3322420" cy="584775"/>
          </a:xfrm>
          <a:prstGeom prst="rect">
            <a:avLst/>
          </a:prstGeom>
          <a:noFill/>
          <a:effectLst>
            <a:reflection blurRad="6350" stA="50000" endA="300" endPos="38500" dist="50800" dir="5400000" sy="-100000" algn="bl" rotWithShape="0"/>
          </a:effectLst>
        </p:spPr>
        <p:txBody>
          <a:bodyPr wrap="square">
            <a:spAutoFit/>
          </a:bodyPr>
          <a:lstStyle/>
          <a:p>
            <a:pPr fontAlgn="auto">
              <a:spcBef>
                <a:spcPts val="0"/>
              </a:spcBef>
              <a:spcAft>
                <a:spcPts val="0"/>
              </a:spcAft>
              <a:buFontTx/>
              <a:buNone/>
              <a:defRPr/>
            </a:pPr>
            <a:r>
              <a:rPr lang="zh-CN" altLang="en-US" sz="3200" dirty="0">
                <a:solidFill>
                  <a:srgbClr val="1353A2"/>
                </a:solidFill>
                <a:latin typeface="微软雅黑" panose="020B0503020204020204" charset="-122"/>
                <a:ea typeface="微软雅黑" panose="020B0503020204020204" charset="-122"/>
              </a:rPr>
              <a:t>顺序结构</a:t>
            </a:r>
          </a:p>
        </p:txBody>
      </p:sp>
      <p:sp>
        <p:nvSpPr>
          <p:cNvPr id="63" name="矩形 62"/>
          <p:cNvSpPr/>
          <p:nvPr/>
        </p:nvSpPr>
        <p:spPr>
          <a:xfrm>
            <a:off x="911430" y="1657258"/>
            <a:ext cx="10420774" cy="2677656"/>
          </a:xfrm>
          <a:prstGeom prst="rect">
            <a:avLst/>
          </a:prstGeom>
        </p:spPr>
        <p:txBody>
          <a:bodyPr wrap="square">
            <a:spAutoFit/>
          </a:bodyPr>
          <a:lstStyle/>
          <a:p>
            <a:pPr indent="266700" algn="just">
              <a:lnSpc>
                <a:spcPct val="150000"/>
              </a:lnSpc>
              <a:spcAft>
                <a:spcPts val="0"/>
              </a:spcAft>
            </a:pPr>
            <a:r>
              <a:rPr lang="en-US" altLang="zh-CN" sz="2800" kern="100" dirty="0">
                <a:latin typeface="+mn-ea"/>
                <a:cs typeface="Times New Roman" panose="02020603050405020304" pitchFamily="18" charset="0"/>
              </a:rPr>
              <a:t>    </a:t>
            </a:r>
            <a:r>
              <a:rPr lang="zh-CN" altLang="zh-CN" sz="2800" kern="100" dirty="0">
                <a:latin typeface="+mn-ea"/>
                <a:cs typeface="Times New Roman" panose="02020603050405020304" pitchFamily="18" charset="0"/>
              </a:rPr>
              <a:t>程序中的语句默认自上而下顺序执行，即</a:t>
            </a:r>
            <a:r>
              <a:rPr lang="zh-CN" altLang="zh-CN" sz="2800" kern="100" dirty="0">
                <a:solidFill>
                  <a:srgbClr val="FF0000"/>
                </a:solidFill>
                <a:latin typeface="+mn-ea"/>
                <a:cs typeface="Times New Roman" panose="02020603050405020304" pitchFamily="18" charset="0"/>
              </a:rPr>
              <a:t>顺序结构</a:t>
            </a:r>
            <a:r>
              <a:rPr lang="zh-CN" altLang="zh-CN" sz="2800" kern="100" dirty="0">
                <a:latin typeface="+mn-ea"/>
                <a:cs typeface="Times New Roman" panose="02020603050405020304" pitchFamily="18" charset="0"/>
              </a:rPr>
              <a:t>。</a:t>
            </a:r>
            <a:endParaRPr lang="en-US" altLang="zh-CN" sz="2800" kern="100" dirty="0">
              <a:latin typeface="+mn-ea"/>
              <a:cs typeface="Times New Roman" panose="02020603050405020304" pitchFamily="18" charset="0"/>
            </a:endParaRPr>
          </a:p>
          <a:p>
            <a:pPr indent="266700" algn="just">
              <a:lnSpc>
                <a:spcPct val="150000"/>
              </a:lnSpc>
              <a:spcAft>
                <a:spcPts val="0"/>
              </a:spcAft>
            </a:pPr>
            <a:r>
              <a:rPr lang="en-US" altLang="zh-CN" sz="2800" kern="100" dirty="0">
                <a:latin typeface="+mn-ea"/>
                <a:cs typeface="Times New Roman" panose="02020603050405020304" pitchFamily="18" charset="0"/>
              </a:rPr>
              <a:t>    </a:t>
            </a:r>
            <a:r>
              <a:rPr lang="zh-CN" altLang="zh-CN" sz="2800" kern="100" dirty="0">
                <a:latin typeface="+mn-ea"/>
                <a:cs typeface="Times New Roman" panose="02020603050405020304" pitchFamily="18" charset="0"/>
              </a:rPr>
              <a:t>顺序结构是计算机程序中最简单最基本的结构。在顺序结构中，编译</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解释系统要求顺序地执行且必须执行有先后顺序排列的每一个最基本的处理单位，常用的顺序排列就是</a:t>
            </a:r>
            <a:r>
              <a:rPr lang="en-US" altLang="zh-CN" sz="2800" kern="100" dirty="0">
                <a:latin typeface="+mn-ea"/>
                <a:cs typeface="Times New Roman" panose="02020603050405020304" pitchFamily="18" charset="0"/>
              </a:rPr>
              <a:t>IPO</a:t>
            </a:r>
            <a:r>
              <a:rPr lang="zh-CN" altLang="zh-CN" sz="2800" kern="100" dirty="0">
                <a:latin typeface="+mn-ea"/>
                <a:cs typeface="Times New Roman" panose="02020603050405020304" pitchFamily="18" charset="0"/>
              </a:rPr>
              <a:t>程序控制流程。</a:t>
            </a:r>
            <a:endParaRPr lang="zh-CN" altLang="zh-CN" sz="2800" kern="100" dirty="0">
              <a:effectLst/>
              <a:latin typeface="+mn-ea"/>
              <a:cs typeface="Times New Roman" panose="02020603050405020304" pitchFamily="18" charset="0"/>
            </a:endParaRPr>
          </a:p>
        </p:txBody>
      </p:sp>
    </p:spTree>
    <p:custDataLst>
      <p:tags r:id="rId1"/>
    </p:custDataLst>
    <p:extLst>
      <p:ext uri="{BB962C8B-B14F-4D97-AF65-F5344CB8AC3E}">
        <p14:creationId xmlns:p14="http://schemas.microsoft.com/office/powerpoint/2010/main" val="3560349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3688823"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微软雅黑" pitchFamily="34" charset="-122"/>
                <a:ea typeface="微软雅黑" pitchFamily="34" charset="-122"/>
              </a:rPr>
              <a:t>顺序结构</a:t>
            </a:r>
            <a:endParaRPr lang="zh-CN" altLang="zh-CN" sz="2800" dirty="0">
              <a:latin typeface="微软雅黑" pitchFamily="34" charset="-122"/>
              <a:ea typeface="微软雅黑" pitchFamily="34" charset="-122"/>
            </a:endParaRPr>
          </a:p>
        </p:txBody>
      </p:sp>
      <p:sp>
        <p:nvSpPr>
          <p:cNvPr id="2" name="矩形 1"/>
          <p:cNvSpPr/>
          <p:nvPr/>
        </p:nvSpPr>
        <p:spPr>
          <a:xfrm>
            <a:off x="973366" y="1369937"/>
            <a:ext cx="9953897" cy="4524315"/>
          </a:xfrm>
          <a:prstGeom prst="rect">
            <a:avLst/>
          </a:prstGeom>
        </p:spPr>
        <p:txBody>
          <a:bodyPr wrap="square">
            <a:spAutoFit/>
          </a:bodyPr>
          <a:lstStyle/>
          <a:p>
            <a:pPr>
              <a:lnSpc>
                <a:spcPct val="150000"/>
              </a:lnSpc>
            </a:pPr>
            <a:r>
              <a:rPr lang="zh-CN" altLang="en-US" sz="2400" dirty="0">
                <a:latin typeface="微软雅黑" pitchFamily="34" charset="-122"/>
                <a:ea typeface="微软雅黑" pitchFamily="34" charset="-122"/>
              </a:rPr>
              <a:t>     实例</a:t>
            </a:r>
            <a:r>
              <a:rPr lang="en-US" altLang="zh-CN" sz="2400" dirty="0">
                <a:latin typeface="微软雅黑" pitchFamily="34" charset="-122"/>
                <a:ea typeface="微软雅黑" pitchFamily="34" charset="-122"/>
              </a:rPr>
              <a:t>1</a:t>
            </a:r>
            <a:r>
              <a:rPr lang="zh-CN" altLang="en-US" sz="2400" dirty="0">
                <a:latin typeface="微软雅黑" pitchFamily="34" charset="-122"/>
                <a:ea typeface="微软雅黑" pitchFamily="34" charset="-122"/>
              </a:rPr>
              <a:t>：</a:t>
            </a:r>
            <a:endParaRPr lang="en-US" altLang="zh-CN" sz="2400" dirty="0">
              <a:latin typeface="微软雅黑" pitchFamily="34" charset="-122"/>
              <a:ea typeface="微软雅黑" pitchFamily="34" charset="-122"/>
            </a:endParaRPr>
          </a:p>
          <a:p>
            <a:pPr indent="266700" algn="just">
              <a:lnSpc>
                <a:spcPct val="150000"/>
              </a:lnSpc>
              <a:spcAft>
                <a:spcPts val="0"/>
              </a:spcAft>
              <a:tabLst>
                <a:tab pos="440055" algn="l"/>
              </a:tabLst>
            </a:pPr>
            <a:r>
              <a:rPr lang="en-US" altLang="zh-CN" sz="2400" kern="100" dirty="0">
                <a:latin typeface="+mn-ea"/>
              </a:rPr>
              <a:t>    </a:t>
            </a:r>
            <a:r>
              <a:rPr lang="zh-CN" altLang="zh-CN" sz="2400" kern="100" dirty="0">
                <a:latin typeface="+mn-ea"/>
              </a:rPr>
              <a:t>已知三角形三边长度分别为</a:t>
            </a:r>
            <a:r>
              <a:rPr lang="en-US" altLang="zh-CN" sz="2400" kern="100" dirty="0">
                <a:latin typeface="+mn-ea"/>
              </a:rPr>
              <a:t>a</a:t>
            </a:r>
            <a:r>
              <a:rPr lang="zh-CN" altLang="zh-CN" sz="2400" kern="100" dirty="0">
                <a:latin typeface="+mn-ea"/>
              </a:rPr>
              <a:t>、</a:t>
            </a:r>
            <a:r>
              <a:rPr lang="en-US" altLang="zh-CN" sz="2400" kern="100" dirty="0">
                <a:latin typeface="+mn-ea"/>
              </a:rPr>
              <a:t>b</a:t>
            </a:r>
            <a:r>
              <a:rPr lang="zh-CN" altLang="zh-CN" sz="2400" kern="100" dirty="0">
                <a:latin typeface="+mn-ea"/>
              </a:rPr>
              <a:t>、</a:t>
            </a:r>
            <a:r>
              <a:rPr lang="en-US" altLang="zh-CN" sz="2400" kern="100" dirty="0">
                <a:latin typeface="+mn-ea"/>
              </a:rPr>
              <a:t>c</a:t>
            </a:r>
            <a:r>
              <a:rPr lang="zh-CN" altLang="zh-CN" sz="2400" kern="100" dirty="0">
                <a:latin typeface="+mn-ea"/>
              </a:rPr>
              <a:t>，其半周长为</a:t>
            </a:r>
            <a:r>
              <a:rPr lang="en-US" altLang="zh-CN" sz="2400" kern="100" dirty="0" err="1">
                <a:latin typeface="+mn-ea"/>
              </a:rPr>
              <a:t>peri</a:t>
            </a:r>
            <a:r>
              <a:rPr lang="zh-CN" altLang="zh-CN" sz="2400" kern="100" dirty="0">
                <a:latin typeface="+mn-ea"/>
              </a:rPr>
              <a:t>，根据</a:t>
            </a:r>
            <a:r>
              <a:rPr lang="zh-CN" altLang="zh-CN" sz="2400" kern="100" dirty="0">
                <a:solidFill>
                  <a:srgbClr val="FF0000"/>
                </a:solidFill>
                <a:latin typeface="+mn-ea"/>
              </a:rPr>
              <a:t>海伦公式</a:t>
            </a:r>
            <a:r>
              <a:rPr lang="zh-CN" altLang="zh-CN" sz="2400" kern="100" dirty="0">
                <a:latin typeface="+mn-ea"/>
              </a:rPr>
              <a:t>计算三角形面积</a:t>
            </a:r>
            <a:r>
              <a:rPr lang="en-US" altLang="zh-CN" sz="2400" kern="100" dirty="0">
                <a:latin typeface="+mn-ea"/>
              </a:rPr>
              <a:t>area</a:t>
            </a:r>
            <a:r>
              <a:rPr lang="zh-CN" altLang="zh-CN" sz="2400" kern="100" dirty="0">
                <a:latin typeface="+mn-ea"/>
              </a:rPr>
              <a:t>。</a:t>
            </a:r>
            <a:endParaRPr lang="en-US" altLang="zh-CN" sz="2400" kern="100" dirty="0">
              <a:latin typeface="+mn-ea"/>
            </a:endParaRPr>
          </a:p>
          <a:p>
            <a:pPr indent="266700" algn="just">
              <a:lnSpc>
                <a:spcPct val="150000"/>
              </a:lnSpc>
              <a:spcAft>
                <a:spcPts val="0"/>
              </a:spcAft>
              <a:tabLst>
                <a:tab pos="440055" algn="l"/>
              </a:tabLst>
            </a:pPr>
            <a:r>
              <a:rPr lang="en-US" altLang="zh-CN" sz="2400" kern="100" dirty="0">
                <a:latin typeface="+mn-ea"/>
              </a:rPr>
              <a:t>    </a:t>
            </a:r>
            <a:r>
              <a:rPr lang="zh-CN" altLang="zh-CN" sz="2400" kern="100" dirty="0">
                <a:latin typeface="+mn-ea"/>
              </a:rPr>
              <a:t>三角形半周长和三角形面积公式分别如下：</a:t>
            </a:r>
          </a:p>
          <a:p>
            <a:pPr indent="1866900" algn="just">
              <a:lnSpc>
                <a:spcPct val="150000"/>
              </a:lnSpc>
              <a:spcAft>
                <a:spcPts val="0"/>
              </a:spcAft>
              <a:tabLst>
                <a:tab pos="440055" algn="l"/>
              </a:tabLst>
            </a:pPr>
            <a:r>
              <a:rPr lang="zh-CN" altLang="zh-CN" sz="2400" kern="100" dirty="0">
                <a:latin typeface="+mn-ea"/>
              </a:rPr>
              <a:t>三角形半周长</a:t>
            </a:r>
            <a:r>
              <a:rPr lang="en-US" altLang="zh-CN" sz="2400" kern="100" dirty="0" err="1">
                <a:latin typeface="+mn-ea"/>
              </a:rPr>
              <a:t>peri</a:t>
            </a:r>
            <a:r>
              <a:rPr lang="en-US" altLang="zh-CN" sz="2400" kern="100" dirty="0">
                <a:latin typeface="+mn-ea"/>
              </a:rPr>
              <a:t>=(</a:t>
            </a:r>
            <a:r>
              <a:rPr lang="en-US" altLang="zh-CN" sz="2400" kern="100" dirty="0" err="1">
                <a:latin typeface="+mn-ea"/>
              </a:rPr>
              <a:t>a+b+c</a:t>
            </a:r>
            <a:r>
              <a:rPr lang="en-US" altLang="zh-CN" sz="2400" kern="100" dirty="0">
                <a:latin typeface="+mn-ea"/>
              </a:rPr>
              <a:t>)/2</a:t>
            </a:r>
            <a:endParaRPr lang="zh-CN" altLang="zh-CN" sz="2400" kern="100" dirty="0">
              <a:latin typeface="+mn-ea"/>
            </a:endParaRPr>
          </a:p>
          <a:p>
            <a:pPr indent="1866900" algn="just">
              <a:lnSpc>
                <a:spcPct val="150000"/>
              </a:lnSpc>
              <a:spcAft>
                <a:spcPts val="0"/>
              </a:spcAft>
              <a:tabLst>
                <a:tab pos="440055" algn="l"/>
              </a:tabLst>
            </a:pPr>
            <a:r>
              <a:rPr lang="zh-CN" altLang="zh-CN" sz="2400" kern="100" dirty="0">
                <a:latin typeface="+mn-ea"/>
              </a:rPr>
              <a:t>三角形面积</a:t>
            </a:r>
            <a:r>
              <a:rPr lang="en-US" altLang="zh-CN" sz="2400" kern="100" dirty="0">
                <a:latin typeface="+mn-ea"/>
              </a:rPr>
              <a:t>area = (</a:t>
            </a:r>
            <a:r>
              <a:rPr lang="en-US" altLang="zh-CN" sz="2400" kern="100" dirty="0" err="1">
                <a:latin typeface="+mn-ea"/>
              </a:rPr>
              <a:t>peri</a:t>
            </a:r>
            <a:r>
              <a:rPr lang="en-US" altLang="zh-CN" sz="2400" kern="100" dirty="0">
                <a:latin typeface="+mn-ea"/>
              </a:rPr>
              <a:t>*(</a:t>
            </a:r>
            <a:r>
              <a:rPr lang="en-US" altLang="zh-CN" sz="2400" kern="100" dirty="0" err="1">
                <a:latin typeface="+mn-ea"/>
              </a:rPr>
              <a:t>peri</a:t>
            </a:r>
            <a:r>
              <a:rPr lang="en-US" altLang="zh-CN" sz="2400" kern="100" dirty="0">
                <a:latin typeface="+mn-ea"/>
              </a:rPr>
              <a:t>-x)*(</a:t>
            </a:r>
            <a:r>
              <a:rPr lang="en-US" altLang="zh-CN" sz="2400" kern="100" dirty="0" err="1">
                <a:latin typeface="+mn-ea"/>
              </a:rPr>
              <a:t>peri</a:t>
            </a:r>
            <a:r>
              <a:rPr lang="en-US" altLang="zh-CN" sz="2400" kern="100" dirty="0">
                <a:latin typeface="+mn-ea"/>
              </a:rPr>
              <a:t>-y)*(</a:t>
            </a:r>
            <a:r>
              <a:rPr lang="en-US" altLang="zh-CN" sz="2400" kern="100" dirty="0" err="1">
                <a:latin typeface="+mn-ea"/>
              </a:rPr>
              <a:t>peri</a:t>
            </a:r>
            <a:r>
              <a:rPr lang="en-US" altLang="zh-CN" sz="2400" kern="100" dirty="0">
                <a:latin typeface="+mn-ea"/>
              </a:rPr>
              <a:t>-z))**0.5</a:t>
            </a:r>
            <a:endParaRPr lang="zh-CN" altLang="zh-CN" sz="2400" kern="100" dirty="0">
              <a:latin typeface="+mn-ea"/>
            </a:endParaRPr>
          </a:p>
          <a:p>
            <a:pPr indent="266700" algn="just">
              <a:lnSpc>
                <a:spcPct val="150000"/>
              </a:lnSpc>
              <a:spcAft>
                <a:spcPts val="0"/>
              </a:spcAft>
              <a:tabLst>
                <a:tab pos="440055" algn="l"/>
              </a:tabLst>
            </a:pPr>
            <a:r>
              <a:rPr lang="zh-CN" altLang="zh-CN" sz="2400" kern="100" dirty="0">
                <a:latin typeface="+mn-ea"/>
              </a:rPr>
              <a:t>本</a:t>
            </a:r>
            <a:r>
              <a:rPr lang="zh-CN" altLang="en-US" sz="2400" kern="100" dirty="0">
                <a:latin typeface="+mn-ea"/>
              </a:rPr>
              <a:t>例子</a:t>
            </a:r>
            <a:r>
              <a:rPr lang="zh-CN" altLang="zh-CN" sz="2400" kern="100" dirty="0">
                <a:latin typeface="+mn-ea"/>
              </a:rPr>
              <a:t>要求编写程序，实现接收用户输入的三角形边长，计算三角形面积的功能。</a:t>
            </a:r>
          </a:p>
        </p:txBody>
      </p:sp>
    </p:spTree>
    <p:custDataLst>
      <p:tags r:id="rId1"/>
    </p:custDataLst>
    <p:extLst>
      <p:ext uri="{BB962C8B-B14F-4D97-AF65-F5344CB8AC3E}">
        <p14:creationId xmlns:p14="http://schemas.microsoft.com/office/powerpoint/2010/main" val="4829992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SHOWCASE" val="89f28057-933c-4a0b-aee7-7cf0e1466301"/>
  <p:tag name="ISLIDE.TEMPLATE" val="#308855"/>
</p:tagLst>
</file>

<file path=ppt/tags/tag10.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1.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0.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1.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0.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1.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0.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1.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0.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1.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heme/theme1.xml><?xml version="1.0" encoding="utf-8"?>
<a:theme xmlns:a="http://schemas.openxmlformats.org/drawingml/2006/main" name="主题5">
  <a:themeElements>
    <a:clrScheme name="房利美">
      <a:dk1>
        <a:srgbClr val="000000"/>
      </a:dk1>
      <a:lt1>
        <a:srgbClr val="FFFFFF"/>
      </a:lt1>
      <a:dk2>
        <a:srgbClr val="768394"/>
      </a:dk2>
      <a:lt2>
        <a:srgbClr val="F0F0F0"/>
      </a:lt2>
      <a:accent1>
        <a:srgbClr val="392AC7"/>
      </a:accent1>
      <a:accent2>
        <a:srgbClr val="F368FC"/>
      </a:accent2>
      <a:accent3>
        <a:srgbClr val="24D9E2"/>
      </a:accent3>
      <a:accent4>
        <a:srgbClr val="504CFF"/>
      </a:accent4>
      <a:accent5>
        <a:srgbClr val="7F8AF1"/>
      </a:accent5>
      <a:accent6>
        <a:srgbClr val="B482E2"/>
      </a:accent6>
      <a:hlink>
        <a:srgbClr val="211C55"/>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主题5" id="{B8EDB911-D765-4A7B-BBC7-40DBB672FBA6}" vid="{AECAB1C0-5DF6-436C-85E8-20094DBE11C0}"/>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房利美">
    <a:dk1>
      <a:srgbClr val="000000"/>
    </a:dk1>
    <a:lt1>
      <a:srgbClr val="FFFFFF"/>
    </a:lt1>
    <a:dk2>
      <a:srgbClr val="768394"/>
    </a:dk2>
    <a:lt2>
      <a:srgbClr val="F0F0F0"/>
    </a:lt2>
    <a:accent1>
      <a:srgbClr val="392AC7"/>
    </a:accent1>
    <a:accent2>
      <a:srgbClr val="F368FC"/>
    </a:accent2>
    <a:accent3>
      <a:srgbClr val="24D9E2"/>
    </a:accent3>
    <a:accent4>
      <a:srgbClr val="504CFF"/>
    </a:accent4>
    <a:accent5>
      <a:srgbClr val="7F8AF1"/>
    </a:accent5>
    <a:accent6>
      <a:srgbClr val="B482E2"/>
    </a:accent6>
    <a:hlink>
      <a:srgbClr val="211C55"/>
    </a:hlink>
    <a:folHlink>
      <a:srgbClr val="BFBFBF"/>
    </a:folHlink>
  </a:clrScheme>
</a:themeOverride>
</file>

<file path=ppt/theme/themeOverride2.xml><?xml version="1.0" encoding="utf-8"?>
<a:themeOverride xmlns:a="http://schemas.openxmlformats.org/drawingml/2006/main">
  <a:clrScheme name="房利美">
    <a:dk1>
      <a:srgbClr val="000000"/>
    </a:dk1>
    <a:lt1>
      <a:srgbClr val="FFFFFF"/>
    </a:lt1>
    <a:dk2>
      <a:srgbClr val="768394"/>
    </a:dk2>
    <a:lt2>
      <a:srgbClr val="F0F0F0"/>
    </a:lt2>
    <a:accent1>
      <a:srgbClr val="392AC7"/>
    </a:accent1>
    <a:accent2>
      <a:srgbClr val="F368FC"/>
    </a:accent2>
    <a:accent3>
      <a:srgbClr val="24D9E2"/>
    </a:accent3>
    <a:accent4>
      <a:srgbClr val="504CFF"/>
    </a:accent4>
    <a:accent5>
      <a:srgbClr val="7F8AF1"/>
    </a:accent5>
    <a:accent6>
      <a:srgbClr val="B482E2"/>
    </a:accent6>
    <a:hlink>
      <a:srgbClr val="211C55"/>
    </a:hlink>
    <a:folHlink>
      <a:srgbClr val="BFBFBF"/>
    </a:folHlink>
  </a:clrScheme>
</a:themeOverride>
</file>

<file path=ppt/theme/themeOverride3.xml><?xml version="1.0" encoding="utf-8"?>
<a:themeOverride xmlns:a="http://schemas.openxmlformats.org/drawingml/2006/main">
  <a:clrScheme name="房利美">
    <a:dk1>
      <a:srgbClr val="000000"/>
    </a:dk1>
    <a:lt1>
      <a:srgbClr val="FFFFFF"/>
    </a:lt1>
    <a:dk2>
      <a:srgbClr val="768394"/>
    </a:dk2>
    <a:lt2>
      <a:srgbClr val="F0F0F0"/>
    </a:lt2>
    <a:accent1>
      <a:srgbClr val="392AC7"/>
    </a:accent1>
    <a:accent2>
      <a:srgbClr val="F368FC"/>
    </a:accent2>
    <a:accent3>
      <a:srgbClr val="24D9E2"/>
    </a:accent3>
    <a:accent4>
      <a:srgbClr val="504CFF"/>
    </a:accent4>
    <a:accent5>
      <a:srgbClr val="7F8AF1"/>
    </a:accent5>
    <a:accent6>
      <a:srgbClr val="B482E2"/>
    </a:accent6>
    <a:hlink>
      <a:srgbClr val="211C55"/>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iSlide</Template>
  <TotalTime>1165</TotalTime>
  <Words>5438</Words>
  <Application>Microsoft Office PowerPoint</Application>
  <PresentationFormat>宽屏</PresentationFormat>
  <Paragraphs>461</Paragraphs>
  <Slides>53</Slides>
  <Notes>1</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53</vt:i4>
      </vt:variant>
    </vt:vector>
  </HeadingPairs>
  <TitlesOfParts>
    <vt:vector size="64" baseType="lpstr">
      <vt:lpstr>黑体</vt:lpstr>
      <vt:lpstr>微软雅黑</vt:lpstr>
      <vt:lpstr>Arial</vt:lpstr>
      <vt:lpstr>Calibri</vt:lpstr>
      <vt:lpstr>Cambria Math</vt:lpstr>
      <vt:lpstr>Consolas</vt:lpstr>
      <vt:lpstr>Courier New</vt:lpstr>
      <vt:lpstr>Impact</vt:lpstr>
      <vt:lpstr>Times New Roman</vt:lpstr>
      <vt:lpstr>主题5</vt:lpstr>
      <vt:lpstr>think-cell Slide</vt:lpstr>
      <vt:lpstr>项目4 结构化程序</vt:lpstr>
      <vt:lpstr>PowerPoint 演示文稿</vt:lpstr>
      <vt:lpstr>PowerPoint 演示文稿</vt:lpstr>
      <vt:lpstr> 顺序结构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分支结构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循环结构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跳转语句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项目小结</vt:lpstr>
    </vt:vector>
  </TitlesOfParts>
  <Manager>iSlide</Manager>
  <Company>iSlide</Company>
  <LinksUpToDate>false</LinksUpToDate>
  <SharedDoc>false</SharedDoc>
  <HyperlinkBase>https://www.islide.cc</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z yl</cp:lastModifiedBy>
  <cp:revision>168</cp:revision>
  <cp:lastPrinted>2019-09-11T16:00:00Z</cp:lastPrinted>
  <dcterms:created xsi:type="dcterms:W3CDTF">2019-09-11T16:00:00Z</dcterms:created>
  <dcterms:modified xsi:type="dcterms:W3CDTF">2025-07-31T05:58:58Z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ies>
</file>