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heme/themeOverride3.xml" ContentType="application/vnd.openxmlformats-officedocument.themeOverride+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sldIdLst>
    <p:sldId id="256" r:id="rId2"/>
    <p:sldId id="391" r:id="rId3"/>
    <p:sldId id="307" r:id="rId4"/>
    <p:sldId id="258" r:id="rId5"/>
    <p:sldId id="392" r:id="rId6"/>
    <p:sldId id="510" r:id="rId7"/>
    <p:sldId id="442" r:id="rId8"/>
    <p:sldId id="511" r:id="rId9"/>
    <p:sldId id="443" r:id="rId10"/>
    <p:sldId id="444" r:id="rId11"/>
    <p:sldId id="512" r:id="rId12"/>
    <p:sldId id="547" r:id="rId13"/>
    <p:sldId id="514" r:id="rId14"/>
    <p:sldId id="513" r:id="rId15"/>
    <p:sldId id="515" r:id="rId16"/>
    <p:sldId id="516" r:id="rId17"/>
    <p:sldId id="548" r:id="rId18"/>
    <p:sldId id="517" r:id="rId19"/>
    <p:sldId id="518" r:id="rId20"/>
    <p:sldId id="521" r:id="rId21"/>
    <p:sldId id="549" r:id="rId22"/>
    <p:sldId id="523" r:id="rId23"/>
    <p:sldId id="519" r:id="rId24"/>
    <p:sldId id="520" r:id="rId25"/>
    <p:sldId id="550" r:id="rId26"/>
    <p:sldId id="524" r:id="rId27"/>
    <p:sldId id="526" r:id="rId28"/>
    <p:sldId id="525" r:id="rId29"/>
    <p:sldId id="527" r:id="rId30"/>
    <p:sldId id="528" r:id="rId31"/>
    <p:sldId id="529" r:id="rId32"/>
    <p:sldId id="261"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FF9"/>
    <a:srgbClr val="066CE8"/>
    <a:srgbClr val="8CF6FB"/>
    <a:srgbClr val="3C2DCB"/>
    <a:srgbClr val="CC8FFF"/>
    <a:srgbClr val="504CFF"/>
    <a:srgbClr val="D098FF"/>
    <a:srgbClr val="F469FD"/>
    <a:srgbClr val="11E3ED"/>
    <a:srgbClr val="148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8" autoAdjust="0"/>
    <p:restoredTop sz="96145" autoAdjust="0"/>
  </p:normalViewPr>
  <p:slideViewPr>
    <p:cSldViewPr snapToGrid="0">
      <p:cViewPr varScale="1">
        <p:scale>
          <a:sx n="106" d="100"/>
          <a:sy n="106" d="100"/>
        </p:scale>
        <p:origin x="594" y="144"/>
      </p:cViewPr>
      <p:guideLst/>
    </p:cSldViewPr>
  </p:slideViewPr>
  <p:notesTextViewPr>
    <p:cViewPr>
      <p:scale>
        <a:sx n="3" d="2"/>
        <a:sy n="3" d="2"/>
      </p:scale>
      <p:origin x="0" y="0"/>
    </p:cViewPr>
  </p:notesTextViewPr>
  <p:sorterViewPr>
    <p:cViewPr>
      <p:scale>
        <a:sx n="75" d="100"/>
        <a:sy n="75" d="100"/>
      </p:scale>
      <p:origin x="0" y="-173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2025-07-31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t>3</a:t>
            </a:fld>
            <a:endParaRPr lang="zh-CN" altLang="en-US"/>
          </a:p>
        </p:txBody>
      </p:sp>
    </p:spTree>
    <p:extLst>
      <p:ext uri="{BB962C8B-B14F-4D97-AF65-F5344CB8AC3E}">
        <p14:creationId xmlns:p14="http://schemas.microsoft.com/office/powerpoint/2010/main" val="3804609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jpeg"/><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9810" name="Freeform 24">
            <a:extLst>
              <a:ext uri="{FF2B5EF4-FFF2-40B4-BE49-F238E27FC236}">
                <a16:creationId xmlns:a16="http://schemas.microsoft.com/office/drawing/2014/main" id="{D9BBB875-B574-4C10-946B-2986E40AB9CB}"/>
              </a:ext>
            </a:extLst>
          </p:cNvPr>
          <p:cNvSpPr>
            <a:spLocks/>
          </p:cNvSpPr>
          <p:nvPr userDrawn="1"/>
        </p:nvSpPr>
        <p:spPr bwMode="auto">
          <a:xfrm rot="10800000">
            <a:off x="2382" y="0"/>
            <a:ext cx="4186238" cy="6858000"/>
          </a:xfrm>
          <a:custGeom>
            <a:avLst/>
            <a:gdLst>
              <a:gd name="T0" fmla="*/ 1091 w 2636"/>
              <a:gd name="T1" fmla="*/ 0 h 4326"/>
              <a:gd name="T2" fmla="*/ 2636 w 2636"/>
              <a:gd name="T3" fmla="*/ 0 h 4326"/>
              <a:gd name="T4" fmla="*/ 2636 w 2636"/>
              <a:gd name="T5" fmla="*/ 4326 h 4326"/>
              <a:gd name="T6" fmla="*/ 1091 w 2636"/>
              <a:gd name="T7" fmla="*/ 4326 h 4326"/>
              <a:gd name="T8" fmla="*/ 0 w 2636"/>
              <a:gd name="T9" fmla="*/ 2163 h 4326"/>
              <a:gd name="T10" fmla="*/ 1091 w 2636"/>
              <a:gd name="T11" fmla="*/ 0 h 4326"/>
            </a:gdLst>
            <a:ahLst/>
            <a:cxnLst>
              <a:cxn ang="0">
                <a:pos x="T0" y="T1"/>
              </a:cxn>
              <a:cxn ang="0">
                <a:pos x="T2" y="T3"/>
              </a:cxn>
              <a:cxn ang="0">
                <a:pos x="T4" y="T5"/>
              </a:cxn>
              <a:cxn ang="0">
                <a:pos x="T6" y="T7"/>
              </a:cxn>
              <a:cxn ang="0">
                <a:pos x="T8" y="T9"/>
              </a:cxn>
              <a:cxn ang="0">
                <a:pos x="T10" y="T11"/>
              </a:cxn>
            </a:cxnLst>
            <a:rect l="0" t="0" r="r" b="b"/>
            <a:pathLst>
              <a:path w="2636" h="4326">
                <a:moveTo>
                  <a:pt x="1091" y="0"/>
                </a:moveTo>
                <a:cubicBezTo>
                  <a:pt x="2636" y="0"/>
                  <a:pt x="2636" y="0"/>
                  <a:pt x="2636" y="0"/>
                </a:cubicBezTo>
                <a:cubicBezTo>
                  <a:pt x="2636" y="4326"/>
                  <a:pt x="2636" y="4326"/>
                  <a:pt x="2636" y="4326"/>
                </a:cubicBezTo>
                <a:cubicBezTo>
                  <a:pt x="1091" y="4326"/>
                  <a:pt x="1091" y="4326"/>
                  <a:pt x="1091" y="4326"/>
                </a:cubicBezTo>
                <a:cubicBezTo>
                  <a:pt x="429" y="3836"/>
                  <a:pt x="0" y="3050"/>
                  <a:pt x="0" y="2163"/>
                </a:cubicBezTo>
                <a:cubicBezTo>
                  <a:pt x="0" y="1276"/>
                  <a:pt x="429" y="490"/>
                  <a:pt x="109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占位符 13"/>
          <p:cNvSpPr>
            <a:spLocks noGrp="1"/>
          </p:cNvSpPr>
          <p:nvPr userDrawn="1">
            <p:ph type="body" sz="quarter" idx="11" hasCustomPrompt="1"/>
          </p:nvPr>
        </p:nvSpPr>
        <p:spPr>
          <a:xfrm>
            <a:off x="5981004" y="4881827"/>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14" name="文本占位符 13">
            <a:extLst>
              <a:ext uri="{FF2B5EF4-FFF2-40B4-BE49-F238E27FC236}">
                <a16:creationId xmlns:a16="http://schemas.microsoft.com/office/drawing/2014/main" id="{BF6FBA57-2912-4D35-BBCB-4C2C6052F9AA}"/>
              </a:ext>
            </a:extLst>
          </p:cNvPr>
          <p:cNvSpPr>
            <a:spLocks noGrp="1"/>
          </p:cNvSpPr>
          <p:nvPr>
            <p:ph type="body" sz="quarter" idx="12" hasCustomPrompt="1"/>
          </p:nvPr>
        </p:nvSpPr>
        <p:spPr>
          <a:xfrm>
            <a:off x="5981004" y="4577956"/>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8" name="椭圆 37">
            <a:extLst>
              <a:ext uri="{FF2B5EF4-FFF2-40B4-BE49-F238E27FC236}">
                <a16:creationId xmlns:a16="http://schemas.microsoft.com/office/drawing/2014/main" id="{C65597BB-096C-4B2C-8047-11D397462FD0}"/>
              </a:ext>
            </a:extLst>
          </p:cNvPr>
          <p:cNvSpPr/>
          <p:nvPr userDrawn="1"/>
        </p:nvSpPr>
        <p:spPr>
          <a:xfrm>
            <a:off x="3117691" y="4072132"/>
            <a:ext cx="1570751" cy="15707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AutoShape 3">
            <a:extLst>
              <a:ext uri="{FF2B5EF4-FFF2-40B4-BE49-F238E27FC236}">
                <a16:creationId xmlns:a16="http://schemas.microsoft.com/office/drawing/2014/main" id="{A1B4192B-0313-43A8-AAB9-81EE510D7FC9}"/>
              </a:ext>
            </a:extLst>
          </p:cNvPr>
          <p:cNvSpPr>
            <a:spLocks noChangeAspect="1" noChangeArrowheads="1" noTextEdit="1"/>
          </p:cNvSpPr>
          <p:nvPr userDrawn="1"/>
        </p:nvSpPr>
        <p:spPr bwMode="auto">
          <a:xfrm>
            <a:off x="3450616" y="4395725"/>
            <a:ext cx="904907" cy="92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id="{F953B510-0F81-4BB7-944C-66ED5D619350}"/>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close/>
                <a:moveTo>
                  <a:pt x="369" y="47"/>
                </a:moveTo>
                <a:lnTo>
                  <a:pt x="369" y="4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AFAEFF7F-55F3-439B-9B6B-2CD973746128}"/>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moveTo>
                  <a:pt x="369" y="47"/>
                </a:moveTo>
                <a:lnTo>
                  <a:pt x="369"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id="{C7F680DC-FA58-4440-9D14-C3C8071BB9FF}"/>
              </a:ext>
            </a:extLst>
          </p:cNvPr>
          <p:cNvSpPr>
            <a:spLocks noEditPoints="1"/>
          </p:cNvSpPr>
          <p:nvPr userDrawn="1"/>
        </p:nvSpPr>
        <p:spPr bwMode="auto">
          <a:xfrm>
            <a:off x="3447118" y="4384064"/>
            <a:ext cx="920067" cy="932894"/>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3" name="椭圆 9792">
            <a:extLst>
              <a:ext uri="{FF2B5EF4-FFF2-40B4-BE49-F238E27FC236}">
                <a16:creationId xmlns:a16="http://schemas.microsoft.com/office/drawing/2014/main" id="{3A94A672-B356-421D-BD50-C542833B04CA}"/>
              </a:ext>
            </a:extLst>
          </p:cNvPr>
          <p:cNvSpPr/>
          <p:nvPr userDrawn="1"/>
        </p:nvSpPr>
        <p:spPr>
          <a:xfrm>
            <a:off x="717453" y="4220444"/>
            <a:ext cx="1845129" cy="1845129"/>
          </a:xfrm>
          <a:prstGeom prst="ellipse">
            <a:avLst/>
          </a:prstGeom>
          <a:solidFill>
            <a:srgbClr val="CC8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A3EAC2D0-1CA0-4D0C-A454-84A942502DAD}"/>
              </a:ext>
            </a:extLst>
          </p:cNvPr>
          <p:cNvSpPr/>
          <p:nvPr userDrawn="1"/>
        </p:nvSpPr>
        <p:spPr>
          <a:xfrm>
            <a:off x="2261906" y="530458"/>
            <a:ext cx="3282319" cy="3282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AutoShape 9">
            <a:extLst>
              <a:ext uri="{FF2B5EF4-FFF2-40B4-BE49-F238E27FC236}">
                <a16:creationId xmlns:a16="http://schemas.microsoft.com/office/drawing/2014/main" id="{44EE41E3-A5E9-497B-AA70-B3E6BEC64759}"/>
              </a:ext>
            </a:extLst>
          </p:cNvPr>
          <p:cNvSpPr>
            <a:spLocks noChangeAspect="1" noChangeArrowheads="1" noTextEdit="1"/>
          </p:cNvSpPr>
          <p:nvPr userDrawn="1"/>
        </p:nvSpPr>
        <p:spPr bwMode="auto">
          <a:xfrm>
            <a:off x="2929987" y="1107118"/>
            <a:ext cx="1946159" cy="223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a:extLst>
              <a:ext uri="{FF2B5EF4-FFF2-40B4-BE49-F238E27FC236}">
                <a16:creationId xmlns:a16="http://schemas.microsoft.com/office/drawing/2014/main" id="{F34F9EB0-6F3E-47EB-9DC2-2652D508EB4B}"/>
              </a:ext>
            </a:extLst>
          </p:cNvPr>
          <p:cNvSpPr>
            <a:spLocks noEditPoints="1"/>
          </p:cNvSpPr>
          <p:nvPr userDrawn="1"/>
        </p:nvSpPr>
        <p:spPr bwMode="auto">
          <a:xfrm>
            <a:off x="3174087" y="1352786"/>
            <a:ext cx="1465817" cy="1463752"/>
          </a:xfrm>
          <a:custGeom>
            <a:avLst/>
            <a:gdLst>
              <a:gd name="T0" fmla="*/ 0 w 1141"/>
              <a:gd name="T1" fmla="*/ 570 h 1141"/>
              <a:gd name="T2" fmla="*/ 570 w 1141"/>
              <a:gd name="T3" fmla="*/ 1141 h 1141"/>
              <a:gd name="T4" fmla="*/ 1141 w 1141"/>
              <a:gd name="T5" fmla="*/ 570 h 1141"/>
              <a:gd name="T6" fmla="*/ 570 w 1141"/>
              <a:gd name="T7" fmla="*/ 0 h 1141"/>
              <a:gd name="T8" fmla="*/ 0 w 1141"/>
              <a:gd name="T9" fmla="*/ 570 h 1141"/>
              <a:gd name="T10" fmla="*/ 0 w 1141"/>
              <a:gd name="T11" fmla="*/ 570 h 1141"/>
              <a:gd name="T12" fmla="*/ 0 w 1141"/>
              <a:gd name="T13" fmla="*/ 570 h 1141"/>
            </a:gdLst>
            <a:ahLst/>
            <a:cxnLst>
              <a:cxn ang="0">
                <a:pos x="T0" y="T1"/>
              </a:cxn>
              <a:cxn ang="0">
                <a:pos x="T2" y="T3"/>
              </a:cxn>
              <a:cxn ang="0">
                <a:pos x="T4" y="T5"/>
              </a:cxn>
              <a:cxn ang="0">
                <a:pos x="T6" y="T7"/>
              </a:cxn>
              <a:cxn ang="0">
                <a:pos x="T8" y="T9"/>
              </a:cxn>
              <a:cxn ang="0">
                <a:pos x="T10" y="T11"/>
              </a:cxn>
              <a:cxn ang="0">
                <a:pos x="T12" y="T13"/>
              </a:cxn>
            </a:cxnLst>
            <a:rect l="0" t="0" r="r" b="b"/>
            <a:pathLst>
              <a:path w="1141" h="1141">
                <a:moveTo>
                  <a:pt x="0" y="570"/>
                </a:moveTo>
                <a:cubicBezTo>
                  <a:pt x="0" y="885"/>
                  <a:pt x="255" y="1141"/>
                  <a:pt x="570" y="1141"/>
                </a:cubicBezTo>
                <a:cubicBezTo>
                  <a:pt x="886" y="1141"/>
                  <a:pt x="1141" y="885"/>
                  <a:pt x="1141" y="570"/>
                </a:cubicBezTo>
                <a:cubicBezTo>
                  <a:pt x="1141" y="255"/>
                  <a:pt x="886" y="0"/>
                  <a:pt x="570" y="0"/>
                </a:cubicBezTo>
                <a:cubicBezTo>
                  <a:pt x="255" y="0"/>
                  <a:pt x="0" y="255"/>
                  <a:pt x="0" y="570"/>
                </a:cubicBezTo>
                <a:close/>
                <a:moveTo>
                  <a:pt x="0" y="570"/>
                </a:moveTo>
                <a:cubicBezTo>
                  <a:pt x="0" y="570"/>
                  <a:pt x="0" y="570"/>
                  <a:pt x="0" y="57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
            <a:extLst>
              <a:ext uri="{FF2B5EF4-FFF2-40B4-BE49-F238E27FC236}">
                <a16:creationId xmlns:a16="http://schemas.microsoft.com/office/drawing/2014/main" id="{BB72A9EA-005B-480F-B761-D8E136F5C32F}"/>
              </a:ext>
            </a:extLst>
          </p:cNvPr>
          <p:cNvSpPr>
            <a:spLocks noEditPoints="1"/>
          </p:cNvSpPr>
          <p:nvPr userDrawn="1"/>
        </p:nvSpPr>
        <p:spPr bwMode="auto">
          <a:xfrm>
            <a:off x="2818423" y="996587"/>
            <a:ext cx="2169285" cy="1838727"/>
          </a:xfrm>
          <a:custGeom>
            <a:avLst/>
            <a:gdLst>
              <a:gd name="T0" fmla="*/ 1342 w 1689"/>
              <a:gd name="T1" fmla="*/ 1411 h 1433"/>
              <a:gd name="T2" fmla="*/ 1302 w 1689"/>
              <a:gd name="T3" fmla="*/ 1426 h 1433"/>
              <a:gd name="T4" fmla="*/ 1240 w 1689"/>
              <a:gd name="T5" fmla="*/ 1364 h 1433"/>
              <a:gd name="T6" fmla="*/ 1260 w 1689"/>
              <a:gd name="T7" fmla="*/ 1317 h 1433"/>
              <a:gd name="T8" fmla="*/ 1317 w 1689"/>
              <a:gd name="T9" fmla="*/ 424 h 1433"/>
              <a:gd name="T10" fmla="*/ 424 w 1689"/>
              <a:gd name="T11" fmla="*/ 367 h 1433"/>
              <a:gd name="T12" fmla="*/ 367 w 1689"/>
              <a:gd name="T13" fmla="*/ 1262 h 1433"/>
              <a:gd name="T14" fmla="*/ 424 w 1689"/>
              <a:gd name="T15" fmla="*/ 1319 h 1433"/>
              <a:gd name="T16" fmla="*/ 429 w 1689"/>
              <a:gd name="T17" fmla="*/ 1406 h 1433"/>
              <a:gd name="T18" fmla="*/ 343 w 1689"/>
              <a:gd name="T19" fmla="*/ 1411 h 1433"/>
              <a:gd name="T20" fmla="*/ 276 w 1689"/>
              <a:gd name="T21" fmla="*/ 342 h 1433"/>
              <a:gd name="T22" fmla="*/ 1344 w 1689"/>
              <a:gd name="T23" fmla="*/ 275 h 1433"/>
              <a:gd name="T24" fmla="*/ 1411 w 1689"/>
              <a:gd name="T25" fmla="*/ 1341 h 1433"/>
              <a:gd name="T26" fmla="*/ 1342 w 1689"/>
              <a:gd name="T27" fmla="*/ 1411 h 1433"/>
              <a:gd name="T28" fmla="*/ 1342 w 1689"/>
              <a:gd name="T29" fmla="*/ 1411 h 1433"/>
              <a:gd name="T30" fmla="*/ 1342 w 1689"/>
              <a:gd name="T31" fmla="*/ 1411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9" h="1433">
                <a:moveTo>
                  <a:pt x="1342" y="1411"/>
                </a:moveTo>
                <a:cubicBezTo>
                  <a:pt x="1330" y="1421"/>
                  <a:pt x="1317" y="1426"/>
                  <a:pt x="1302" y="1426"/>
                </a:cubicBezTo>
                <a:cubicBezTo>
                  <a:pt x="1268" y="1426"/>
                  <a:pt x="1240" y="1398"/>
                  <a:pt x="1240" y="1364"/>
                </a:cubicBezTo>
                <a:cubicBezTo>
                  <a:pt x="1240" y="1346"/>
                  <a:pt x="1248" y="1329"/>
                  <a:pt x="1260" y="1317"/>
                </a:cubicBezTo>
                <a:cubicBezTo>
                  <a:pt x="1523" y="1086"/>
                  <a:pt x="1548" y="687"/>
                  <a:pt x="1317" y="424"/>
                </a:cubicBezTo>
                <a:cubicBezTo>
                  <a:pt x="1087" y="161"/>
                  <a:pt x="687" y="136"/>
                  <a:pt x="424" y="367"/>
                </a:cubicBezTo>
                <a:cubicBezTo>
                  <a:pt x="164" y="600"/>
                  <a:pt x="137" y="999"/>
                  <a:pt x="367" y="1262"/>
                </a:cubicBezTo>
                <a:cubicBezTo>
                  <a:pt x="385" y="1282"/>
                  <a:pt x="405" y="1302"/>
                  <a:pt x="424" y="1319"/>
                </a:cubicBezTo>
                <a:cubicBezTo>
                  <a:pt x="449" y="1341"/>
                  <a:pt x="452" y="1381"/>
                  <a:pt x="429" y="1406"/>
                </a:cubicBezTo>
                <a:cubicBezTo>
                  <a:pt x="407" y="1431"/>
                  <a:pt x="367" y="1433"/>
                  <a:pt x="343" y="1411"/>
                </a:cubicBezTo>
                <a:cubicBezTo>
                  <a:pt x="30" y="1135"/>
                  <a:pt x="0" y="657"/>
                  <a:pt x="276" y="342"/>
                </a:cubicBezTo>
                <a:cubicBezTo>
                  <a:pt x="551" y="27"/>
                  <a:pt x="1029" y="0"/>
                  <a:pt x="1344" y="275"/>
                </a:cubicBezTo>
                <a:cubicBezTo>
                  <a:pt x="1659" y="550"/>
                  <a:pt x="1689" y="1029"/>
                  <a:pt x="1411" y="1341"/>
                </a:cubicBezTo>
                <a:cubicBezTo>
                  <a:pt x="1389" y="1366"/>
                  <a:pt x="1367" y="1388"/>
                  <a:pt x="1342" y="1411"/>
                </a:cubicBezTo>
                <a:close/>
                <a:moveTo>
                  <a:pt x="1342" y="1411"/>
                </a:moveTo>
                <a:cubicBezTo>
                  <a:pt x="1342" y="1411"/>
                  <a:pt x="1342" y="1411"/>
                  <a:pt x="1342" y="1411"/>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a:extLst>
              <a:ext uri="{FF2B5EF4-FFF2-40B4-BE49-F238E27FC236}">
                <a16:creationId xmlns:a16="http://schemas.microsoft.com/office/drawing/2014/main" id="{917F212D-B7A1-4D90-9B2C-00C54B63E774}"/>
              </a:ext>
            </a:extLst>
          </p:cNvPr>
          <p:cNvSpPr>
            <a:spLocks noEditPoints="1"/>
          </p:cNvSpPr>
          <p:nvPr userDrawn="1"/>
        </p:nvSpPr>
        <p:spPr bwMode="auto">
          <a:xfrm>
            <a:off x="3408262" y="2899360"/>
            <a:ext cx="955519" cy="445220"/>
          </a:xfrm>
          <a:custGeom>
            <a:avLst/>
            <a:gdLst>
              <a:gd name="T0" fmla="*/ 62 w 744"/>
              <a:gd name="T1" fmla="*/ 0 h 347"/>
              <a:gd name="T2" fmla="*/ 682 w 744"/>
              <a:gd name="T3" fmla="*/ 0 h 347"/>
              <a:gd name="T4" fmla="*/ 744 w 744"/>
              <a:gd name="T5" fmla="*/ 62 h 347"/>
              <a:gd name="T6" fmla="*/ 682 w 744"/>
              <a:gd name="T7" fmla="*/ 124 h 347"/>
              <a:gd name="T8" fmla="*/ 62 w 744"/>
              <a:gd name="T9" fmla="*/ 124 h 347"/>
              <a:gd name="T10" fmla="*/ 0 w 744"/>
              <a:gd name="T11" fmla="*/ 62 h 347"/>
              <a:gd name="T12" fmla="*/ 62 w 744"/>
              <a:gd name="T13" fmla="*/ 0 h 347"/>
              <a:gd name="T14" fmla="*/ 211 w 744"/>
              <a:gd name="T15" fmla="*/ 223 h 347"/>
              <a:gd name="T16" fmla="*/ 533 w 744"/>
              <a:gd name="T17" fmla="*/ 223 h 347"/>
              <a:gd name="T18" fmla="*/ 595 w 744"/>
              <a:gd name="T19" fmla="*/ 285 h 347"/>
              <a:gd name="T20" fmla="*/ 533 w 744"/>
              <a:gd name="T21" fmla="*/ 347 h 347"/>
              <a:gd name="T22" fmla="*/ 211 w 744"/>
              <a:gd name="T23" fmla="*/ 347 h 347"/>
              <a:gd name="T24" fmla="*/ 149 w 744"/>
              <a:gd name="T25" fmla="*/ 285 h 347"/>
              <a:gd name="T26" fmla="*/ 211 w 744"/>
              <a:gd name="T27" fmla="*/ 223 h 347"/>
              <a:gd name="T28" fmla="*/ 211 w 744"/>
              <a:gd name="T29" fmla="*/ 223 h 347"/>
              <a:gd name="T30" fmla="*/ 211 w 744"/>
              <a:gd name="T31" fmla="*/ 22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4" h="347">
                <a:moveTo>
                  <a:pt x="62" y="0"/>
                </a:moveTo>
                <a:cubicBezTo>
                  <a:pt x="682" y="0"/>
                  <a:pt x="682" y="0"/>
                  <a:pt x="682" y="0"/>
                </a:cubicBezTo>
                <a:cubicBezTo>
                  <a:pt x="717" y="0"/>
                  <a:pt x="744" y="27"/>
                  <a:pt x="744" y="62"/>
                </a:cubicBezTo>
                <a:cubicBezTo>
                  <a:pt x="744" y="96"/>
                  <a:pt x="717" y="124"/>
                  <a:pt x="682" y="124"/>
                </a:cubicBezTo>
                <a:cubicBezTo>
                  <a:pt x="62" y="124"/>
                  <a:pt x="62" y="124"/>
                  <a:pt x="62" y="124"/>
                </a:cubicBezTo>
                <a:cubicBezTo>
                  <a:pt x="27" y="124"/>
                  <a:pt x="0" y="96"/>
                  <a:pt x="0" y="62"/>
                </a:cubicBezTo>
                <a:cubicBezTo>
                  <a:pt x="0" y="27"/>
                  <a:pt x="27" y="0"/>
                  <a:pt x="62" y="0"/>
                </a:cubicBezTo>
                <a:close/>
                <a:moveTo>
                  <a:pt x="211" y="223"/>
                </a:moveTo>
                <a:cubicBezTo>
                  <a:pt x="533" y="223"/>
                  <a:pt x="533" y="223"/>
                  <a:pt x="533" y="223"/>
                </a:cubicBezTo>
                <a:cubicBezTo>
                  <a:pt x="568" y="223"/>
                  <a:pt x="595" y="250"/>
                  <a:pt x="595" y="285"/>
                </a:cubicBezTo>
                <a:cubicBezTo>
                  <a:pt x="595" y="320"/>
                  <a:pt x="568" y="347"/>
                  <a:pt x="533" y="347"/>
                </a:cubicBezTo>
                <a:cubicBezTo>
                  <a:pt x="211" y="347"/>
                  <a:pt x="211" y="347"/>
                  <a:pt x="211" y="347"/>
                </a:cubicBezTo>
                <a:cubicBezTo>
                  <a:pt x="176" y="347"/>
                  <a:pt x="149" y="320"/>
                  <a:pt x="149" y="285"/>
                </a:cubicBezTo>
                <a:cubicBezTo>
                  <a:pt x="149" y="250"/>
                  <a:pt x="176" y="223"/>
                  <a:pt x="211" y="223"/>
                </a:cubicBezTo>
                <a:close/>
                <a:moveTo>
                  <a:pt x="211" y="223"/>
                </a:moveTo>
                <a:cubicBezTo>
                  <a:pt x="211" y="223"/>
                  <a:pt x="211" y="223"/>
                  <a:pt x="211" y="223"/>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1" name="副标题 2"/>
          <p:cNvSpPr>
            <a:spLocks noGrp="1"/>
          </p:cNvSpPr>
          <p:nvPr userDrawn="1">
            <p:ph type="subTitle" idx="1"/>
          </p:nvPr>
        </p:nvSpPr>
        <p:spPr>
          <a:xfrm>
            <a:off x="5981004" y="3129690"/>
            <a:ext cx="5357061" cy="558799"/>
          </a:xfr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5981004" y="1871759"/>
            <a:ext cx="5357061" cy="1257932"/>
          </a:xfrm>
        </p:spPr>
        <p:txBody>
          <a:bodyPr anchor="ctr">
            <a:normAutofit/>
          </a:bodyPr>
          <a:lstStyle>
            <a:lvl1pPr algn="l">
              <a:defRPr sz="4000">
                <a:solidFill>
                  <a:schemeClr val="tx1"/>
                </a:solidFill>
              </a:defRPr>
            </a:lvl1pPr>
          </a:lstStyle>
          <a:p>
            <a:r>
              <a:rPr lang="en-US" dirty="0"/>
              <a:t>Click to edit Master title style</a:t>
            </a:r>
            <a:endParaRPr lang="zh-CN" altLang="en-US" dirty="0"/>
          </a:p>
        </p:txBody>
      </p:sp>
      <p:sp>
        <p:nvSpPr>
          <p:cNvPr id="9800" name="AutoShape 15">
            <a:extLst>
              <a:ext uri="{FF2B5EF4-FFF2-40B4-BE49-F238E27FC236}">
                <a16:creationId xmlns:a16="http://schemas.microsoft.com/office/drawing/2014/main" id="{D6DA3047-4667-4977-A16A-22909E618CEC}"/>
              </a:ext>
            </a:extLst>
          </p:cNvPr>
          <p:cNvSpPr>
            <a:spLocks noChangeAspect="1" noChangeArrowheads="1" noTextEdit="1"/>
          </p:cNvSpPr>
          <p:nvPr userDrawn="1"/>
        </p:nvSpPr>
        <p:spPr bwMode="auto">
          <a:xfrm>
            <a:off x="954595" y="4581131"/>
            <a:ext cx="137001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3" name="Freeform 17">
            <a:extLst>
              <a:ext uri="{FF2B5EF4-FFF2-40B4-BE49-F238E27FC236}">
                <a16:creationId xmlns:a16="http://schemas.microsoft.com/office/drawing/2014/main" id="{59CF20FC-6CEF-4991-BF4B-986D3571544B}"/>
              </a:ext>
            </a:extLst>
          </p:cNvPr>
          <p:cNvSpPr>
            <a:spLocks noEditPoints="1"/>
          </p:cNvSpPr>
          <p:nvPr userDrawn="1"/>
        </p:nvSpPr>
        <p:spPr bwMode="auto">
          <a:xfrm>
            <a:off x="2189670" y="4970069"/>
            <a:ext cx="50800" cy="312738"/>
          </a:xfrm>
          <a:custGeom>
            <a:avLst/>
            <a:gdLst>
              <a:gd name="T0" fmla="*/ 17 w 35"/>
              <a:gd name="T1" fmla="*/ 218 h 218"/>
              <a:gd name="T2" fmla="*/ 0 w 35"/>
              <a:gd name="T3" fmla="*/ 201 h 218"/>
              <a:gd name="T4" fmla="*/ 0 w 35"/>
              <a:gd name="T5" fmla="*/ 18 h 218"/>
              <a:gd name="T6" fmla="*/ 17 w 35"/>
              <a:gd name="T7" fmla="*/ 0 h 218"/>
              <a:gd name="T8" fmla="*/ 35 w 35"/>
              <a:gd name="T9" fmla="*/ 18 h 218"/>
              <a:gd name="T10" fmla="*/ 35 w 35"/>
              <a:gd name="T11" fmla="*/ 201 h 218"/>
              <a:gd name="T12" fmla="*/ 17 w 35"/>
              <a:gd name="T13" fmla="*/ 218 h 218"/>
              <a:gd name="T14" fmla="*/ 17 w 35"/>
              <a:gd name="T15" fmla="*/ 218 h 218"/>
              <a:gd name="T16" fmla="*/ 17 w 35"/>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8">
                <a:moveTo>
                  <a:pt x="17" y="218"/>
                </a:moveTo>
                <a:cubicBezTo>
                  <a:pt x="8" y="218"/>
                  <a:pt x="0" y="211"/>
                  <a:pt x="0" y="201"/>
                </a:cubicBezTo>
                <a:cubicBezTo>
                  <a:pt x="0" y="18"/>
                  <a:pt x="0" y="18"/>
                  <a:pt x="0" y="18"/>
                </a:cubicBezTo>
                <a:cubicBezTo>
                  <a:pt x="0" y="8"/>
                  <a:pt x="8" y="0"/>
                  <a:pt x="17" y="0"/>
                </a:cubicBezTo>
                <a:cubicBezTo>
                  <a:pt x="27" y="0"/>
                  <a:pt x="35" y="8"/>
                  <a:pt x="35" y="18"/>
                </a:cubicBezTo>
                <a:cubicBezTo>
                  <a:pt x="35" y="201"/>
                  <a:pt x="35" y="201"/>
                  <a:pt x="35" y="201"/>
                </a:cubicBezTo>
                <a:cubicBezTo>
                  <a:pt x="35" y="211"/>
                  <a:pt x="27" y="218"/>
                  <a:pt x="17" y="218"/>
                </a:cubicBezTo>
                <a:close/>
                <a:moveTo>
                  <a:pt x="17" y="218"/>
                </a:moveTo>
                <a:cubicBezTo>
                  <a:pt x="17" y="218"/>
                  <a:pt x="17" y="218"/>
                  <a:pt x="17" y="218"/>
                </a:cubicBezTo>
              </a:path>
            </a:pathLst>
          </a:custGeom>
          <a:solidFill>
            <a:srgbClr val="2398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4" name="Freeform 18">
            <a:extLst>
              <a:ext uri="{FF2B5EF4-FFF2-40B4-BE49-F238E27FC236}">
                <a16:creationId xmlns:a16="http://schemas.microsoft.com/office/drawing/2014/main" id="{9A0C1A67-AC4D-4BB5-B217-22172211A835}"/>
              </a:ext>
            </a:extLst>
          </p:cNvPr>
          <p:cNvSpPr>
            <a:spLocks noEditPoints="1"/>
          </p:cNvSpPr>
          <p:nvPr userDrawn="1"/>
        </p:nvSpPr>
        <p:spPr bwMode="auto">
          <a:xfrm>
            <a:off x="2154745" y="5241531"/>
            <a:ext cx="119063" cy="357188"/>
          </a:xfrm>
          <a:custGeom>
            <a:avLst/>
            <a:gdLst>
              <a:gd name="T0" fmla="*/ 83 w 83"/>
              <a:gd name="T1" fmla="*/ 249 h 249"/>
              <a:gd name="T2" fmla="*/ 0 w 83"/>
              <a:gd name="T3" fmla="*/ 249 h 249"/>
              <a:gd name="T4" fmla="*/ 0 w 83"/>
              <a:gd name="T5" fmla="*/ 32 h 249"/>
              <a:gd name="T6" fmla="*/ 33 w 83"/>
              <a:gd name="T7" fmla="*/ 0 h 249"/>
              <a:gd name="T8" fmla="*/ 50 w 83"/>
              <a:gd name="T9" fmla="*/ 0 h 249"/>
              <a:gd name="T10" fmla="*/ 83 w 83"/>
              <a:gd name="T11" fmla="*/ 32 h 249"/>
              <a:gd name="T12" fmla="*/ 83 w 83"/>
              <a:gd name="T13" fmla="*/ 249 h 249"/>
              <a:gd name="T14" fmla="*/ 83 w 83"/>
              <a:gd name="T15" fmla="*/ 249 h 249"/>
              <a:gd name="T16" fmla="*/ 83 w 83"/>
              <a:gd name="T17"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9">
                <a:moveTo>
                  <a:pt x="83" y="249"/>
                </a:moveTo>
                <a:cubicBezTo>
                  <a:pt x="0" y="249"/>
                  <a:pt x="0" y="249"/>
                  <a:pt x="0" y="249"/>
                </a:cubicBezTo>
                <a:cubicBezTo>
                  <a:pt x="0" y="32"/>
                  <a:pt x="0" y="32"/>
                  <a:pt x="0" y="32"/>
                </a:cubicBezTo>
                <a:cubicBezTo>
                  <a:pt x="0" y="14"/>
                  <a:pt x="15" y="0"/>
                  <a:pt x="33" y="0"/>
                </a:cubicBezTo>
                <a:cubicBezTo>
                  <a:pt x="50" y="0"/>
                  <a:pt x="50" y="0"/>
                  <a:pt x="50" y="0"/>
                </a:cubicBezTo>
                <a:cubicBezTo>
                  <a:pt x="68" y="0"/>
                  <a:pt x="83" y="14"/>
                  <a:pt x="83" y="32"/>
                </a:cubicBezTo>
                <a:lnTo>
                  <a:pt x="83" y="249"/>
                </a:lnTo>
                <a:close/>
                <a:moveTo>
                  <a:pt x="83" y="249"/>
                </a:moveTo>
                <a:cubicBezTo>
                  <a:pt x="83" y="249"/>
                  <a:pt x="83" y="249"/>
                  <a:pt x="83" y="24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5" name="Freeform 19">
            <a:extLst>
              <a:ext uri="{FF2B5EF4-FFF2-40B4-BE49-F238E27FC236}">
                <a16:creationId xmlns:a16="http://schemas.microsoft.com/office/drawing/2014/main" id="{1D50BB21-5BC5-4197-A961-DC96D49D3402}"/>
              </a:ext>
            </a:extLst>
          </p:cNvPr>
          <p:cNvSpPr>
            <a:spLocks/>
          </p:cNvSpPr>
          <p:nvPr userDrawn="1"/>
        </p:nvSpPr>
        <p:spPr bwMode="auto">
          <a:xfrm>
            <a:off x="1270508" y="5105006"/>
            <a:ext cx="735013" cy="600075"/>
          </a:xfrm>
          <a:custGeom>
            <a:avLst/>
            <a:gdLst>
              <a:gd name="T0" fmla="*/ 0 w 512"/>
              <a:gd name="T1" fmla="*/ 0 h 418"/>
              <a:gd name="T2" fmla="*/ 0 w 512"/>
              <a:gd name="T3" fmla="*/ 285 h 418"/>
              <a:gd name="T4" fmla="*/ 256 w 512"/>
              <a:gd name="T5" fmla="*/ 418 h 418"/>
              <a:gd name="T6" fmla="*/ 512 w 512"/>
              <a:gd name="T7" fmla="*/ 285 h 418"/>
              <a:gd name="T8" fmla="*/ 512 w 512"/>
              <a:gd name="T9" fmla="*/ 0 h 418"/>
            </a:gdLst>
            <a:ahLst/>
            <a:cxnLst>
              <a:cxn ang="0">
                <a:pos x="T0" y="T1"/>
              </a:cxn>
              <a:cxn ang="0">
                <a:pos x="T2" y="T3"/>
              </a:cxn>
              <a:cxn ang="0">
                <a:pos x="T4" y="T5"/>
              </a:cxn>
              <a:cxn ang="0">
                <a:pos x="T6" y="T7"/>
              </a:cxn>
              <a:cxn ang="0">
                <a:pos x="T8" y="T9"/>
              </a:cxn>
            </a:cxnLst>
            <a:rect l="0" t="0" r="r" b="b"/>
            <a:pathLst>
              <a:path w="512" h="418">
                <a:moveTo>
                  <a:pt x="0" y="0"/>
                </a:moveTo>
                <a:cubicBezTo>
                  <a:pt x="0" y="285"/>
                  <a:pt x="0" y="285"/>
                  <a:pt x="0" y="285"/>
                </a:cubicBezTo>
                <a:cubicBezTo>
                  <a:pt x="0" y="346"/>
                  <a:pt x="115" y="418"/>
                  <a:pt x="256" y="418"/>
                </a:cubicBezTo>
                <a:cubicBezTo>
                  <a:pt x="397" y="418"/>
                  <a:pt x="512" y="347"/>
                  <a:pt x="512" y="285"/>
                </a:cubicBezTo>
                <a:cubicBezTo>
                  <a:pt x="512" y="0"/>
                  <a:pt x="512" y="0"/>
                  <a:pt x="5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6" name="Freeform 20">
            <a:extLst>
              <a:ext uri="{FF2B5EF4-FFF2-40B4-BE49-F238E27FC236}">
                <a16:creationId xmlns:a16="http://schemas.microsoft.com/office/drawing/2014/main" id="{3BA5C2AE-0804-47A4-A4CA-B1EDB6F3EB8C}"/>
              </a:ext>
            </a:extLst>
          </p:cNvPr>
          <p:cNvSpPr>
            <a:spLocks noEditPoints="1"/>
          </p:cNvSpPr>
          <p:nvPr userDrawn="1"/>
        </p:nvSpPr>
        <p:spPr bwMode="auto">
          <a:xfrm>
            <a:off x="943482" y="4577956"/>
            <a:ext cx="1389063" cy="708025"/>
          </a:xfrm>
          <a:custGeom>
            <a:avLst/>
            <a:gdLst>
              <a:gd name="T0" fmla="*/ 469 w 968"/>
              <a:gd name="T1" fmla="*/ 489 h 493"/>
              <a:gd name="T2" fmla="*/ 27 w 968"/>
              <a:gd name="T3" fmla="*/ 280 h 493"/>
              <a:gd name="T4" fmla="*/ 27 w 968"/>
              <a:gd name="T5" fmla="*/ 218 h 493"/>
              <a:gd name="T6" fmla="*/ 469 w 968"/>
              <a:gd name="T7" fmla="*/ 4 h 493"/>
              <a:gd name="T8" fmla="*/ 499 w 968"/>
              <a:gd name="T9" fmla="*/ 4 h 493"/>
              <a:gd name="T10" fmla="*/ 941 w 968"/>
              <a:gd name="T11" fmla="*/ 218 h 493"/>
              <a:gd name="T12" fmla="*/ 941 w 968"/>
              <a:gd name="T13" fmla="*/ 280 h 493"/>
              <a:gd name="T14" fmla="*/ 499 w 968"/>
              <a:gd name="T15" fmla="*/ 489 h 493"/>
              <a:gd name="T16" fmla="*/ 469 w 968"/>
              <a:gd name="T17" fmla="*/ 489 h 493"/>
              <a:gd name="T18" fmla="*/ 469 w 968"/>
              <a:gd name="T19" fmla="*/ 489 h 493"/>
              <a:gd name="T20" fmla="*/ 469 w 968"/>
              <a:gd name="T21" fmla="*/ 48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8" h="493">
                <a:moveTo>
                  <a:pt x="469" y="489"/>
                </a:moveTo>
                <a:cubicBezTo>
                  <a:pt x="27" y="280"/>
                  <a:pt x="27" y="280"/>
                  <a:pt x="27" y="280"/>
                </a:cubicBezTo>
                <a:cubicBezTo>
                  <a:pt x="1" y="268"/>
                  <a:pt x="0" y="231"/>
                  <a:pt x="27" y="218"/>
                </a:cubicBezTo>
                <a:cubicBezTo>
                  <a:pt x="469" y="4"/>
                  <a:pt x="469" y="4"/>
                  <a:pt x="469" y="4"/>
                </a:cubicBezTo>
                <a:cubicBezTo>
                  <a:pt x="478" y="0"/>
                  <a:pt x="490" y="0"/>
                  <a:pt x="499" y="4"/>
                </a:cubicBezTo>
                <a:cubicBezTo>
                  <a:pt x="941" y="218"/>
                  <a:pt x="941" y="218"/>
                  <a:pt x="941" y="218"/>
                </a:cubicBezTo>
                <a:cubicBezTo>
                  <a:pt x="968" y="231"/>
                  <a:pt x="967" y="268"/>
                  <a:pt x="941" y="280"/>
                </a:cubicBezTo>
                <a:cubicBezTo>
                  <a:pt x="499" y="489"/>
                  <a:pt x="499" y="489"/>
                  <a:pt x="499" y="489"/>
                </a:cubicBezTo>
                <a:cubicBezTo>
                  <a:pt x="489" y="493"/>
                  <a:pt x="479" y="493"/>
                  <a:pt x="469" y="489"/>
                </a:cubicBezTo>
                <a:close/>
                <a:moveTo>
                  <a:pt x="469" y="489"/>
                </a:moveTo>
                <a:cubicBezTo>
                  <a:pt x="469" y="489"/>
                  <a:pt x="469" y="489"/>
                  <a:pt x="469" y="489"/>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173477" y="354444"/>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6E8D5E-5AD8-4FF7-A7F7-28956F4ABA4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id="{17D90B40-23BE-4525-B89F-7010CBF65B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18999" y="0"/>
            <a:ext cx="5073559" cy="4231758"/>
          </a:xfrm>
          <a:prstGeom prst="rect">
            <a:avLst/>
          </a:prstGeom>
        </p:spPr>
      </p:pic>
      <p:sp>
        <p:nvSpPr>
          <p:cNvPr id="5" name="椭圆 4">
            <a:extLst>
              <a:ext uri="{FF2B5EF4-FFF2-40B4-BE49-F238E27FC236}">
                <a16:creationId xmlns:a16="http://schemas.microsoft.com/office/drawing/2014/main" id="{43E69121-060C-4A6A-B722-7433022ABC39}"/>
              </a:ext>
            </a:extLst>
          </p:cNvPr>
          <p:cNvSpPr/>
          <p:nvPr userDrawn="1"/>
        </p:nvSpPr>
        <p:spPr>
          <a:xfrm>
            <a:off x="6845596" y="1711842"/>
            <a:ext cx="2519916" cy="25199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AutoShape 3">
            <a:extLst>
              <a:ext uri="{FF2B5EF4-FFF2-40B4-BE49-F238E27FC236}">
                <a16:creationId xmlns:a16="http://schemas.microsoft.com/office/drawing/2014/main" id="{F184C0A0-7D8A-4306-9EB8-B061D0A66CBC}"/>
              </a:ext>
            </a:extLst>
          </p:cNvPr>
          <p:cNvSpPr>
            <a:spLocks noChangeAspect="1" noChangeArrowheads="1" noTextEdit="1"/>
          </p:cNvSpPr>
          <p:nvPr userDrawn="1"/>
        </p:nvSpPr>
        <p:spPr bwMode="auto">
          <a:xfrm>
            <a:off x="7373146" y="2240329"/>
            <a:ext cx="1451720" cy="148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形 3">
            <a:extLst>
              <a:ext uri="{FF2B5EF4-FFF2-40B4-BE49-F238E27FC236}">
                <a16:creationId xmlns:a16="http://schemas.microsoft.com/office/drawing/2014/main" id="{7433CED0-3ACA-422D-9765-91005083A19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2" y="3136605"/>
            <a:ext cx="3301237" cy="3721395"/>
          </a:xfrm>
          <a:prstGeom prst="rect">
            <a:avLst/>
          </a:prstGeom>
        </p:spPr>
      </p:pic>
      <p:sp>
        <p:nvSpPr>
          <p:cNvPr id="20" name="标题 1"/>
          <p:cNvSpPr>
            <a:spLocks noGrp="1"/>
          </p:cNvSpPr>
          <p:nvPr userDrawn="1">
            <p:ph type="title"/>
          </p:nvPr>
        </p:nvSpPr>
        <p:spPr>
          <a:xfrm>
            <a:off x="2107659" y="2240329"/>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2108775" y="3135679"/>
            <a:ext cx="5419185" cy="1015623"/>
          </a:xfr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pic>
        <p:nvPicPr>
          <p:cNvPr id="9"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6" cstate="print"/>
          <a:srcRect/>
          <a:stretch>
            <a:fillRect/>
          </a:stretch>
        </p:blipFill>
        <p:spPr bwMode="auto">
          <a:xfrm>
            <a:off x="424563" y="319999"/>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dirty="0"/>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032161" y="334755"/>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9889CE2A-E14A-49AA-BC8A-78C19038F6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43500" y="0"/>
            <a:ext cx="8105000" cy="4048352"/>
          </a:xfrm>
          <a:prstGeom prst="rect">
            <a:avLst/>
          </a:prstGeom>
        </p:spPr>
      </p:pic>
      <p:sp>
        <p:nvSpPr>
          <p:cNvPr id="13" name="标题 1"/>
          <p:cNvSpPr>
            <a:spLocks noGrp="1"/>
          </p:cNvSpPr>
          <p:nvPr userDrawn="1">
            <p:ph type="ctrTitle" hasCustomPrompt="1"/>
          </p:nvPr>
        </p:nvSpPr>
        <p:spPr>
          <a:xfrm>
            <a:off x="3382962" y="2051747"/>
            <a:ext cx="5426076" cy="1621509"/>
          </a:xfrm>
        </p:spPr>
        <p:txBody>
          <a:bodyPr anchor="b">
            <a:normAutofit/>
          </a:bodyPr>
          <a:lstStyle>
            <a:lvl1pPr marL="0" indent="0" algn="ctr">
              <a:buFont typeface="Arial" panose="020B0604020202020204" pitchFamily="34" charset="0"/>
              <a:buNone/>
              <a:defRPr sz="3200">
                <a:solidFill>
                  <a:schemeClr val="accent2"/>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382962" y="4685064"/>
            <a:ext cx="5426076" cy="310871"/>
          </a:xfrm>
        </p:spPr>
        <p:txBody>
          <a:bodyPr vert="horz" lIns="91440" tIns="45720" rIns="91440" bIns="45720" rtlCol="0">
            <a:normAutofit/>
          </a:bodyPr>
          <a:lstStyle>
            <a:lvl1pPr marL="0" indent="0" algn="ct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a:off x="3382962" y="4388793"/>
            <a:ext cx="5426076" cy="296271"/>
          </a:xfrm>
        </p:spPr>
        <p:txBody>
          <a:bodyPr vert="horz" anchor="ctr">
            <a:noAutofit/>
          </a:bodyPr>
          <a:lstStyle>
            <a:lvl1pPr marL="0" indent="0" algn="ct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7" name="椭圆 6">
            <a:extLst>
              <a:ext uri="{FF2B5EF4-FFF2-40B4-BE49-F238E27FC236}">
                <a16:creationId xmlns:a16="http://schemas.microsoft.com/office/drawing/2014/main" id="{96B61AC4-A681-46AA-882F-93C28663A1FE}"/>
              </a:ext>
            </a:extLst>
          </p:cNvPr>
          <p:cNvSpPr/>
          <p:nvPr userDrawn="1"/>
        </p:nvSpPr>
        <p:spPr>
          <a:xfrm>
            <a:off x="1591497" y="1847149"/>
            <a:ext cx="1662067" cy="1662067"/>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形 8">
            <a:extLst>
              <a:ext uri="{FF2B5EF4-FFF2-40B4-BE49-F238E27FC236}">
                <a16:creationId xmlns:a16="http://schemas.microsoft.com/office/drawing/2014/main" id="{AE946919-B84A-48C8-902D-14658F20954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20388" y="6240462"/>
            <a:ext cx="1236340" cy="617537"/>
          </a:xfrm>
          <a:prstGeom prst="rect">
            <a:avLst/>
          </a:prstGeom>
        </p:spPr>
      </p:pic>
      <p:sp>
        <p:nvSpPr>
          <p:cNvPr id="10" name="椭圆 9">
            <a:extLst>
              <a:ext uri="{FF2B5EF4-FFF2-40B4-BE49-F238E27FC236}">
                <a16:creationId xmlns:a16="http://schemas.microsoft.com/office/drawing/2014/main" id="{8C4DD4F3-F248-4F26-9EA9-5A49FBD8BE88}"/>
              </a:ext>
            </a:extLst>
          </p:cNvPr>
          <p:cNvSpPr/>
          <p:nvPr userDrawn="1"/>
        </p:nvSpPr>
        <p:spPr>
          <a:xfrm>
            <a:off x="9171956" y="3865850"/>
            <a:ext cx="976544" cy="97654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id="{3CACF7B3-C1F4-4F34-8D17-183410C0D2C4}"/>
              </a:ext>
            </a:extLst>
          </p:cNvPr>
          <p:cNvSpPr/>
          <p:nvPr userDrawn="1"/>
        </p:nvSpPr>
        <p:spPr>
          <a:xfrm>
            <a:off x="1103225" y="3471972"/>
            <a:ext cx="613626" cy="61362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Freeform 7">
            <a:extLst>
              <a:ext uri="{FF2B5EF4-FFF2-40B4-BE49-F238E27FC236}">
                <a16:creationId xmlns:a16="http://schemas.microsoft.com/office/drawing/2014/main" id="{77089441-729A-4016-8237-387076B7C84A}"/>
              </a:ext>
            </a:extLst>
          </p:cNvPr>
          <p:cNvSpPr>
            <a:spLocks noEditPoints="1"/>
          </p:cNvSpPr>
          <p:nvPr userDrawn="1"/>
        </p:nvSpPr>
        <p:spPr bwMode="auto">
          <a:xfrm>
            <a:off x="9403593" y="3707952"/>
            <a:ext cx="744907" cy="755292"/>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2025-07-31</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pic>
        <p:nvPicPr>
          <p:cNvPr id="11"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8" cstate="print"/>
          <a:srcRect/>
          <a:stretch>
            <a:fillRect/>
          </a:stretch>
        </p:blipFill>
        <p:spPr bwMode="auto">
          <a:xfrm>
            <a:off x="9215041" y="338337"/>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 name="íṡļíḋé">
            <a:extLst>
              <a:ext uri="{FF2B5EF4-FFF2-40B4-BE49-F238E27FC236}">
                <a16:creationId xmlns:a16="http://schemas.microsoft.com/office/drawing/2014/main" id="{99044E65-71C2-4B92-8DDC-1AD787D09245}"/>
              </a:ext>
            </a:extLst>
          </p:cNvPr>
          <p:cNvGrpSpPr/>
          <p:nvPr userDrawn="1"/>
        </p:nvGrpSpPr>
        <p:grpSpPr>
          <a:xfrm>
            <a:off x="0" y="4452495"/>
            <a:ext cx="12177677" cy="2440828"/>
            <a:chOff x="0" y="4466341"/>
            <a:chExt cx="9144000" cy="1832773"/>
          </a:xfrm>
        </p:grpSpPr>
        <p:sp>
          <p:nvSpPr>
            <p:cNvPr id="1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1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2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9"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2.wmf"/><Relationship Id="rId4" Type="http://schemas.openxmlformats.org/officeDocument/2006/relationships/image" Target="../media/image11.wmf"/></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hemeOverride" Target="../theme/themeOverride3.x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3C326D0B-7DAB-41B6-8030-2E4A18CC949B}"/>
              </a:ext>
            </a:extLst>
          </p:cNvPr>
          <p:cNvGraphicFramePr>
            <a:graphicFrameLocks noChangeAspect="1"/>
          </p:cNvGraphicFramePr>
          <p:nvPr>
            <p:extLst>
              <p:ext uri="{D42A27DB-BD31-4B8C-83A1-F6EECF244321}">
                <p14:modId xmlns:p14="http://schemas.microsoft.com/office/powerpoint/2010/main" val="2584086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3C326D0B-7DAB-41B6-8030-2E4A18CC949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EC933494-1B63-4A32-964F-D05236799BAA}"/>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 name="标题 3"/>
          <p:cNvSpPr>
            <a:spLocks noGrp="1"/>
          </p:cNvSpPr>
          <p:nvPr>
            <p:ph type="ctrTitle"/>
          </p:nvPr>
        </p:nvSpPr>
        <p:spPr>
          <a:xfrm>
            <a:off x="5609348" y="3073357"/>
            <a:ext cx="3688561" cy="1257932"/>
          </a:xfrm>
        </p:spPr>
        <p:txBody>
          <a:bodyPr/>
          <a:lstStyle/>
          <a:p>
            <a:r>
              <a:rPr lang="zh-CN" altLang="en-US" b="0" dirty="0">
                <a:latin typeface="+mj-ea"/>
              </a:rPr>
              <a:t>项目</a:t>
            </a:r>
            <a:r>
              <a:rPr lang="en-US" altLang="zh-CN" b="0" dirty="0">
                <a:latin typeface="+mj-ea"/>
              </a:rPr>
              <a:t>9 </a:t>
            </a:r>
            <a:r>
              <a:rPr lang="zh-CN" altLang="en-US" b="0" dirty="0">
                <a:latin typeface="+mj-ea"/>
              </a:rPr>
              <a:t>文件</a:t>
            </a:r>
          </a:p>
        </p:txBody>
      </p:sp>
    </p:spTree>
    <p:custDataLst>
      <p:tags r:id="rId2"/>
    </p:custDataLst>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2">
            <a:extLst>
              <a:ext uri="{FF2B5EF4-FFF2-40B4-BE49-F238E27FC236}">
                <a16:creationId xmlns:a16="http://schemas.microsoft.com/office/drawing/2014/main" id="{A4581832-8675-43CB-9202-FFB57846916A}"/>
              </a:ext>
            </a:extLst>
          </p:cNvPr>
          <p:cNvSpPr>
            <a:spLocks noChangeArrowheads="1"/>
          </p:cNvSpPr>
          <p:nvPr/>
        </p:nvSpPr>
        <p:spPr bwMode="auto">
          <a:xfrm>
            <a:off x="1147768" y="1238397"/>
            <a:ext cx="9279164"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文件打开模式可搭配使用</a:t>
            </a:r>
            <a:r>
              <a:rPr lang="zh-CN" altLang="en-US"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如</a:t>
            </a:r>
            <a:r>
              <a:rPr lang="zh-CN" altLang="en-US" sz="2800" dirty="0">
                <a:latin typeface="微软雅黑" pitchFamily="34" charset="-122"/>
                <a:ea typeface="微软雅黑" pitchFamily="34" charset="-122"/>
              </a:rPr>
              <a:t>下表</a:t>
            </a:r>
            <a:r>
              <a:rPr lang="zh-CN" altLang="zh-CN" sz="2800" dirty="0">
                <a:latin typeface="微软雅黑" pitchFamily="34" charset="-122"/>
                <a:ea typeface="微软雅黑" pitchFamily="34" charset="-122"/>
              </a:rPr>
              <a:t>所示为常用的搭配。</a:t>
            </a:r>
            <a:endParaRPr lang="zh-CN" altLang="en-US" sz="2800" dirty="0">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31703346"/>
              </p:ext>
            </p:extLst>
          </p:nvPr>
        </p:nvGraphicFramePr>
        <p:xfrm>
          <a:off x="1249022" y="2189252"/>
          <a:ext cx="9619275" cy="3103200"/>
        </p:xfrm>
        <a:graphic>
          <a:graphicData uri="http://schemas.openxmlformats.org/drawingml/2006/table">
            <a:tbl>
              <a:tblPr firstRow="1" bandRow="1">
                <a:tableStyleId>{69CF1AB2-1976-4502-BF36-3FF5EA218861}</a:tableStyleId>
              </a:tblPr>
              <a:tblGrid>
                <a:gridCol w="1499139">
                  <a:extLst>
                    <a:ext uri="{9D8B030D-6E8A-4147-A177-3AD203B41FA5}">
                      <a16:colId xmlns:a16="http://schemas.microsoft.com/office/drawing/2014/main" val="2991101033"/>
                    </a:ext>
                  </a:extLst>
                </a:gridCol>
                <a:gridCol w="2436402">
                  <a:extLst>
                    <a:ext uri="{9D8B030D-6E8A-4147-A177-3AD203B41FA5}">
                      <a16:colId xmlns:a16="http://schemas.microsoft.com/office/drawing/2014/main" val="3874520894"/>
                    </a:ext>
                  </a:extLst>
                </a:gridCol>
                <a:gridCol w="5683734">
                  <a:extLst>
                    <a:ext uri="{9D8B030D-6E8A-4147-A177-3AD203B41FA5}">
                      <a16:colId xmlns:a16="http://schemas.microsoft.com/office/drawing/2014/main" val="2290617436"/>
                    </a:ext>
                  </a:extLst>
                </a:gridCol>
              </a:tblGrid>
              <a:tr h="360000">
                <a:tc>
                  <a:txBody>
                    <a:bodyPr/>
                    <a:lstStyle/>
                    <a:p>
                      <a:pPr algn="ctr">
                        <a:lnSpc>
                          <a:spcPct val="100000"/>
                        </a:lnSpc>
                        <a:spcAft>
                          <a:spcPts val="0"/>
                        </a:spcAft>
                      </a:pPr>
                      <a:r>
                        <a:rPr lang="zh-CN" sz="2000" kern="750" dirty="0">
                          <a:effectLst/>
                        </a:rPr>
                        <a:t>打开模式</a:t>
                      </a:r>
                      <a:endParaRPr lang="zh-CN" sz="2000" kern="750" dirty="0">
                        <a:effectLst/>
                        <a:latin typeface="+mn-ea"/>
                        <a:ea typeface="+mn-ea"/>
                        <a:cs typeface="Times New Roman" panose="02020603050405020304" pitchFamily="18" charset="0"/>
                      </a:endParaRPr>
                    </a:p>
                  </a:txBody>
                  <a:tcPr marL="36195" marR="36195" marT="0" marB="0" anchor="ctr"/>
                </a:tc>
                <a:tc>
                  <a:txBody>
                    <a:bodyPr/>
                    <a:lstStyle/>
                    <a:p>
                      <a:pPr algn="ctr">
                        <a:lnSpc>
                          <a:spcPct val="100000"/>
                        </a:lnSpc>
                        <a:spcAft>
                          <a:spcPts val="0"/>
                        </a:spcAft>
                      </a:pPr>
                      <a:r>
                        <a:rPr lang="zh-CN" sz="2000" kern="750" dirty="0">
                          <a:effectLst/>
                        </a:rPr>
                        <a:t>名称</a:t>
                      </a:r>
                      <a:endParaRPr lang="zh-CN" sz="2000" kern="750" dirty="0">
                        <a:effectLst/>
                        <a:latin typeface="+mn-ea"/>
                        <a:ea typeface="+mn-ea"/>
                        <a:cs typeface="Times New Roman" panose="02020603050405020304" pitchFamily="18" charset="0"/>
                      </a:endParaRPr>
                    </a:p>
                  </a:txBody>
                  <a:tcPr marL="36195" marR="36195" marT="0" marB="0" anchor="ctr"/>
                </a:tc>
                <a:tc>
                  <a:txBody>
                    <a:bodyPr/>
                    <a:lstStyle/>
                    <a:p>
                      <a:pPr algn="ctr">
                        <a:lnSpc>
                          <a:spcPct val="100000"/>
                        </a:lnSpc>
                        <a:spcAft>
                          <a:spcPts val="0"/>
                        </a:spcAft>
                      </a:pPr>
                      <a:r>
                        <a:rPr lang="zh-CN" sz="2000" kern="750">
                          <a:effectLst/>
                        </a:rPr>
                        <a:t>描述</a:t>
                      </a:r>
                      <a:endParaRPr lang="zh-CN" sz="2000" kern="750">
                        <a:effectLst/>
                        <a:latin typeface="+mn-ea"/>
                        <a:ea typeface="+mn-ea"/>
                        <a:cs typeface="Times New Roman" panose="02020603050405020304" pitchFamily="18" charset="0"/>
                      </a:endParaRPr>
                    </a:p>
                  </a:txBody>
                  <a:tcPr marL="36195" marR="36195" marT="0" marB="0" anchor="ctr"/>
                </a:tc>
                <a:extLst>
                  <a:ext uri="{0D108BD9-81ED-4DB2-BD59-A6C34878D82A}">
                    <a16:rowId xmlns:a16="http://schemas.microsoft.com/office/drawing/2014/main" val="843821999"/>
                  </a:ext>
                </a:extLst>
              </a:tr>
              <a:tr h="360000">
                <a:tc>
                  <a:txBody>
                    <a:bodyPr/>
                    <a:lstStyle/>
                    <a:p>
                      <a:pPr algn="ctr">
                        <a:lnSpc>
                          <a:spcPct val="100000"/>
                        </a:lnSpc>
                        <a:spcAft>
                          <a:spcPts val="0"/>
                        </a:spcAft>
                      </a:pPr>
                      <a:r>
                        <a:rPr lang="en-US" sz="2000" kern="750">
                          <a:effectLst/>
                        </a:rPr>
                        <a:t>r/rb</a:t>
                      </a:r>
                      <a:endParaRPr lang="zh-CN" sz="2000" kern="750">
                        <a:effectLst/>
                        <a:latin typeface="+mn-ea"/>
                        <a:ea typeface="+mn-ea"/>
                      </a:endParaRPr>
                    </a:p>
                  </a:txBody>
                  <a:tcPr marL="36195" marR="36195" marT="0" marB="0" anchor="ctr"/>
                </a:tc>
                <a:tc>
                  <a:txBody>
                    <a:bodyPr/>
                    <a:lstStyle/>
                    <a:p>
                      <a:pPr algn="ctr">
                        <a:lnSpc>
                          <a:spcPct val="100000"/>
                        </a:lnSpc>
                        <a:spcAft>
                          <a:spcPts val="0"/>
                        </a:spcAft>
                      </a:pPr>
                      <a:r>
                        <a:rPr lang="zh-CN" sz="2000" kern="750" dirty="0">
                          <a:effectLst/>
                        </a:rPr>
                        <a:t>只读模式</a:t>
                      </a:r>
                      <a:endParaRPr lang="zh-CN" sz="2000" kern="750" dirty="0">
                        <a:effectLst/>
                        <a:latin typeface="+mn-ea"/>
                        <a:ea typeface="+mn-ea"/>
                      </a:endParaRPr>
                    </a:p>
                  </a:txBody>
                  <a:tcPr marL="36195" marR="36195" marT="0" marB="0" anchor="ctr"/>
                </a:tc>
                <a:tc>
                  <a:txBody>
                    <a:bodyPr/>
                    <a:lstStyle/>
                    <a:p>
                      <a:pPr indent="95250" algn="just">
                        <a:lnSpc>
                          <a:spcPct val="100000"/>
                        </a:lnSpc>
                        <a:spcAft>
                          <a:spcPts val="0"/>
                        </a:spcAft>
                      </a:pPr>
                      <a:r>
                        <a:rPr lang="zh-CN" sz="2000" kern="750">
                          <a:effectLst/>
                        </a:rPr>
                        <a:t>以只读的方式打开文本文件</a:t>
                      </a:r>
                      <a:r>
                        <a:rPr lang="en-US" sz="2000" kern="750">
                          <a:effectLst/>
                        </a:rPr>
                        <a:t>/</a:t>
                      </a:r>
                      <a:r>
                        <a:rPr lang="zh-CN" sz="2000" kern="750">
                          <a:effectLst/>
                        </a:rPr>
                        <a:t>二进制文件，若文件不存在或无法找到，则</a:t>
                      </a:r>
                      <a:r>
                        <a:rPr lang="en-US" sz="2000" kern="750">
                          <a:effectLst/>
                        </a:rPr>
                        <a:t>open()</a:t>
                      </a:r>
                      <a:r>
                        <a:rPr lang="zh-CN" sz="2000" kern="750">
                          <a:effectLst/>
                        </a:rPr>
                        <a:t>函数调用失败</a:t>
                      </a:r>
                      <a:endParaRPr lang="zh-CN" sz="2000" kern="750">
                        <a:effectLst/>
                        <a:latin typeface="+mn-ea"/>
                        <a:ea typeface="+mn-ea"/>
                      </a:endParaRPr>
                    </a:p>
                  </a:txBody>
                  <a:tcPr marL="36195" marR="36195" marT="0" marB="0" anchor="ctr"/>
                </a:tc>
                <a:extLst>
                  <a:ext uri="{0D108BD9-81ED-4DB2-BD59-A6C34878D82A}">
                    <a16:rowId xmlns:a16="http://schemas.microsoft.com/office/drawing/2014/main" val="1168748001"/>
                  </a:ext>
                </a:extLst>
              </a:tr>
              <a:tr h="428400">
                <a:tc>
                  <a:txBody>
                    <a:bodyPr/>
                    <a:lstStyle/>
                    <a:p>
                      <a:pPr algn="ctr">
                        <a:lnSpc>
                          <a:spcPct val="100000"/>
                        </a:lnSpc>
                        <a:spcAft>
                          <a:spcPts val="0"/>
                        </a:spcAft>
                      </a:pPr>
                      <a:r>
                        <a:rPr lang="en-US" sz="2000" kern="750">
                          <a:effectLst/>
                        </a:rPr>
                        <a:t>w/wb</a:t>
                      </a:r>
                      <a:endParaRPr lang="zh-CN" sz="2000" kern="750">
                        <a:effectLst/>
                        <a:latin typeface="+mn-ea"/>
                        <a:ea typeface="+mn-ea"/>
                      </a:endParaRPr>
                    </a:p>
                  </a:txBody>
                  <a:tcPr marL="36195" marR="36195" marT="0" marB="0" anchor="ctr"/>
                </a:tc>
                <a:tc>
                  <a:txBody>
                    <a:bodyPr/>
                    <a:lstStyle/>
                    <a:p>
                      <a:pPr algn="ctr">
                        <a:lnSpc>
                          <a:spcPct val="100000"/>
                        </a:lnSpc>
                        <a:spcAft>
                          <a:spcPts val="0"/>
                        </a:spcAft>
                      </a:pPr>
                      <a:r>
                        <a:rPr lang="zh-CN" sz="2000" kern="750" dirty="0">
                          <a:effectLst/>
                        </a:rPr>
                        <a:t>只写模式</a:t>
                      </a:r>
                      <a:endParaRPr lang="zh-CN" sz="2000" kern="750" dirty="0">
                        <a:effectLst/>
                        <a:latin typeface="+mn-ea"/>
                        <a:ea typeface="+mn-ea"/>
                      </a:endParaRPr>
                    </a:p>
                  </a:txBody>
                  <a:tcPr marL="36195" marR="36195" marT="0" marB="0" anchor="ctr"/>
                </a:tc>
                <a:tc>
                  <a:txBody>
                    <a:bodyPr/>
                    <a:lstStyle/>
                    <a:p>
                      <a:pPr indent="95250" algn="just">
                        <a:lnSpc>
                          <a:spcPct val="100000"/>
                        </a:lnSpc>
                        <a:spcAft>
                          <a:spcPts val="0"/>
                        </a:spcAft>
                      </a:pPr>
                      <a:r>
                        <a:rPr lang="zh-CN" sz="2000" kern="750" dirty="0">
                          <a:effectLst/>
                        </a:rPr>
                        <a:t>以只写的方式打开文本文件</a:t>
                      </a:r>
                      <a:r>
                        <a:rPr lang="en-US" sz="2000" kern="750" dirty="0">
                          <a:effectLst/>
                        </a:rPr>
                        <a:t>/</a:t>
                      </a:r>
                      <a:r>
                        <a:rPr lang="zh-CN" sz="2000" kern="750" dirty="0">
                          <a:effectLst/>
                        </a:rPr>
                        <a:t>二进制文件，若文件已存在，则重写文件，否则，创建新文件</a:t>
                      </a:r>
                      <a:endParaRPr lang="zh-CN" sz="2000" kern="750" dirty="0">
                        <a:effectLst/>
                        <a:latin typeface="+mn-ea"/>
                        <a:ea typeface="+mn-ea"/>
                      </a:endParaRPr>
                    </a:p>
                  </a:txBody>
                  <a:tcPr marL="36195" marR="36195" marT="0" marB="0" anchor="ctr"/>
                </a:tc>
                <a:extLst>
                  <a:ext uri="{0D108BD9-81ED-4DB2-BD59-A6C34878D82A}">
                    <a16:rowId xmlns:a16="http://schemas.microsoft.com/office/drawing/2014/main" val="3250196722"/>
                  </a:ext>
                </a:extLst>
              </a:tr>
              <a:tr h="360000">
                <a:tc>
                  <a:txBody>
                    <a:bodyPr/>
                    <a:lstStyle/>
                    <a:p>
                      <a:pPr algn="ctr">
                        <a:lnSpc>
                          <a:spcPct val="100000"/>
                        </a:lnSpc>
                        <a:spcAft>
                          <a:spcPts val="0"/>
                        </a:spcAft>
                      </a:pPr>
                      <a:r>
                        <a:rPr lang="en-US" sz="2000" kern="750">
                          <a:effectLst/>
                        </a:rPr>
                        <a:t>a/ab</a:t>
                      </a:r>
                      <a:endParaRPr lang="zh-CN" sz="2000" kern="750">
                        <a:effectLst/>
                        <a:latin typeface="+mn-ea"/>
                        <a:ea typeface="+mn-ea"/>
                      </a:endParaRPr>
                    </a:p>
                  </a:txBody>
                  <a:tcPr marL="36195" marR="36195" marT="0" marB="0" anchor="ctr"/>
                </a:tc>
                <a:tc>
                  <a:txBody>
                    <a:bodyPr/>
                    <a:lstStyle/>
                    <a:p>
                      <a:pPr algn="ctr">
                        <a:lnSpc>
                          <a:spcPct val="100000"/>
                        </a:lnSpc>
                        <a:spcAft>
                          <a:spcPts val="0"/>
                        </a:spcAft>
                      </a:pPr>
                      <a:r>
                        <a:rPr lang="zh-CN" sz="2000" kern="750">
                          <a:effectLst/>
                        </a:rPr>
                        <a:t>追加模式</a:t>
                      </a:r>
                      <a:endParaRPr lang="zh-CN" sz="2000" kern="750">
                        <a:effectLst/>
                        <a:latin typeface="+mn-ea"/>
                        <a:ea typeface="+mn-ea"/>
                      </a:endParaRPr>
                    </a:p>
                  </a:txBody>
                  <a:tcPr marL="36195" marR="36195" marT="0" marB="0" anchor="ctr"/>
                </a:tc>
                <a:tc>
                  <a:txBody>
                    <a:bodyPr/>
                    <a:lstStyle/>
                    <a:p>
                      <a:pPr indent="95250" algn="just">
                        <a:lnSpc>
                          <a:spcPct val="100000"/>
                        </a:lnSpc>
                        <a:spcAft>
                          <a:spcPts val="0"/>
                        </a:spcAft>
                      </a:pPr>
                      <a:r>
                        <a:rPr lang="zh-CN" sz="2000" kern="750" dirty="0">
                          <a:effectLst/>
                        </a:rPr>
                        <a:t>以追加的方式打开文本文件</a:t>
                      </a:r>
                      <a:r>
                        <a:rPr lang="en-US" sz="2000" kern="750" dirty="0">
                          <a:effectLst/>
                        </a:rPr>
                        <a:t>/</a:t>
                      </a:r>
                      <a:r>
                        <a:rPr lang="zh-CN" sz="2000" kern="750" dirty="0">
                          <a:effectLst/>
                        </a:rPr>
                        <a:t>二进制文件，只允许在该文件末尾追加数据，若文件不存在，则创建新文件</a:t>
                      </a:r>
                      <a:endParaRPr lang="zh-CN" sz="2000" kern="750" dirty="0">
                        <a:effectLst/>
                        <a:latin typeface="+mn-ea"/>
                        <a:ea typeface="+mn-ea"/>
                      </a:endParaRPr>
                    </a:p>
                  </a:txBody>
                  <a:tcPr marL="36195" marR="36195" marT="0" marB="0" anchor="ctr"/>
                </a:tc>
                <a:extLst>
                  <a:ext uri="{0D108BD9-81ED-4DB2-BD59-A6C34878D82A}">
                    <a16:rowId xmlns:a16="http://schemas.microsoft.com/office/drawing/2014/main" val="55616754"/>
                  </a:ext>
                </a:extLst>
              </a:tr>
              <a:tr h="360000">
                <a:tc>
                  <a:txBody>
                    <a:bodyPr/>
                    <a:lstStyle/>
                    <a:p>
                      <a:pPr algn="ctr">
                        <a:lnSpc>
                          <a:spcPct val="100000"/>
                        </a:lnSpc>
                        <a:spcAft>
                          <a:spcPts val="0"/>
                        </a:spcAft>
                      </a:pPr>
                      <a:r>
                        <a:rPr lang="en-US" sz="2000" kern="750">
                          <a:effectLst/>
                        </a:rPr>
                        <a:t>r+/rb+</a:t>
                      </a:r>
                      <a:endParaRPr lang="zh-CN" sz="2000" kern="750">
                        <a:effectLst/>
                        <a:latin typeface="+mn-ea"/>
                        <a:ea typeface="+mn-ea"/>
                      </a:endParaRPr>
                    </a:p>
                  </a:txBody>
                  <a:tcPr marL="36195" marR="36195" marT="0" marB="0" anchor="ctr"/>
                </a:tc>
                <a:tc>
                  <a:txBody>
                    <a:bodyPr/>
                    <a:lstStyle/>
                    <a:p>
                      <a:pPr algn="ctr">
                        <a:lnSpc>
                          <a:spcPct val="100000"/>
                        </a:lnSpc>
                        <a:spcAft>
                          <a:spcPts val="0"/>
                        </a:spcAft>
                      </a:pPr>
                      <a:r>
                        <a:rPr lang="zh-CN" sz="2000" kern="750">
                          <a:effectLst/>
                        </a:rPr>
                        <a:t>读取（更新）模式</a:t>
                      </a:r>
                      <a:endParaRPr lang="zh-CN" sz="2000" kern="750">
                        <a:effectLst/>
                        <a:latin typeface="+mn-ea"/>
                        <a:ea typeface="+mn-ea"/>
                      </a:endParaRPr>
                    </a:p>
                  </a:txBody>
                  <a:tcPr marL="36195" marR="36195" marT="0" marB="0" anchor="ctr"/>
                </a:tc>
                <a:tc>
                  <a:txBody>
                    <a:bodyPr/>
                    <a:lstStyle/>
                    <a:p>
                      <a:pPr indent="95250" algn="just">
                        <a:lnSpc>
                          <a:spcPct val="100000"/>
                        </a:lnSpc>
                        <a:spcAft>
                          <a:spcPts val="0"/>
                        </a:spcAft>
                      </a:pPr>
                      <a:r>
                        <a:rPr lang="zh-CN" sz="2000" kern="750" dirty="0">
                          <a:effectLst/>
                        </a:rPr>
                        <a:t>以读</a:t>
                      </a:r>
                      <a:r>
                        <a:rPr lang="en-US" sz="2000" kern="750" dirty="0">
                          <a:effectLst/>
                        </a:rPr>
                        <a:t>/</a:t>
                      </a:r>
                      <a:r>
                        <a:rPr lang="zh-CN" sz="2000" kern="750" dirty="0">
                          <a:effectLst/>
                        </a:rPr>
                        <a:t>写的方式打开文本文件</a:t>
                      </a:r>
                      <a:r>
                        <a:rPr lang="en-US" sz="2000" kern="750" dirty="0">
                          <a:effectLst/>
                        </a:rPr>
                        <a:t>/</a:t>
                      </a:r>
                      <a:r>
                        <a:rPr lang="zh-CN" sz="2000" kern="750" dirty="0">
                          <a:effectLst/>
                        </a:rPr>
                        <a:t>二进制文件，若文件不存在，则</a:t>
                      </a:r>
                      <a:r>
                        <a:rPr lang="en-US" sz="2000" kern="750" dirty="0">
                          <a:effectLst/>
                        </a:rPr>
                        <a:t>open()</a:t>
                      </a:r>
                      <a:r>
                        <a:rPr lang="zh-CN" sz="2000" kern="750" dirty="0">
                          <a:effectLst/>
                        </a:rPr>
                        <a:t>函数调用失败</a:t>
                      </a:r>
                      <a:endParaRPr lang="zh-CN" sz="2000" kern="750" dirty="0">
                        <a:effectLst/>
                        <a:latin typeface="+mn-ea"/>
                        <a:ea typeface="+mn-ea"/>
                      </a:endParaRPr>
                    </a:p>
                  </a:txBody>
                  <a:tcPr marL="36195" marR="36195" marT="0" marB="0" anchor="ctr"/>
                </a:tc>
                <a:extLst>
                  <a:ext uri="{0D108BD9-81ED-4DB2-BD59-A6C34878D82A}">
                    <a16:rowId xmlns:a16="http://schemas.microsoft.com/office/drawing/2014/main" val="1583422985"/>
                  </a:ext>
                </a:extLst>
              </a:tr>
            </a:tbl>
          </a:graphicData>
        </a:graphic>
      </p:graphicFrame>
    </p:spTree>
    <p:custDataLst>
      <p:tags r:id="rId1"/>
    </p:custDataLst>
    <p:extLst>
      <p:ext uri="{BB962C8B-B14F-4D97-AF65-F5344CB8AC3E}">
        <p14:creationId xmlns:p14="http://schemas.microsoft.com/office/powerpoint/2010/main" val="4228888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2236510" cy="584775"/>
          </a:xfrm>
          <a:prstGeom prst="rect">
            <a:avLst/>
          </a:prstGeom>
        </p:spPr>
        <p:txBody>
          <a:bodyPr wrap="none">
            <a:spAutoFit/>
          </a:bodyPr>
          <a:lstStyle/>
          <a:p>
            <a:r>
              <a:rPr lang="zh-CN" altLang="en-US" sz="3200" dirty="0">
                <a:solidFill>
                  <a:srgbClr val="0070C0"/>
                </a:solidFill>
              </a:rPr>
              <a:t>文件的关闭</a:t>
            </a:r>
            <a:endParaRPr lang="zh-CN" altLang="en-US" sz="3200" dirty="0">
              <a:solidFill>
                <a:srgbClr val="1353A2"/>
              </a:solidFill>
              <a:latin typeface="微软雅黑" panose="020B0503020204020204" charset="-122"/>
              <a:ea typeface="微软雅黑" panose="020B0503020204020204" charset="-122"/>
            </a:endParaRPr>
          </a:p>
        </p:txBody>
      </p:sp>
      <p:sp>
        <p:nvSpPr>
          <p:cNvPr id="7" name="矩形 2">
            <a:extLst>
              <a:ext uri="{FF2B5EF4-FFF2-40B4-BE49-F238E27FC236}">
                <a16:creationId xmlns:a16="http://schemas.microsoft.com/office/drawing/2014/main" id="{FEB205F5-3ED9-4CBF-B39F-28BEDEF46771}"/>
              </a:ext>
            </a:extLst>
          </p:cNvPr>
          <p:cNvSpPr>
            <a:spLocks noChangeArrowheads="1"/>
          </p:cNvSpPr>
          <p:nvPr/>
        </p:nvSpPr>
        <p:spPr bwMode="auto">
          <a:xfrm>
            <a:off x="1208013" y="1842492"/>
            <a:ext cx="1123439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close()</a:t>
            </a:r>
            <a:r>
              <a:rPr lang="zh-CN" altLang="zh-CN" sz="2800" dirty="0">
                <a:latin typeface="微软雅黑" pitchFamily="34" charset="-122"/>
                <a:ea typeface="微软雅黑" pitchFamily="34" charset="-122"/>
              </a:rPr>
              <a:t>方法用于关闭文件，该方法没有参数，直接调用即可。</a:t>
            </a:r>
            <a:endParaRPr lang="zh-CN" altLang="en-US" sz="2800" dirty="0">
              <a:latin typeface="微软雅黑" pitchFamily="34" charset="-122"/>
              <a:ea typeface="微软雅黑" pitchFamily="34" charset="-122"/>
            </a:endParaRPr>
          </a:p>
        </p:txBody>
      </p:sp>
      <p:sp>
        <p:nvSpPr>
          <p:cNvPr id="8" name="文本框 2">
            <a:extLst>
              <a:ext uri="{FF2B5EF4-FFF2-40B4-BE49-F238E27FC236}">
                <a16:creationId xmlns:a16="http://schemas.microsoft.com/office/drawing/2014/main" id="{7C716F68-C3AC-4167-9AD5-8F227D1FB5E0}"/>
              </a:ext>
            </a:extLst>
          </p:cNvPr>
          <p:cNvSpPr txBox="1">
            <a:spLocks noChangeArrowheads="1"/>
          </p:cNvSpPr>
          <p:nvPr/>
        </p:nvSpPr>
        <p:spPr bwMode="auto">
          <a:xfrm>
            <a:off x="3754454" y="2829580"/>
            <a:ext cx="4119818" cy="523220"/>
          </a:xfrm>
          <a:prstGeom prst="rect">
            <a:avLst/>
          </a:prstGeom>
          <a:solidFill>
            <a:schemeClr val="accent4">
              <a:lumMod val="20000"/>
              <a:lumOff val="80000"/>
            </a:schemeClr>
          </a:solidFill>
          <a:ln>
            <a:noFill/>
          </a:ln>
        </p:spPr>
        <p:txBody>
          <a:bodyPr wrap="square">
            <a:spAutoFit/>
          </a:bodyPr>
          <a:lstStyle>
            <a:defPPr>
              <a:defRPr lang="zh-CN"/>
            </a:defPPr>
            <a:lvl1pPr>
              <a:defRPr sz="2400">
                <a:latin typeface="微软雅黑" panose="020B0503020204020204" pitchFamily="34" charset="-122"/>
                <a:ea typeface="微软雅黑" panose="020B0503020204020204" pitchFamily="34" charset="-122"/>
              </a:defRPr>
            </a:lvl1pPr>
            <a:lvl2pPr>
              <a:defRPr sz="2400">
                <a:latin typeface="等线" charset="-122"/>
                <a:ea typeface="宋体" pitchFamily="2" charset="-122"/>
              </a:defRPr>
            </a:lvl2pPr>
            <a:lvl3pPr>
              <a:defRPr sz="2400">
                <a:latin typeface="等线" charset="-122"/>
                <a:ea typeface="宋体" pitchFamily="2" charset="-122"/>
              </a:defRPr>
            </a:lvl3pPr>
            <a:lvl4pPr>
              <a:defRPr sz="2400">
                <a:latin typeface="等线" charset="-122"/>
                <a:ea typeface="宋体" pitchFamily="2" charset="-122"/>
              </a:defRPr>
            </a:lvl4pPr>
            <a:lvl5pPr>
              <a:defRPr sz="2400">
                <a:latin typeface="等线" charset="-122"/>
                <a:ea typeface="宋体" pitchFamily="2" charset="-122"/>
              </a:defRPr>
            </a:lvl5pPr>
            <a:lvl6pPr fontAlgn="base">
              <a:spcBef>
                <a:spcPct val="0"/>
              </a:spcBef>
              <a:spcAft>
                <a:spcPct val="0"/>
              </a:spcAft>
              <a:buFont typeface="Arial" pitchFamily="34" charset="0"/>
              <a:defRPr sz="2400">
                <a:latin typeface="等线" charset="-122"/>
                <a:ea typeface="宋体" pitchFamily="2" charset="-122"/>
              </a:defRPr>
            </a:lvl6pPr>
            <a:lvl7pPr fontAlgn="base">
              <a:spcBef>
                <a:spcPct val="0"/>
              </a:spcBef>
              <a:spcAft>
                <a:spcPct val="0"/>
              </a:spcAft>
              <a:buFont typeface="Arial" pitchFamily="34" charset="0"/>
              <a:defRPr sz="2400">
                <a:latin typeface="等线" charset="-122"/>
                <a:ea typeface="宋体" pitchFamily="2" charset="-122"/>
              </a:defRPr>
            </a:lvl7pPr>
            <a:lvl8pPr fontAlgn="base">
              <a:spcBef>
                <a:spcPct val="0"/>
              </a:spcBef>
              <a:spcAft>
                <a:spcPct val="0"/>
              </a:spcAft>
              <a:buFont typeface="Arial" pitchFamily="34" charset="0"/>
              <a:defRPr sz="2400">
                <a:latin typeface="等线" charset="-122"/>
                <a:ea typeface="宋体" pitchFamily="2" charset="-122"/>
              </a:defRPr>
            </a:lvl8pPr>
            <a:lvl9pPr fontAlgn="base">
              <a:spcBef>
                <a:spcPct val="0"/>
              </a:spcBef>
              <a:spcAft>
                <a:spcPct val="0"/>
              </a:spcAft>
              <a:buFont typeface="Arial" pitchFamily="34" charset="0"/>
              <a:defRPr sz="2400">
                <a:latin typeface="等线" charset="-122"/>
                <a:ea typeface="宋体" pitchFamily="2" charset="-122"/>
              </a:defRPr>
            </a:lvl9pPr>
          </a:lstStyle>
          <a:p>
            <a:r>
              <a:rPr lang="zh-CN" altLang="en-US" sz="2800" dirty="0"/>
              <a:t>文件对象</a:t>
            </a:r>
            <a:r>
              <a:rPr lang="en-US" altLang="zh-CN" sz="2800" dirty="0"/>
              <a:t>.close()                  </a:t>
            </a:r>
            <a:endParaRPr lang="zh-CN" altLang="zh-CN" sz="2800" dirty="0"/>
          </a:p>
        </p:txBody>
      </p:sp>
      <p:sp>
        <p:nvSpPr>
          <p:cNvPr id="9" name="矩形 2">
            <a:extLst>
              <a:ext uri="{FF2B5EF4-FFF2-40B4-BE49-F238E27FC236}">
                <a16:creationId xmlns:a16="http://schemas.microsoft.com/office/drawing/2014/main" id="{936F70B3-7155-4881-B89D-91217BCE23A7}"/>
              </a:ext>
            </a:extLst>
          </p:cNvPr>
          <p:cNvSpPr>
            <a:spLocks noChangeArrowheads="1"/>
          </p:cNvSpPr>
          <p:nvPr/>
        </p:nvSpPr>
        <p:spPr bwMode="auto">
          <a:xfrm>
            <a:off x="2492865" y="4271862"/>
            <a:ext cx="6205354" cy="1377621"/>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r>
              <a:rPr lang="en-US" altLang="zh-CN" sz="3600" dirty="0">
                <a:solidFill>
                  <a:srgbClr val="FF0000"/>
                </a:solidFill>
                <a:latin typeface="Calibri" pitchFamily="34" charset="0"/>
                <a:ea typeface="楷体" pitchFamily="49" charset="-122"/>
              </a:rPr>
              <a:t>f1.close()</a:t>
            </a:r>
          </a:p>
          <a:p>
            <a:pPr>
              <a:lnSpc>
                <a:spcPct val="120000"/>
              </a:lnSpc>
            </a:pPr>
            <a:r>
              <a:rPr lang="en-US" altLang="zh-CN" sz="3600" dirty="0">
                <a:solidFill>
                  <a:srgbClr val="FF0000"/>
                </a:solidFill>
                <a:latin typeface="Calibri" pitchFamily="34" charset="0"/>
                <a:ea typeface="楷体" pitchFamily="49" charset="-122"/>
              </a:rPr>
              <a:t>           f2.close()</a:t>
            </a:r>
          </a:p>
        </p:txBody>
      </p:sp>
    </p:spTree>
    <p:custDataLst>
      <p:tags r:id="rId1"/>
    </p:custDataLst>
    <p:extLst>
      <p:ext uri="{BB962C8B-B14F-4D97-AF65-F5344CB8AC3E}">
        <p14:creationId xmlns:p14="http://schemas.microsoft.com/office/powerpoint/2010/main" val="1560599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721818" y="2539091"/>
            <a:ext cx="3624661"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读取文件数据</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94253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3467616" cy="584775"/>
          </a:xfrm>
          <a:prstGeom prst="rect">
            <a:avLst/>
          </a:prstGeom>
        </p:spPr>
        <p:txBody>
          <a:bodyPr wrap="none">
            <a:spAutoFit/>
          </a:bodyPr>
          <a:lstStyle/>
          <a:p>
            <a:r>
              <a:rPr lang="zh-CN" altLang="en-US" sz="3200" dirty="0">
                <a:solidFill>
                  <a:srgbClr val="0070C0"/>
                </a:solidFill>
              </a:rPr>
              <a:t>读取文件中的数据</a:t>
            </a:r>
            <a:endParaRPr lang="zh-CN" altLang="en-US" sz="3200" dirty="0">
              <a:solidFill>
                <a:srgbClr val="1353A2"/>
              </a:solidFill>
              <a:latin typeface="微软雅黑" panose="020B0503020204020204" charset="-122"/>
              <a:ea typeface="微软雅黑" panose="020B0503020204020204" charset="-122"/>
            </a:endParaRPr>
          </a:p>
        </p:txBody>
      </p:sp>
      <p:sp>
        <p:nvSpPr>
          <p:cNvPr id="6" name="文本框 2">
            <a:extLst>
              <a:ext uri="{FF2B5EF4-FFF2-40B4-BE49-F238E27FC236}">
                <a16:creationId xmlns:a16="http://schemas.microsoft.com/office/drawing/2014/main" id="{4D046044-FAF5-4DF7-9F04-180A17CFF8EB}"/>
              </a:ext>
            </a:extLst>
          </p:cNvPr>
          <p:cNvSpPr txBox="1">
            <a:spLocks noChangeArrowheads="1"/>
          </p:cNvSpPr>
          <p:nvPr/>
        </p:nvSpPr>
        <p:spPr bwMode="auto">
          <a:xfrm>
            <a:off x="3931568" y="1972176"/>
            <a:ext cx="5286463" cy="523220"/>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2800" dirty="0">
                <a:latin typeface="微软雅黑" panose="020B0503020204020204" pitchFamily="34" charset="-122"/>
                <a:ea typeface="微软雅黑" panose="020B0503020204020204" pitchFamily="34" charset="-122"/>
              </a:rPr>
              <a:t>文件对象</a:t>
            </a:r>
            <a:r>
              <a:rPr lang="en-US" altLang="zh-CN" sz="2800" dirty="0">
                <a:latin typeface="微软雅黑" panose="020B0503020204020204" pitchFamily="34" charset="-122"/>
                <a:ea typeface="微软雅黑" panose="020B0503020204020204" pitchFamily="34" charset="-122"/>
              </a:rPr>
              <a:t>.read([size])  </a:t>
            </a:r>
            <a:endParaRPr lang="zh-CN" altLang="zh-CN" sz="2800" dirty="0">
              <a:latin typeface="微软雅黑" panose="020B0503020204020204" pitchFamily="34" charset="-122"/>
              <a:ea typeface="微软雅黑" panose="020B0503020204020204" pitchFamily="34" charset="-122"/>
            </a:endParaRPr>
          </a:p>
        </p:txBody>
      </p:sp>
      <p:sp>
        <p:nvSpPr>
          <p:cNvPr id="10" name="矩形 2">
            <a:extLst>
              <a:ext uri="{FF2B5EF4-FFF2-40B4-BE49-F238E27FC236}">
                <a16:creationId xmlns:a16="http://schemas.microsoft.com/office/drawing/2014/main" id="{382AEAB9-5D22-45E0-8B4F-82EAB0B7F71A}"/>
              </a:ext>
            </a:extLst>
          </p:cNvPr>
          <p:cNvSpPr>
            <a:spLocks noChangeArrowheads="1"/>
          </p:cNvSpPr>
          <p:nvPr/>
        </p:nvSpPr>
        <p:spPr bwMode="auto">
          <a:xfrm>
            <a:off x="1309618" y="2671249"/>
            <a:ext cx="10029652"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楷体" pitchFamily="49" charset="-122"/>
                <a:ea typeface="楷体" pitchFamily="49" charset="-122"/>
              </a:rPr>
              <a:t>参数</a:t>
            </a:r>
            <a:r>
              <a:rPr lang="en-US" altLang="zh-CN" sz="2800" dirty="0">
                <a:solidFill>
                  <a:srgbClr val="FF0000"/>
                </a:solidFill>
                <a:latin typeface="楷体" pitchFamily="49" charset="-122"/>
                <a:ea typeface="楷体" pitchFamily="49" charset="-122"/>
              </a:rPr>
              <a:t>size</a:t>
            </a:r>
            <a:r>
              <a:rPr lang="zh-CN" altLang="en-US" sz="2800" dirty="0">
                <a:latin typeface="楷体" pitchFamily="49" charset="-122"/>
                <a:ea typeface="楷体" pitchFamily="49" charset="-122"/>
              </a:rPr>
              <a:t>表示设置的</a:t>
            </a:r>
            <a:r>
              <a:rPr lang="zh-CN" altLang="zh-CN" sz="2800" dirty="0">
                <a:solidFill>
                  <a:srgbClr val="FF0000"/>
                </a:solidFill>
                <a:latin typeface="楷体" pitchFamily="49" charset="-122"/>
                <a:ea typeface="楷体" pitchFamily="49" charset="-122"/>
              </a:rPr>
              <a:t>读取数据的字节数</a:t>
            </a:r>
            <a:r>
              <a:rPr lang="zh-CN" altLang="en-US" sz="2800" dirty="0">
                <a:latin typeface="楷体" pitchFamily="49" charset="-122"/>
                <a:ea typeface="楷体" pitchFamily="49" charset="-122"/>
              </a:rPr>
              <a:t>，</a:t>
            </a:r>
            <a:r>
              <a:rPr lang="zh-CN" altLang="zh-CN" sz="2800" dirty="0">
                <a:latin typeface="楷体" pitchFamily="49" charset="-122"/>
                <a:ea typeface="楷体" pitchFamily="49" charset="-122"/>
              </a:rPr>
              <a:t>若</a:t>
            </a:r>
            <a:r>
              <a:rPr lang="zh-CN" altLang="en-US" sz="2800" dirty="0">
                <a:latin typeface="楷体" pitchFamily="49" charset="-122"/>
                <a:ea typeface="楷体" pitchFamily="49" charset="-122"/>
              </a:rPr>
              <a:t>该参数</a:t>
            </a:r>
            <a:r>
              <a:rPr lang="zh-CN" altLang="zh-CN" sz="2800" dirty="0">
                <a:solidFill>
                  <a:srgbClr val="FF0000"/>
                </a:solidFill>
                <a:latin typeface="楷体" pitchFamily="49" charset="-122"/>
                <a:ea typeface="楷体" pitchFamily="49" charset="-122"/>
              </a:rPr>
              <a:t>缺省</a:t>
            </a:r>
            <a:r>
              <a:rPr lang="zh-CN" altLang="zh-CN" sz="2800" dirty="0">
                <a:latin typeface="楷体" pitchFamily="49" charset="-122"/>
                <a:ea typeface="楷体" pitchFamily="49" charset="-122"/>
              </a:rPr>
              <a:t>，则一次读取指定文件中的</a:t>
            </a:r>
            <a:r>
              <a:rPr lang="zh-CN" altLang="zh-CN" sz="2800" dirty="0">
                <a:solidFill>
                  <a:srgbClr val="FF0000"/>
                </a:solidFill>
                <a:latin typeface="楷体" pitchFamily="49" charset="-122"/>
                <a:ea typeface="楷体" pitchFamily="49" charset="-122"/>
              </a:rPr>
              <a:t>所有数据</a:t>
            </a:r>
            <a:r>
              <a:rPr lang="zh-CN" altLang="zh-CN" sz="2800" dirty="0">
                <a:latin typeface="楷体" pitchFamily="49" charset="-122"/>
                <a:ea typeface="楷体" pitchFamily="49" charset="-122"/>
              </a:rPr>
              <a:t>。</a:t>
            </a:r>
            <a:endParaRPr lang="en-US" altLang="zh-CN" sz="2800" dirty="0">
              <a:latin typeface="楷体" pitchFamily="49" charset="-122"/>
              <a:ea typeface="楷体" pitchFamily="49" charset="-122"/>
            </a:endParaRPr>
          </a:p>
        </p:txBody>
      </p:sp>
      <p:sp>
        <p:nvSpPr>
          <p:cNvPr id="11" name="矩形 2">
            <a:extLst>
              <a:ext uri="{FF2B5EF4-FFF2-40B4-BE49-F238E27FC236}">
                <a16:creationId xmlns:a16="http://schemas.microsoft.com/office/drawing/2014/main" id="{799B373D-7177-4352-8077-81404CF02312}"/>
              </a:ext>
            </a:extLst>
          </p:cNvPr>
          <p:cNvSpPr>
            <a:spLocks noChangeArrowheads="1"/>
          </p:cNvSpPr>
          <p:nvPr/>
        </p:nvSpPr>
        <p:spPr bwMode="auto">
          <a:xfrm>
            <a:off x="957601" y="1292274"/>
            <a:ext cx="1123439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read()</a:t>
            </a:r>
            <a:r>
              <a:rPr lang="zh-CN" altLang="zh-CN" sz="2800" dirty="0">
                <a:latin typeface="微软雅黑" pitchFamily="34" charset="-122"/>
                <a:ea typeface="微软雅黑" pitchFamily="34" charset="-122"/>
              </a:rPr>
              <a:t>方法可以从指定文件中读取指定数据，其语法格式如下：</a:t>
            </a:r>
          </a:p>
        </p:txBody>
      </p:sp>
      <p:sp>
        <p:nvSpPr>
          <p:cNvPr id="12" name="矩形 2">
            <a:extLst>
              <a:ext uri="{FF2B5EF4-FFF2-40B4-BE49-F238E27FC236}">
                <a16:creationId xmlns:a16="http://schemas.microsoft.com/office/drawing/2014/main" id="{7ED11960-7D5A-4934-9009-56C126D90B2F}"/>
              </a:ext>
            </a:extLst>
          </p:cNvPr>
          <p:cNvSpPr>
            <a:spLocks noChangeArrowheads="1"/>
          </p:cNvSpPr>
          <p:nvPr/>
        </p:nvSpPr>
        <p:spPr bwMode="auto">
          <a:xfrm>
            <a:off x="1959087" y="4085762"/>
            <a:ext cx="7907725" cy="2160591"/>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2800" dirty="0">
                <a:latin typeface="Calibri" pitchFamily="34" charset="0"/>
                <a:ea typeface="楷体" pitchFamily="49" charset="-122"/>
              </a:rPr>
              <a:t>：</a:t>
            </a:r>
            <a:r>
              <a:rPr lang="de-DE" altLang="zh-CN" sz="2800" dirty="0">
                <a:latin typeface="Calibri" pitchFamily="34" charset="0"/>
                <a:ea typeface="楷体" pitchFamily="49" charset="-122"/>
              </a:rPr>
              <a:t>f = open("</a:t>
            </a:r>
            <a:r>
              <a:rPr lang="zh-CN" altLang="en-US" sz="2800" dirty="0">
                <a:latin typeface="Calibri" pitchFamily="34" charset="0"/>
                <a:ea typeface="楷体" pitchFamily="49" charset="-122"/>
              </a:rPr>
              <a:t>端午节</a:t>
            </a:r>
            <a:r>
              <a:rPr lang="en-US" altLang="zh-CN" sz="2800" dirty="0">
                <a:latin typeface="Calibri" pitchFamily="34" charset="0"/>
                <a:ea typeface="楷体" pitchFamily="49" charset="-122"/>
              </a:rPr>
              <a:t>.</a:t>
            </a:r>
            <a:r>
              <a:rPr lang="de-DE" altLang="zh-CN" sz="2800" dirty="0">
                <a:latin typeface="Calibri" pitchFamily="34" charset="0"/>
                <a:ea typeface="楷体" pitchFamily="49" charset="-122"/>
              </a:rPr>
              <a:t>txt", 'r',encoding='utf-8‘)</a:t>
            </a:r>
          </a:p>
          <a:p>
            <a:pPr>
              <a:lnSpc>
                <a:spcPct val="120000"/>
              </a:lnSpc>
            </a:pPr>
            <a:r>
              <a:rPr lang="de-DE" altLang="zh-CN" sz="2800" dirty="0">
                <a:latin typeface="Calibri" pitchFamily="34" charset="0"/>
                <a:ea typeface="楷体" pitchFamily="49" charset="-122"/>
              </a:rPr>
              <a:t>           f.read(4)</a:t>
            </a:r>
          </a:p>
          <a:p>
            <a:pPr>
              <a:lnSpc>
                <a:spcPct val="120000"/>
              </a:lnSpc>
            </a:pPr>
            <a:r>
              <a:rPr lang="de-DE" altLang="zh-CN" sz="2800" dirty="0">
                <a:latin typeface="Calibri" pitchFamily="34" charset="0"/>
                <a:ea typeface="楷体" pitchFamily="49" charset="-122"/>
              </a:rPr>
              <a:t>           f.read(5)</a:t>
            </a:r>
          </a:p>
          <a:p>
            <a:pPr>
              <a:lnSpc>
                <a:spcPct val="120000"/>
              </a:lnSpc>
            </a:pPr>
            <a:r>
              <a:rPr lang="de-DE" altLang="zh-CN" sz="2800" dirty="0">
                <a:latin typeface="Calibri" pitchFamily="34" charset="0"/>
                <a:ea typeface="楷体" pitchFamily="49" charset="-122"/>
              </a:rPr>
              <a:t>           f.read()</a:t>
            </a:r>
            <a:endParaRPr lang="en-US" altLang="zh-CN" sz="2800" dirty="0">
              <a:solidFill>
                <a:srgbClr val="FF0000"/>
              </a:solidFill>
              <a:latin typeface="Calibri" pitchFamily="34" charset="0"/>
              <a:ea typeface="楷体" pitchFamily="49" charset="-122"/>
            </a:endParaRPr>
          </a:p>
        </p:txBody>
      </p:sp>
    </p:spTree>
    <p:custDataLst>
      <p:tags r:id="rId1"/>
    </p:custDataLst>
    <p:extLst>
      <p:ext uri="{BB962C8B-B14F-4D97-AF65-F5344CB8AC3E}">
        <p14:creationId xmlns:p14="http://schemas.microsoft.com/office/powerpoint/2010/main" val="3515250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C63C6C-A8B0-4C28-A6FC-CE694E1826EF}"/>
              </a:ext>
            </a:extLst>
          </p:cNvPr>
          <p:cNvSpPr txBox="1">
            <a:spLocks noChangeArrowheads="1"/>
          </p:cNvSpPr>
          <p:nvPr/>
        </p:nvSpPr>
        <p:spPr bwMode="auto">
          <a:xfrm>
            <a:off x="3417631" y="2665374"/>
            <a:ext cx="5492389" cy="584775"/>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3200" dirty="0">
                <a:latin typeface="微软雅黑" panose="020B0503020204020204" pitchFamily="34" charset="-122"/>
                <a:ea typeface="微软雅黑" panose="020B0503020204020204" pitchFamily="34" charset="-122"/>
              </a:rPr>
              <a:t>文件对象</a:t>
            </a:r>
            <a:r>
              <a:rPr lang="en-US" altLang="zh-CN" sz="3200" dirty="0">
                <a:latin typeface="微软雅黑" panose="020B0503020204020204" pitchFamily="34" charset="-122"/>
                <a:ea typeface="微软雅黑" panose="020B0503020204020204" pitchFamily="34" charset="-122"/>
              </a:rPr>
              <a:t>. </a:t>
            </a:r>
            <a:r>
              <a:rPr lang="en-US" altLang="zh-CN" sz="3200" dirty="0" err="1">
                <a:latin typeface="微软雅黑" panose="020B0503020204020204" pitchFamily="34" charset="-122"/>
                <a:ea typeface="微软雅黑" panose="020B0503020204020204" pitchFamily="34" charset="-122"/>
              </a:rPr>
              <a:t>readline</a:t>
            </a:r>
            <a:r>
              <a:rPr lang="en-US" altLang="zh-CN" sz="3200" dirty="0">
                <a:latin typeface="微软雅黑" panose="020B0503020204020204" pitchFamily="34" charset="-122"/>
                <a:ea typeface="微软雅黑" panose="020B0503020204020204" pitchFamily="34" charset="-122"/>
              </a:rPr>
              <a:t>()</a:t>
            </a:r>
            <a:endParaRPr lang="zh-CN" altLang="zh-CN" sz="3200" dirty="0">
              <a:latin typeface="微软雅黑" panose="020B0503020204020204" pitchFamily="34" charset="-122"/>
              <a:ea typeface="微软雅黑" panose="020B0503020204020204" pitchFamily="34" charset="-122"/>
            </a:endParaRPr>
          </a:p>
        </p:txBody>
      </p:sp>
      <p:sp>
        <p:nvSpPr>
          <p:cNvPr id="4" name="矩形 2">
            <a:extLst>
              <a:ext uri="{FF2B5EF4-FFF2-40B4-BE49-F238E27FC236}">
                <a16:creationId xmlns:a16="http://schemas.microsoft.com/office/drawing/2014/main" id="{2C18D6B5-44AE-4F0F-9FDD-182E8191122E}"/>
              </a:ext>
            </a:extLst>
          </p:cNvPr>
          <p:cNvSpPr>
            <a:spLocks noChangeArrowheads="1"/>
          </p:cNvSpPr>
          <p:nvPr/>
        </p:nvSpPr>
        <p:spPr bwMode="auto">
          <a:xfrm>
            <a:off x="1019136" y="1259632"/>
            <a:ext cx="11234399"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       </a:t>
            </a:r>
            <a:r>
              <a:rPr lang="en-US" altLang="zh-CN" sz="2800" dirty="0" err="1">
                <a:solidFill>
                  <a:srgbClr val="FF0000"/>
                </a:solidFill>
                <a:latin typeface="微软雅黑" pitchFamily="34" charset="-122"/>
                <a:ea typeface="微软雅黑" pitchFamily="34" charset="-122"/>
              </a:rPr>
              <a:t>readline</a:t>
            </a:r>
            <a:r>
              <a:rPr lang="en-US" altLang="zh-CN" sz="2800" dirty="0">
                <a:solidFill>
                  <a:srgbClr val="FF0000"/>
                </a:solidFill>
                <a:latin typeface="微软雅黑" pitchFamily="34" charset="-122"/>
                <a:ea typeface="微软雅黑" pitchFamily="34" charset="-122"/>
              </a:rPr>
              <a:t>()</a:t>
            </a:r>
            <a:r>
              <a:rPr lang="zh-CN" altLang="zh-CN" sz="2800" dirty="0">
                <a:solidFill>
                  <a:srgbClr val="FF0000"/>
                </a:solidFill>
                <a:latin typeface="微软雅黑" pitchFamily="34" charset="-122"/>
                <a:ea typeface="微软雅黑" pitchFamily="34" charset="-122"/>
              </a:rPr>
              <a:t>方法</a:t>
            </a:r>
            <a:r>
              <a:rPr lang="zh-CN" altLang="zh-CN" sz="2800" dirty="0">
                <a:latin typeface="微软雅黑" pitchFamily="34" charset="-122"/>
                <a:ea typeface="微软雅黑" pitchFamily="34" charset="-122"/>
              </a:rPr>
              <a:t>可以一次读取文件中的</a:t>
            </a:r>
            <a:r>
              <a:rPr lang="zh-CN" altLang="en-US" sz="2800" dirty="0">
                <a:latin typeface="微软雅黑" pitchFamily="34" charset="-122"/>
                <a:ea typeface="微软雅黑" pitchFamily="34" charset="-122"/>
              </a:rPr>
              <a:t>一行</a:t>
            </a:r>
            <a:r>
              <a:rPr lang="zh-CN" altLang="zh-CN" sz="2800" dirty="0">
                <a:latin typeface="微软雅黑" pitchFamily="34" charset="-122"/>
                <a:ea typeface="微软雅黑" pitchFamily="34" charset="-122"/>
              </a:rPr>
              <a:t>数据，</a:t>
            </a:r>
            <a:endParaRPr lang="en-US" altLang="zh-CN" sz="2800" dirty="0">
              <a:latin typeface="微软雅黑" pitchFamily="34" charset="-122"/>
              <a:ea typeface="微软雅黑" pitchFamily="34" charset="-122"/>
            </a:endParaRPr>
          </a:p>
          <a:p>
            <a:pPr>
              <a:lnSpc>
                <a:spcPct val="120000"/>
              </a:lnSpc>
            </a:pPr>
            <a:r>
              <a:rPr lang="zh-CN" altLang="zh-CN" sz="2800" dirty="0">
                <a:latin typeface="微软雅黑" pitchFamily="34" charset="-122"/>
                <a:ea typeface="微软雅黑" pitchFamily="34" charset="-122"/>
              </a:rPr>
              <a:t>其语法格式如下：</a:t>
            </a:r>
          </a:p>
        </p:txBody>
      </p:sp>
      <p:sp>
        <p:nvSpPr>
          <p:cNvPr id="5" name="矩形 2">
            <a:extLst>
              <a:ext uri="{FF2B5EF4-FFF2-40B4-BE49-F238E27FC236}">
                <a16:creationId xmlns:a16="http://schemas.microsoft.com/office/drawing/2014/main" id="{4C60A729-BAD7-4330-A43D-4905E1D9501D}"/>
              </a:ext>
            </a:extLst>
          </p:cNvPr>
          <p:cNvSpPr>
            <a:spLocks noChangeArrowheads="1"/>
          </p:cNvSpPr>
          <p:nvPr/>
        </p:nvSpPr>
        <p:spPr bwMode="auto">
          <a:xfrm>
            <a:off x="1283818" y="3795499"/>
            <a:ext cx="9584480" cy="1421928"/>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r>
              <a:rPr lang="de-DE" altLang="zh-CN" sz="3600" dirty="0">
                <a:latin typeface="Calibri" pitchFamily="34" charset="0"/>
                <a:ea typeface="楷体" pitchFamily="49" charset="-122"/>
              </a:rPr>
              <a:t>f = open("</a:t>
            </a:r>
            <a:r>
              <a:rPr lang="zh-CN" altLang="en-US" sz="3600" dirty="0">
                <a:latin typeface="Calibri" pitchFamily="34" charset="0"/>
                <a:ea typeface="楷体" pitchFamily="49" charset="-122"/>
              </a:rPr>
              <a:t>端午节</a:t>
            </a:r>
            <a:r>
              <a:rPr lang="en-US" altLang="zh-CN" sz="3600" dirty="0">
                <a:latin typeface="Calibri" pitchFamily="34" charset="0"/>
                <a:ea typeface="楷体" pitchFamily="49" charset="-122"/>
              </a:rPr>
              <a:t>.</a:t>
            </a:r>
            <a:r>
              <a:rPr lang="de-DE" altLang="zh-CN" sz="3600" dirty="0">
                <a:latin typeface="Calibri" pitchFamily="34" charset="0"/>
                <a:ea typeface="楷体" pitchFamily="49" charset="-122"/>
              </a:rPr>
              <a:t>txt", 'r',encoding='utf-8‘)</a:t>
            </a:r>
          </a:p>
          <a:p>
            <a:pPr>
              <a:lnSpc>
                <a:spcPct val="120000"/>
              </a:lnSpc>
            </a:pPr>
            <a:r>
              <a:rPr lang="de-DE" altLang="zh-CN" sz="3600" dirty="0">
                <a:latin typeface="Calibri" pitchFamily="34" charset="0"/>
                <a:ea typeface="楷体" pitchFamily="49" charset="-122"/>
              </a:rPr>
              <a:t>           f.readline()           </a:t>
            </a:r>
            <a:endParaRPr lang="en-US" altLang="zh-CN" sz="3600" dirty="0">
              <a:solidFill>
                <a:srgbClr val="FF0000"/>
              </a:solidFill>
              <a:latin typeface="Calibri" pitchFamily="34" charset="0"/>
              <a:ea typeface="楷体" pitchFamily="49" charset="-122"/>
            </a:endParaRPr>
          </a:p>
        </p:txBody>
      </p:sp>
    </p:spTree>
    <p:custDataLst>
      <p:tags r:id="rId1"/>
    </p:custDataLst>
    <p:extLst>
      <p:ext uri="{BB962C8B-B14F-4D97-AF65-F5344CB8AC3E}">
        <p14:creationId xmlns:p14="http://schemas.microsoft.com/office/powerpoint/2010/main" val="2247443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a:extLst>
              <a:ext uri="{FF2B5EF4-FFF2-40B4-BE49-F238E27FC236}">
                <a16:creationId xmlns:a16="http://schemas.microsoft.com/office/drawing/2014/main" id="{57C63C6C-A8B0-4C28-A6FC-CE694E1826EF}"/>
              </a:ext>
            </a:extLst>
          </p:cNvPr>
          <p:cNvSpPr txBox="1">
            <a:spLocks noChangeArrowheads="1"/>
          </p:cNvSpPr>
          <p:nvPr/>
        </p:nvSpPr>
        <p:spPr bwMode="auto">
          <a:xfrm>
            <a:off x="3130412" y="2459792"/>
            <a:ext cx="4480879" cy="584775"/>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3200" dirty="0">
                <a:latin typeface="微软雅黑" panose="020B0503020204020204" pitchFamily="34" charset="-122"/>
                <a:ea typeface="微软雅黑" panose="020B0503020204020204" pitchFamily="34" charset="-122"/>
              </a:rPr>
              <a:t>文件对象</a:t>
            </a:r>
            <a:r>
              <a:rPr lang="en-US" altLang="zh-CN" sz="3200" dirty="0">
                <a:latin typeface="微软雅黑" panose="020B0503020204020204" pitchFamily="34" charset="-122"/>
                <a:ea typeface="微软雅黑" panose="020B0503020204020204" pitchFamily="34" charset="-122"/>
              </a:rPr>
              <a:t>. readlines()</a:t>
            </a:r>
            <a:endParaRPr lang="zh-CN" altLang="zh-CN" sz="3200" dirty="0">
              <a:latin typeface="微软雅黑" panose="020B0503020204020204" pitchFamily="34" charset="-122"/>
              <a:ea typeface="微软雅黑" panose="020B0503020204020204" pitchFamily="34" charset="-122"/>
            </a:endParaRPr>
          </a:p>
        </p:txBody>
      </p:sp>
      <p:sp>
        <p:nvSpPr>
          <p:cNvPr id="7" name="矩形 2">
            <a:extLst>
              <a:ext uri="{FF2B5EF4-FFF2-40B4-BE49-F238E27FC236}">
                <a16:creationId xmlns:a16="http://schemas.microsoft.com/office/drawing/2014/main" id="{C95F458D-7593-4823-9165-040FC2DE4EA1}"/>
              </a:ext>
            </a:extLst>
          </p:cNvPr>
          <p:cNvSpPr>
            <a:spLocks noChangeArrowheads="1"/>
          </p:cNvSpPr>
          <p:nvPr/>
        </p:nvSpPr>
        <p:spPr bwMode="auto">
          <a:xfrm>
            <a:off x="1185883" y="3321209"/>
            <a:ext cx="10245313"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3200" dirty="0">
                <a:latin typeface="楷体" pitchFamily="49" charset="-122"/>
                <a:ea typeface="楷体" pitchFamily="49" charset="-122"/>
              </a:rPr>
              <a:t>readlines()</a:t>
            </a:r>
            <a:r>
              <a:rPr lang="zh-CN" altLang="zh-CN" sz="3200" dirty="0">
                <a:latin typeface="楷体" pitchFamily="49" charset="-122"/>
                <a:ea typeface="楷体" pitchFamily="49" charset="-122"/>
              </a:rPr>
              <a:t>方法在读取数据后会返回一个列表，</a:t>
            </a:r>
            <a:r>
              <a:rPr lang="zh-CN" altLang="en-US" sz="3200" dirty="0">
                <a:latin typeface="楷体" pitchFamily="49" charset="-122"/>
                <a:ea typeface="楷体" pitchFamily="49" charset="-122"/>
              </a:rPr>
              <a:t>该列表中的每个元素对应着</a:t>
            </a:r>
            <a:r>
              <a:rPr lang="zh-CN" altLang="zh-CN" sz="3200" dirty="0">
                <a:latin typeface="楷体" pitchFamily="49" charset="-122"/>
                <a:ea typeface="楷体" pitchFamily="49" charset="-122"/>
              </a:rPr>
              <a:t>文件中的每一行</a:t>
            </a:r>
            <a:r>
              <a:rPr lang="zh-CN" altLang="en-US" sz="3200" dirty="0">
                <a:latin typeface="楷体" pitchFamily="49" charset="-122"/>
                <a:ea typeface="楷体" pitchFamily="49" charset="-122"/>
              </a:rPr>
              <a:t>数据</a:t>
            </a:r>
            <a:r>
              <a:rPr lang="zh-CN" altLang="zh-CN" sz="3200" dirty="0">
                <a:latin typeface="楷体" pitchFamily="49" charset="-122"/>
                <a:ea typeface="楷体" pitchFamily="49" charset="-122"/>
              </a:rPr>
              <a:t>。</a:t>
            </a:r>
          </a:p>
        </p:txBody>
      </p:sp>
      <p:sp>
        <p:nvSpPr>
          <p:cNvPr id="8" name="矩形 2">
            <a:extLst>
              <a:ext uri="{FF2B5EF4-FFF2-40B4-BE49-F238E27FC236}">
                <a16:creationId xmlns:a16="http://schemas.microsoft.com/office/drawing/2014/main" id="{2C18D6B5-44AE-4F0F-9FDD-182E8191122E}"/>
              </a:ext>
            </a:extLst>
          </p:cNvPr>
          <p:cNvSpPr>
            <a:spLocks noChangeArrowheads="1"/>
          </p:cNvSpPr>
          <p:nvPr/>
        </p:nvSpPr>
        <p:spPr bwMode="auto">
          <a:xfrm>
            <a:off x="707068" y="1186310"/>
            <a:ext cx="8872362"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       </a:t>
            </a:r>
            <a:r>
              <a:rPr lang="en-US" altLang="zh-CN" sz="2800" dirty="0" err="1">
                <a:solidFill>
                  <a:srgbClr val="FF0000"/>
                </a:solidFill>
                <a:latin typeface="微软雅黑" pitchFamily="34" charset="-122"/>
                <a:ea typeface="微软雅黑" pitchFamily="34" charset="-122"/>
              </a:rPr>
              <a:t>readlines</a:t>
            </a:r>
            <a:r>
              <a:rPr lang="en-US" altLang="zh-CN" sz="2800" dirty="0">
                <a:solidFill>
                  <a:srgbClr val="FF0000"/>
                </a:solidFill>
                <a:latin typeface="微软雅黑" pitchFamily="34" charset="-122"/>
                <a:ea typeface="微软雅黑" pitchFamily="34" charset="-122"/>
              </a:rPr>
              <a:t>()</a:t>
            </a:r>
            <a:r>
              <a:rPr lang="zh-CN" altLang="zh-CN" sz="2800" dirty="0">
                <a:solidFill>
                  <a:srgbClr val="FF0000"/>
                </a:solidFill>
                <a:latin typeface="微软雅黑" pitchFamily="34" charset="-122"/>
                <a:ea typeface="微软雅黑" pitchFamily="34" charset="-122"/>
              </a:rPr>
              <a:t>方法</a:t>
            </a:r>
            <a:r>
              <a:rPr lang="zh-CN" altLang="zh-CN" sz="2800" dirty="0">
                <a:latin typeface="微软雅黑" pitchFamily="34" charset="-122"/>
                <a:ea typeface="微软雅黑" pitchFamily="34" charset="-122"/>
              </a:rPr>
              <a:t>可以一次读取文件中的所有数据，</a:t>
            </a:r>
            <a:endParaRPr lang="en-US" altLang="zh-CN" sz="2800" dirty="0">
              <a:latin typeface="微软雅黑" pitchFamily="34" charset="-122"/>
              <a:ea typeface="微软雅黑" pitchFamily="34" charset="-122"/>
            </a:endParaRPr>
          </a:p>
          <a:p>
            <a:pPr>
              <a:lnSpc>
                <a:spcPct val="120000"/>
              </a:lnSpc>
            </a:pPr>
            <a:r>
              <a:rPr lang="zh-CN" altLang="zh-CN" sz="2800" dirty="0">
                <a:latin typeface="微软雅黑" pitchFamily="34" charset="-122"/>
                <a:ea typeface="微软雅黑" pitchFamily="34" charset="-122"/>
              </a:rPr>
              <a:t>其语法格式如下：</a:t>
            </a:r>
          </a:p>
        </p:txBody>
      </p:sp>
      <p:sp>
        <p:nvSpPr>
          <p:cNvPr id="9" name="矩形 2">
            <a:extLst>
              <a:ext uri="{FF2B5EF4-FFF2-40B4-BE49-F238E27FC236}">
                <a16:creationId xmlns:a16="http://schemas.microsoft.com/office/drawing/2014/main" id="{A9D131ED-B364-40EB-B026-EE574E50739F}"/>
              </a:ext>
            </a:extLst>
          </p:cNvPr>
          <p:cNvSpPr>
            <a:spLocks noChangeArrowheads="1"/>
          </p:cNvSpPr>
          <p:nvPr/>
        </p:nvSpPr>
        <p:spPr bwMode="auto">
          <a:xfrm>
            <a:off x="1185883" y="4663941"/>
            <a:ext cx="9791025" cy="1377621"/>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r>
              <a:rPr lang="de-DE" altLang="zh-CN" sz="3600" dirty="0">
                <a:latin typeface="Calibri" pitchFamily="34" charset="0"/>
                <a:ea typeface="楷体" pitchFamily="49" charset="-122"/>
              </a:rPr>
              <a:t>f = open("</a:t>
            </a:r>
            <a:r>
              <a:rPr lang="zh-CN" altLang="en-US" sz="3600" dirty="0">
                <a:latin typeface="Calibri" pitchFamily="34" charset="0"/>
                <a:ea typeface="楷体" pitchFamily="49" charset="-122"/>
              </a:rPr>
              <a:t>端午节</a:t>
            </a:r>
            <a:r>
              <a:rPr lang="en-US" altLang="zh-CN" sz="3600" dirty="0">
                <a:latin typeface="Calibri" pitchFamily="34" charset="0"/>
                <a:ea typeface="楷体" pitchFamily="49" charset="-122"/>
              </a:rPr>
              <a:t>.</a:t>
            </a:r>
            <a:r>
              <a:rPr lang="de-DE" altLang="zh-CN" sz="3600" dirty="0">
                <a:latin typeface="Calibri" pitchFamily="34" charset="0"/>
                <a:ea typeface="楷体" pitchFamily="49" charset="-122"/>
              </a:rPr>
              <a:t>txt", 'r',encoding='utf-8‘)</a:t>
            </a:r>
          </a:p>
          <a:p>
            <a:pPr>
              <a:lnSpc>
                <a:spcPct val="120000"/>
              </a:lnSpc>
            </a:pPr>
            <a:r>
              <a:rPr lang="de-DE" altLang="zh-CN" sz="3600" dirty="0">
                <a:latin typeface="Calibri" pitchFamily="34" charset="0"/>
                <a:ea typeface="楷体" pitchFamily="49" charset="-122"/>
              </a:rPr>
              <a:t>           f.readlines() </a:t>
            </a:r>
            <a:endParaRPr lang="en-US" altLang="zh-CN" sz="3600" dirty="0">
              <a:solidFill>
                <a:srgbClr val="FF0000"/>
              </a:solidFill>
              <a:latin typeface="Calibri" pitchFamily="34" charset="0"/>
              <a:ea typeface="楷体" pitchFamily="49" charset="-122"/>
            </a:endParaRPr>
          </a:p>
        </p:txBody>
      </p:sp>
    </p:spTree>
    <p:custDataLst>
      <p:tags r:id="rId1"/>
    </p:custDataLst>
    <p:extLst>
      <p:ext uri="{BB962C8B-B14F-4D97-AF65-F5344CB8AC3E}">
        <p14:creationId xmlns:p14="http://schemas.microsoft.com/office/powerpoint/2010/main" val="3221763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9">
            <a:extLst>
              <a:ext uri="{FF2B5EF4-FFF2-40B4-BE49-F238E27FC236}">
                <a16:creationId xmlns:a16="http://schemas.microsoft.com/office/drawing/2014/main" id="{9C3E0A25-839F-4998-B0F9-C64CCEC6D8DF}"/>
              </a:ext>
            </a:extLst>
          </p:cNvPr>
          <p:cNvSpPr txBox="1">
            <a:spLocks noChangeArrowheads="1"/>
          </p:cNvSpPr>
          <p:nvPr/>
        </p:nvSpPr>
        <p:spPr bwMode="auto">
          <a:xfrm>
            <a:off x="2156148" y="1887591"/>
            <a:ext cx="8742234" cy="3150927"/>
          </a:xfrm>
          <a:prstGeom prst="rect">
            <a:avLst/>
          </a:prstGeom>
          <a:noFill/>
          <a:ln w="38100">
            <a:solidFill>
              <a:schemeClr val="accent6"/>
            </a:solidFill>
            <a:prstDash val="dashDot"/>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20000"/>
              </a:lnSpc>
            </a:pPr>
            <a:r>
              <a:rPr lang="en-US" altLang="zh-CN" sz="2800" dirty="0">
                <a:solidFill>
                  <a:srgbClr val="FF0000"/>
                </a:solidFill>
                <a:latin typeface="微软雅黑" panose="020B0503020204020204" pitchFamily="34" charset="-122"/>
                <a:ea typeface="微软雅黑" panose="020B0503020204020204" pitchFamily="34" charset="-122"/>
              </a:rPr>
              <a:t>read()</a:t>
            </a:r>
            <a:r>
              <a:rPr lang="zh-CN" altLang="zh-CN" sz="2800" dirty="0">
                <a:latin typeface="微软雅黑" panose="020B0503020204020204" pitchFamily="34" charset="-122"/>
                <a:ea typeface="微软雅黑" panose="020B0503020204020204" pitchFamily="34" charset="-122"/>
              </a:rPr>
              <a:t>（参数缺省时）和</a:t>
            </a:r>
            <a:r>
              <a:rPr lang="en-US" altLang="zh-CN" sz="2800" dirty="0">
                <a:solidFill>
                  <a:srgbClr val="FF0000"/>
                </a:solidFill>
                <a:latin typeface="微软雅黑" panose="020B0503020204020204" pitchFamily="34" charset="-122"/>
                <a:ea typeface="微软雅黑" panose="020B0503020204020204" pitchFamily="34" charset="-122"/>
              </a:rPr>
              <a:t>readlines()</a:t>
            </a:r>
            <a:r>
              <a:rPr lang="zh-CN" altLang="zh-CN" sz="2800" dirty="0">
                <a:latin typeface="微软雅黑" panose="020B0503020204020204" pitchFamily="34" charset="-122"/>
                <a:ea typeface="微软雅黑" panose="020B0503020204020204" pitchFamily="34" charset="-122"/>
              </a:rPr>
              <a:t>方法都可一次读取文件中的全部数据，但这两种操作都不够安全。因为计算机的内存是有限的，若文件较大，</a:t>
            </a:r>
            <a:r>
              <a:rPr lang="en-US" altLang="zh-CN" sz="2800" dirty="0">
                <a:solidFill>
                  <a:srgbClr val="FF0000"/>
                </a:solidFill>
                <a:latin typeface="微软雅黑" panose="020B0503020204020204" pitchFamily="34" charset="-122"/>
                <a:ea typeface="微软雅黑" panose="020B0503020204020204" pitchFamily="34" charset="-122"/>
              </a:rPr>
              <a:t>read()</a:t>
            </a:r>
            <a:r>
              <a:rPr lang="zh-CN" altLang="zh-CN" sz="2800" dirty="0">
                <a:latin typeface="微软雅黑" panose="020B0503020204020204" pitchFamily="34" charset="-122"/>
                <a:ea typeface="微软雅黑" panose="020B0503020204020204" pitchFamily="34" charset="-122"/>
              </a:rPr>
              <a:t>和</a:t>
            </a:r>
            <a:r>
              <a:rPr lang="en-US" altLang="zh-CN" sz="2800" dirty="0">
                <a:solidFill>
                  <a:srgbClr val="FF0000"/>
                </a:solidFill>
                <a:latin typeface="微软雅黑" panose="020B0503020204020204" pitchFamily="34" charset="-122"/>
                <a:ea typeface="微软雅黑" panose="020B0503020204020204" pitchFamily="34" charset="-122"/>
              </a:rPr>
              <a:t>readlines()</a:t>
            </a:r>
            <a:r>
              <a:rPr lang="zh-CN" altLang="zh-CN" sz="2800" dirty="0">
                <a:latin typeface="微软雅黑" panose="020B0503020204020204" pitchFamily="34" charset="-122"/>
                <a:ea typeface="微软雅黑" panose="020B0503020204020204" pitchFamily="34" charset="-122"/>
              </a:rPr>
              <a:t>的一次读取便会耗尽系统内存。为了保证读取安全，通常</a:t>
            </a:r>
            <a:r>
              <a:rPr lang="zh-CN" altLang="en-US" sz="2800" dirty="0">
                <a:latin typeface="微软雅黑" panose="020B0503020204020204" pitchFamily="34" charset="-122"/>
                <a:ea typeface="微软雅黑" panose="020B0503020204020204" pitchFamily="34" charset="-122"/>
              </a:rPr>
              <a:t>采用</a:t>
            </a:r>
            <a:r>
              <a:rPr lang="zh-CN" altLang="zh-CN" sz="2800" dirty="0">
                <a:latin typeface="微软雅黑" panose="020B0503020204020204" pitchFamily="34" charset="-122"/>
                <a:ea typeface="微软雅黑" panose="020B0503020204020204" pitchFamily="34" charset="-122"/>
              </a:rPr>
              <a:t>调用多次</a:t>
            </a:r>
            <a:r>
              <a:rPr lang="en-US" altLang="zh-CN" sz="2800" dirty="0">
                <a:solidFill>
                  <a:srgbClr val="FF0000"/>
                </a:solidFill>
                <a:latin typeface="微软雅黑" panose="020B0503020204020204" pitchFamily="34" charset="-122"/>
                <a:ea typeface="微软雅黑" panose="020B0503020204020204" pitchFamily="34" charset="-122"/>
              </a:rPr>
              <a:t>read(</a:t>
            </a:r>
            <a:r>
              <a:rPr lang="en-US" altLang="zh-CN" sz="2800" dirty="0">
                <a:solidFill>
                  <a:schemeClr val="accent1"/>
                </a:solidFill>
                <a:latin typeface="微软雅黑" panose="020B0503020204020204" pitchFamily="34" charset="-122"/>
                <a:ea typeface="微软雅黑" panose="020B0503020204020204" pitchFamily="34" charset="-122"/>
              </a:rPr>
              <a:t>size</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方法，每次读取</a:t>
            </a:r>
            <a:r>
              <a:rPr lang="en-US" altLang="zh-CN" sz="2800" dirty="0">
                <a:solidFill>
                  <a:schemeClr val="accent1"/>
                </a:solidFill>
                <a:latin typeface="微软雅黑" panose="020B0503020204020204" pitchFamily="34" charset="-122"/>
                <a:ea typeface="微软雅黑" panose="020B0503020204020204" pitchFamily="34" charset="-122"/>
              </a:rPr>
              <a:t>size</a:t>
            </a:r>
            <a:r>
              <a:rPr lang="zh-CN" altLang="zh-CN" sz="2800" dirty="0">
                <a:latin typeface="微软雅黑" panose="020B0503020204020204" pitchFamily="34" charset="-122"/>
                <a:ea typeface="微软雅黑" panose="020B0503020204020204" pitchFamily="34" charset="-122"/>
              </a:rPr>
              <a:t>字节的数据。</a:t>
            </a:r>
            <a:endParaRPr lang="zh-CN" altLang="en-US" sz="28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61089" flipH="1">
            <a:off x="324396" y="4206239"/>
            <a:ext cx="1998617" cy="1998617"/>
          </a:xfrm>
          <a:prstGeom prst="rect">
            <a:avLst/>
          </a:prstGeom>
        </p:spPr>
      </p:pic>
    </p:spTree>
    <p:custDataLst>
      <p:tags r:id="rId1"/>
    </p:custDataLst>
    <p:extLst>
      <p:ext uri="{BB962C8B-B14F-4D97-AF65-F5344CB8AC3E}">
        <p14:creationId xmlns:p14="http://schemas.microsoft.com/office/powerpoint/2010/main" val="3833841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写入文件数据</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01649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3057247" cy="584775"/>
          </a:xfrm>
          <a:prstGeom prst="rect">
            <a:avLst/>
          </a:prstGeom>
        </p:spPr>
        <p:txBody>
          <a:bodyPr wrap="none">
            <a:spAutoFit/>
          </a:bodyPr>
          <a:lstStyle/>
          <a:p>
            <a:r>
              <a:rPr lang="zh-CN" altLang="en-US" sz="3200" dirty="0">
                <a:solidFill>
                  <a:srgbClr val="0070C0"/>
                </a:solidFill>
              </a:rPr>
              <a:t>向文件写入数据</a:t>
            </a:r>
            <a:endParaRPr lang="zh-CN" altLang="en-US" sz="3200" dirty="0">
              <a:solidFill>
                <a:srgbClr val="1353A2"/>
              </a:solidFill>
              <a:latin typeface="微软雅黑" panose="020B0503020204020204" charset="-122"/>
              <a:ea typeface="微软雅黑" panose="020B0503020204020204" charset="-122"/>
            </a:endParaRPr>
          </a:p>
        </p:txBody>
      </p:sp>
      <p:sp>
        <p:nvSpPr>
          <p:cNvPr id="7" name="矩形 2">
            <a:extLst>
              <a:ext uri="{FF2B5EF4-FFF2-40B4-BE49-F238E27FC236}">
                <a16:creationId xmlns:a16="http://schemas.microsoft.com/office/drawing/2014/main" id="{93CB1C3F-A296-4B57-A387-255D8596BF20}"/>
              </a:ext>
            </a:extLst>
          </p:cNvPr>
          <p:cNvSpPr>
            <a:spLocks noChangeArrowheads="1"/>
          </p:cNvSpPr>
          <p:nvPr/>
        </p:nvSpPr>
        <p:spPr bwMode="auto">
          <a:xfrm>
            <a:off x="1020919" y="1370217"/>
            <a:ext cx="11234399"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通过</a:t>
            </a:r>
            <a:r>
              <a:rPr lang="en-US" altLang="zh-CN" sz="2800" dirty="0">
                <a:solidFill>
                  <a:srgbClr val="FF0000"/>
                </a:solidFill>
                <a:latin typeface="微软雅黑" pitchFamily="34" charset="-122"/>
                <a:ea typeface="微软雅黑" pitchFamily="34" charset="-122"/>
              </a:rPr>
              <a:t>write()</a:t>
            </a:r>
            <a:r>
              <a:rPr lang="zh-CN" altLang="zh-CN" sz="2800" dirty="0">
                <a:latin typeface="微软雅黑" pitchFamily="34" charset="-122"/>
                <a:ea typeface="微软雅黑" pitchFamily="34" charset="-122"/>
              </a:rPr>
              <a:t>方法向文件中写入数据，其语法格式如下。</a:t>
            </a:r>
            <a:endParaRPr lang="zh-CN" altLang="en-US" sz="2800" dirty="0">
              <a:latin typeface="微软雅黑" pitchFamily="34" charset="-122"/>
              <a:ea typeface="微软雅黑" pitchFamily="34" charset="-122"/>
            </a:endParaRPr>
          </a:p>
        </p:txBody>
      </p:sp>
      <p:sp>
        <p:nvSpPr>
          <p:cNvPr id="8" name="文本框 2">
            <a:extLst>
              <a:ext uri="{FF2B5EF4-FFF2-40B4-BE49-F238E27FC236}">
                <a16:creationId xmlns:a16="http://schemas.microsoft.com/office/drawing/2014/main" id="{622DD697-9353-4C9C-9613-DA3E8C902BF9}"/>
              </a:ext>
            </a:extLst>
          </p:cNvPr>
          <p:cNvSpPr txBox="1">
            <a:spLocks noChangeArrowheads="1"/>
          </p:cNvSpPr>
          <p:nvPr/>
        </p:nvSpPr>
        <p:spPr bwMode="auto">
          <a:xfrm>
            <a:off x="3904899" y="2130522"/>
            <a:ext cx="3617290" cy="584775"/>
          </a:xfrm>
          <a:prstGeom prst="rect">
            <a:avLst/>
          </a:prstGeom>
          <a:solidFill>
            <a:schemeClr val="accent6">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3200" dirty="0">
                <a:latin typeface="Times New Roman" pitchFamily="18" charset="0"/>
              </a:rPr>
              <a:t>文件对象</a:t>
            </a:r>
            <a:r>
              <a:rPr lang="en-US" altLang="zh-CN" sz="3200" dirty="0">
                <a:latin typeface="Times New Roman" pitchFamily="18" charset="0"/>
              </a:rPr>
              <a:t>. write(str)</a:t>
            </a:r>
            <a:endParaRPr lang="zh-CN" altLang="zh-CN" sz="3200" dirty="0">
              <a:latin typeface="Times New Roman" pitchFamily="18" charset="0"/>
            </a:endParaRPr>
          </a:p>
        </p:txBody>
      </p:sp>
      <p:sp>
        <p:nvSpPr>
          <p:cNvPr id="9" name="矩形 2">
            <a:extLst>
              <a:ext uri="{FF2B5EF4-FFF2-40B4-BE49-F238E27FC236}">
                <a16:creationId xmlns:a16="http://schemas.microsoft.com/office/drawing/2014/main" id="{44C8683A-828B-4F09-8F3E-D873B861C831}"/>
              </a:ext>
            </a:extLst>
          </p:cNvPr>
          <p:cNvSpPr>
            <a:spLocks noChangeArrowheads="1"/>
          </p:cNvSpPr>
          <p:nvPr/>
        </p:nvSpPr>
        <p:spPr bwMode="auto">
          <a:xfrm>
            <a:off x="1822704" y="2909998"/>
            <a:ext cx="9181764"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3200" dirty="0">
                <a:latin typeface="楷体" pitchFamily="49" charset="-122"/>
                <a:ea typeface="楷体" pitchFamily="49" charset="-122"/>
              </a:rPr>
              <a:t>参数</a:t>
            </a:r>
            <a:r>
              <a:rPr lang="en-US" altLang="zh-CN" sz="3200" dirty="0">
                <a:latin typeface="楷体" pitchFamily="49" charset="-122"/>
                <a:ea typeface="楷体" pitchFamily="49" charset="-122"/>
              </a:rPr>
              <a:t>str</a:t>
            </a:r>
            <a:r>
              <a:rPr lang="zh-CN" altLang="zh-CN" sz="3200" dirty="0">
                <a:latin typeface="楷体" pitchFamily="49" charset="-122"/>
                <a:ea typeface="楷体" pitchFamily="49" charset="-122"/>
              </a:rPr>
              <a:t>表示要写入的字符串</a:t>
            </a:r>
            <a:r>
              <a:rPr lang="zh-CN" altLang="en-US" sz="3200" dirty="0">
                <a:latin typeface="楷体" pitchFamily="49" charset="-122"/>
                <a:ea typeface="楷体" pitchFamily="49" charset="-122"/>
              </a:rPr>
              <a:t>。</a:t>
            </a:r>
            <a:r>
              <a:rPr lang="zh-CN" altLang="zh-CN" sz="3200" dirty="0">
                <a:latin typeface="楷体" pitchFamily="49" charset="-122"/>
                <a:ea typeface="楷体" pitchFamily="49" charset="-122"/>
              </a:rPr>
              <a:t>若字符串写入成功，</a:t>
            </a:r>
            <a:r>
              <a:rPr lang="en-US" altLang="zh-CN" sz="3200" dirty="0">
                <a:latin typeface="楷体" pitchFamily="49" charset="-122"/>
                <a:ea typeface="楷体" pitchFamily="49" charset="-122"/>
              </a:rPr>
              <a:t>write()</a:t>
            </a:r>
            <a:r>
              <a:rPr lang="zh-CN" altLang="en-US" sz="3200" dirty="0">
                <a:latin typeface="楷体" pitchFamily="49" charset="-122"/>
                <a:ea typeface="楷体" pitchFamily="49" charset="-122"/>
              </a:rPr>
              <a:t>方法</a:t>
            </a:r>
            <a:r>
              <a:rPr lang="zh-CN" altLang="zh-CN" sz="3200" dirty="0">
                <a:latin typeface="楷体" pitchFamily="49" charset="-122"/>
                <a:ea typeface="楷体" pitchFamily="49" charset="-122"/>
              </a:rPr>
              <a:t>返回本次写入文件的长度。</a:t>
            </a:r>
          </a:p>
        </p:txBody>
      </p:sp>
      <p:sp>
        <p:nvSpPr>
          <p:cNvPr id="13" name="矩形 2">
            <a:extLst>
              <a:ext uri="{FF2B5EF4-FFF2-40B4-BE49-F238E27FC236}">
                <a16:creationId xmlns:a16="http://schemas.microsoft.com/office/drawing/2014/main" id="{48E5E259-58BB-4BEB-8B52-17D8D3FFAD7A}"/>
              </a:ext>
            </a:extLst>
          </p:cNvPr>
          <p:cNvSpPr>
            <a:spLocks noChangeArrowheads="1"/>
          </p:cNvSpPr>
          <p:nvPr/>
        </p:nvSpPr>
        <p:spPr bwMode="auto">
          <a:xfrm>
            <a:off x="1507918" y="4523179"/>
            <a:ext cx="6171459" cy="1421928"/>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r>
              <a:rPr lang="en-US" altLang="zh-CN" sz="3600" dirty="0">
                <a:solidFill>
                  <a:srgbClr val="FF0000"/>
                </a:solidFill>
                <a:latin typeface="Calibri" pitchFamily="34" charset="0"/>
                <a:ea typeface="楷体" pitchFamily="49" charset="-122"/>
              </a:rPr>
              <a:t>f = open(“</a:t>
            </a:r>
            <a:r>
              <a:rPr lang="en-US" altLang="zh-CN" sz="3600" dirty="0" err="1">
                <a:solidFill>
                  <a:srgbClr val="FF0000"/>
                </a:solidFill>
                <a:latin typeface="Calibri" pitchFamily="34" charset="0"/>
                <a:ea typeface="楷体" pitchFamily="49" charset="-122"/>
              </a:rPr>
              <a:t>abc.txt”,’w</a:t>
            </a:r>
            <a:r>
              <a:rPr lang="en-US" altLang="zh-CN" sz="3600" dirty="0">
                <a:solidFill>
                  <a:srgbClr val="FF0000"/>
                </a:solidFill>
                <a:latin typeface="Calibri" pitchFamily="34" charset="0"/>
                <a:ea typeface="楷体" pitchFamily="49" charset="-122"/>
              </a:rPr>
              <a:t>’)</a:t>
            </a:r>
          </a:p>
          <a:p>
            <a:pPr>
              <a:lnSpc>
                <a:spcPct val="120000"/>
              </a:lnSpc>
            </a:pPr>
            <a:r>
              <a:rPr lang="en-US" altLang="zh-CN" sz="3600" dirty="0">
                <a:solidFill>
                  <a:srgbClr val="FF0000"/>
                </a:solidFill>
                <a:latin typeface="Calibri" pitchFamily="34" charset="0"/>
                <a:ea typeface="楷体" pitchFamily="49" charset="-122"/>
              </a:rPr>
              <a:t>           </a:t>
            </a:r>
            <a:r>
              <a:rPr lang="en-US" altLang="zh-CN" sz="3600" dirty="0" err="1">
                <a:solidFill>
                  <a:srgbClr val="FF0000"/>
                </a:solidFill>
                <a:latin typeface="Calibri" pitchFamily="34" charset="0"/>
                <a:ea typeface="楷体" pitchFamily="49" charset="-122"/>
              </a:rPr>
              <a:t>f.write</a:t>
            </a:r>
            <a:r>
              <a:rPr lang="en-US" altLang="zh-CN" sz="3600" dirty="0">
                <a:solidFill>
                  <a:srgbClr val="FF0000"/>
                </a:solidFill>
                <a:latin typeface="Calibri" pitchFamily="34" charset="0"/>
                <a:ea typeface="楷体" pitchFamily="49" charset="-122"/>
              </a:rPr>
              <a:t>(“I study python.”)</a:t>
            </a:r>
          </a:p>
        </p:txBody>
      </p:sp>
      <p:pic>
        <p:nvPicPr>
          <p:cNvPr id="14" name="图片 13"/>
          <p:cNvPicPr>
            <a:picLocks noChangeAspect="1"/>
          </p:cNvPicPr>
          <p:nvPr/>
        </p:nvPicPr>
        <p:blipFill>
          <a:blip r:embed="rId3"/>
          <a:stretch>
            <a:fillRect/>
          </a:stretch>
        </p:blipFill>
        <p:spPr>
          <a:xfrm>
            <a:off x="7994150" y="4752846"/>
            <a:ext cx="3805678" cy="811047"/>
          </a:xfrm>
          <a:prstGeom prst="rect">
            <a:avLst/>
          </a:prstGeom>
        </p:spPr>
      </p:pic>
    </p:spTree>
    <p:custDataLst>
      <p:tags r:id="rId1"/>
    </p:custDataLst>
    <p:extLst>
      <p:ext uri="{BB962C8B-B14F-4D97-AF65-F5344CB8AC3E}">
        <p14:creationId xmlns:p14="http://schemas.microsoft.com/office/powerpoint/2010/main" val="928506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p:cNvSpPr>
            <a:spLocks noChangeArrowheads="1"/>
          </p:cNvSpPr>
          <p:nvPr/>
        </p:nvSpPr>
        <p:spPr bwMode="auto">
          <a:xfrm>
            <a:off x="874679" y="1490207"/>
            <a:ext cx="1007906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通过</a:t>
            </a:r>
            <a:r>
              <a:rPr lang="en-US" altLang="zh-CN" sz="2800" dirty="0" err="1">
                <a:solidFill>
                  <a:srgbClr val="FF0000"/>
                </a:solidFill>
                <a:latin typeface="微软雅黑" pitchFamily="34" charset="-122"/>
                <a:ea typeface="微软雅黑" pitchFamily="34" charset="-122"/>
              </a:rPr>
              <a:t>writelines</a:t>
            </a:r>
            <a:r>
              <a:rPr lang="en-US" altLang="zh-CN" sz="2800" dirty="0">
                <a:solidFill>
                  <a:srgbClr val="FF0000"/>
                </a:solidFill>
                <a:latin typeface="微软雅黑" pitchFamily="34" charset="-122"/>
                <a:ea typeface="微软雅黑" pitchFamily="34" charset="-122"/>
              </a:rPr>
              <a:t>()</a:t>
            </a:r>
            <a:r>
              <a:rPr lang="zh-CN" altLang="zh-CN" sz="2800" dirty="0">
                <a:latin typeface="微软雅黑" pitchFamily="34" charset="-122"/>
                <a:ea typeface="微软雅黑" pitchFamily="34" charset="-122"/>
              </a:rPr>
              <a:t>方法用于向文件写入字符串序列，其格式如下：</a:t>
            </a:r>
          </a:p>
        </p:txBody>
      </p:sp>
      <p:sp>
        <p:nvSpPr>
          <p:cNvPr id="7" name="文本框 2"/>
          <p:cNvSpPr txBox="1">
            <a:spLocks noChangeArrowheads="1"/>
          </p:cNvSpPr>
          <p:nvPr/>
        </p:nvSpPr>
        <p:spPr bwMode="auto">
          <a:xfrm>
            <a:off x="3622212" y="3060321"/>
            <a:ext cx="4584002" cy="584775"/>
          </a:xfrm>
          <a:prstGeom prst="rect">
            <a:avLst/>
          </a:prstGeom>
          <a:solidFill>
            <a:schemeClr val="accent6">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zh-CN" altLang="en-US" sz="3200" dirty="0">
                <a:latin typeface="Times New Roman" pitchFamily="18" charset="0"/>
              </a:rPr>
              <a:t>文件对象</a:t>
            </a:r>
            <a:r>
              <a:rPr lang="en-US" altLang="zh-CN" sz="3200" dirty="0">
                <a:latin typeface="Times New Roman" pitchFamily="18" charset="0"/>
              </a:rPr>
              <a:t>. writelines([str])</a:t>
            </a:r>
            <a:endParaRPr lang="zh-CN" altLang="zh-CN" sz="3200" dirty="0">
              <a:latin typeface="Times New Roman" pitchFamily="18" charset="0"/>
            </a:endParaRPr>
          </a:p>
        </p:txBody>
      </p:sp>
      <p:sp>
        <p:nvSpPr>
          <p:cNvPr id="8" name="矩形 2">
            <a:extLst>
              <a:ext uri="{FF2B5EF4-FFF2-40B4-BE49-F238E27FC236}">
                <a16:creationId xmlns:a16="http://schemas.microsoft.com/office/drawing/2014/main" id="{48E5E259-58BB-4BEB-8B52-17D8D3FFAD7A}"/>
              </a:ext>
            </a:extLst>
          </p:cNvPr>
          <p:cNvSpPr>
            <a:spLocks noChangeArrowheads="1"/>
          </p:cNvSpPr>
          <p:nvPr/>
        </p:nvSpPr>
        <p:spPr bwMode="auto">
          <a:xfrm>
            <a:off x="1460872" y="3974943"/>
            <a:ext cx="8471420" cy="1421928"/>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r>
              <a:rPr lang="en-US" altLang="zh-CN" sz="3600" dirty="0">
                <a:solidFill>
                  <a:srgbClr val="FF0000"/>
                </a:solidFill>
                <a:latin typeface="Calibri" pitchFamily="34" charset="0"/>
                <a:ea typeface="楷体" pitchFamily="49" charset="-122"/>
              </a:rPr>
              <a:t>f = open(“</a:t>
            </a:r>
            <a:r>
              <a:rPr lang="en-US" altLang="zh-CN" sz="3600" dirty="0" err="1">
                <a:solidFill>
                  <a:srgbClr val="FF0000"/>
                </a:solidFill>
                <a:latin typeface="Calibri" pitchFamily="34" charset="0"/>
                <a:ea typeface="楷体" pitchFamily="49" charset="-122"/>
              </a:rPr>
              <a:t>abc.txt”,’w</a:t>
            </a:r>
            <a:r>
              <a:rPr lang="en-US" altLang="zh-CN" sz="3600" dirty="0">
                <a:solidFill>
                  <a:srgbClr val="FF0000"/>
                </a:solidFill>
                <a:latin typeface="Calibri" pitchFamily="34" charset="0"/>
                <a:ea typeface="楷体" pitchFamily="49" charset="-122"/>
              </a:rPr>
              <a:t>’)</a:t>
            </a:r>
          </a:p>
          <a:p>
            <a:pPr>
              <a:lnSpc>
                <a:spcPct val="120000"/>
              </a:lnSpc>
            </a:pPr>
            <a:r>
              <a:rPr lang="en-US" altLang="zh-CN" sz="3600" dirty="0">
                <a:solidFill>
                  <a:srgbClr val="FF0000"/>
                </a:solidFill>
                <a:latin typeface="Calibri" pitchFamily="34" charset="0"/>
                <a:ea typeface="楷体" pitchFamily="49" charset="-122"/>
              </a:rPr>
              <a:t>           </a:t>
            </a:r>
            <a:r>
              <a:rPr lang="en-US" altLang="zh-CN" sz="3600" dirty="0" err="1">
                <a:solidFill>
                  <a:srgbClr val="FF0000"/>
                </a:solidFill>
                <a:latin typeface="Calibri" pitchFamily="34" charset="0"/>
                <a:ea typeface="楷体" pitchFamily="49" charset="-122"/>
              </a:rPr>
              <a:t>f.writelines</a:t>
            </a:r>
            <a:r>
              <a:rPr lang="en-US" altLang="zh-CN" sz="3600" dirty="0">
                <a:solidFill>
                  <a:srgbClr val="FF0000"/>
                </a:solidFill>
                <a:latin typeface="Calibri" pitchFamily="34" charset="0"/>
                <a:ea typeface="楷体" pitchFamily="49" charset="-122"/>
              </a:rPr>
              <a:t>(“</a:t>
            </a:r>
            <a:r>
              <a:rPr lang="zh-CN" altLang="en-US" sz="3600" dirty="0">
                <a:solidFill>
                  <a:srgbClr val="FF0000"/>
                </a:solidFill>
                <a:latin typeface="Calibri" pitchFamily="34" charset="0"/>
                <a:ea typeface="楷体" pitchFamily="49" charset="-122"/>
              </a:rPr>
              <a:t>智能时代</a:t>
            </a:r>
            <a:r>
              <a:rPr lang="en-US" altLang="zh-CN" sz="3600" dirty="0">
                <a:solidFill>
                  <a:srgbClr val="FF0000"/>
                </a:solidFill>
                <a:latin typeface="Calibri" pitchFamily="34" charset="0"/>
                <a:ea typeface="楷体" pitchFamily="49" charset="-122"/>
              </a:rPr>
              <a:t>,</a:t>
            </a:r>
            <a:r>
              <a:rPr lang="zh-CN" altLang="en-US" sz="3600" dirty="0">
                <a:solidFill>
                  <a:srgbClr val="FF0000"/>
                </a:solidFill>
                <a:latin typeface="Calibri" pitchFamily="34" charset="0"/>
                <a:ea typeface="楷体" pitchFamily="49" charset="-122"/>
              </a:rPr>
              <a:t>我学</a:t>
            </a:r>
            <a:r>
              <a:rPr lang="en-US" altLang="zh-CN" sz="3600" dirty="0">
                <a:solidFill>
                  <a:srgbClr val="FF0000"/>
                </a:solidFill>
                <a:latin typeface="Calibri" pitchFamily="34" charset="0"/>
                <a:ea typeface="楷体" pitchFamily="49" charset="-122"/>
              </a:rPr>
              <a:t>python.”)</a:t>
            </a:r>
          </a:p>
        </p:txBody>
      </p:sp>
    </p:spTree>
    <p:custDataLst>
      <p:tags r:id="rId1"/>
    </p:custDataLst>
    <p:extLst>
      <p:ext uri="{BB962C8B-B14F-4D97-AF65-F5344CB8AC3E}">
        <p14:creationId xmlns:p14="http://schemas.microsoft.com/office/powerpoint/2010/main" val="1907614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2238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323" y="998092"/>
            <a:ext cx="12177677" cy="5926131"/>
            <a:chOff x="0" y="967196"/>
            <a:chExt cx="12177676" cy="5926131"/>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9"/>
              <a:ext cx="12177676"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17" name="îSḻïḋé">
              <a:extLst>
                <a:ext uri="{FF2B5EF4-FFF2-40B4-BE49-F238E27FC236}">
                  <a16:creationId xmlns:a16="http://schemas.microsoft.com/office/drawing/2014/main" id="{BF20F748-132E-4C96-BBEB-A70517E9351A}"/>
                </a:ext>
              </a:extLst>
            </p:cNvPr>
            <p:cNvSpPr/>
            <p:nvPr/>
          </p:nvSpPr>
          <p:spPr>
            <a:xfrm>
              <a:off x="4595432" y="967196"/>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项目内容</a:t>
              </a:r>
            </a:p>
          </p:txBody>
        </p:sp>
      </p:grpSp>
      <p:sp>
        <p:nvSpPr>
          <p:cNvPr id="74" name="îṡļiḋè">
            <a:extLst>
              <a:ext uri="{FF2B5EF4-FFF2-40B4-BE49-F238E27FC236}">
                <a16:creationId xmlns:a16="http://schemas.microsoft.com/office/drawing/2014/main" id="{9695CD39-70C1-45DC-B79F-6C94062937D5}"/>
              </a:ext>
            </a:extLst>
          </p:cNvPr>
          <p:cNvSpPr/>
          <p:nvPr/>
        </p:nvSpPr>
        <p:spPr>
          <a:xfrm>
            <a:off x="723883" y="2868729"/>
            <a:ext cx="10845801" cy="316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p>
            <a:pPr algn="ctr"/>
            <a:endParaRPr lang="zh-CN" altLang="en-US"/>
          </a:p>
        </p:txBody>
      </p:sp>
      <p:sp>
        <p:nvSpPr>
          <p:cNvPr id="67" name="原创设计师QQ：598969553           _26">
            <a:extLst>
              <a:ext uri="{FF2B5EF4-FFF2-40B4-BE49-F238E27FC236}">
                <a16:creationId xmlns:a16="http://schemas.microsoft.com/office/drawing/2014/main" id="{17B061C7-2B66-42AD-9CB2-591D8A62DF49}"/>
              </a:ext>
            </a:extLst>
          </p:cNvPr>
          <p:cNvSpPr/>
          <p:nvPr/>
        </p:nvSpPr>
        <p:spPr>
          <a:xfrm>
            <a:off x="7246784" y="3612813"/>
            <a:ext cx="2578735"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文件的定位读取</a:t>
            </a:r>
          </a:p>
        </p:txBody>
      </p:sp>
      <p:sp>
        <p:nvSpPr>
          <p:cNvPr id="68" name="íšḻïḋé">
            <a:extLst>
              <a:ext uri="{FF2B5EF4-FFF2-40B4-BE49-F238E27FC236}">
                <a16:creationId xmlns:a16="http://schemas.microsoft.com/office/drawing/2014/main" id="{5BDC6317-7363-4A00-848B-0D1CB3333515}"/>
              </a:ext>
            </a:extLst>
          </p:cNvPr>
          <p:cNvSpPr/>
          <p:nvPr/>
        </p:nvSpPr>
        <p:spPr bwMode="auto">
          <a:xfrm>
            <a:off x="8297952" y="2565548"/>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04</a:t>
            </a:r>
            <a:endParaRPr lang="zh-CN" altLang="en-US" dirty="0"/>
          </a:p>
        </p:txBody>
      </p:sp>
      <p:sp>
        <p:nvSpPr>
          <p:cNvPr id="69" name="原创设计师QQ：598969553           _26">
            <a:extLst>
              <a:ext uri="{FF2B5EF4-FFF2-40B4-BE49-F238E27FC236}">
                <a16:creationId xmlns:a16="http://schemas.microsoft.com/office/drawing/2014/main" id="{2C887685-9795-46AD-84BA-537411DD6C2C}"/>
              </a:ext>
            </a:extLst>
          </p:cNvPr>
          <p:cNvSpPr/>
          <p:nvPr/>
        </p:nvSpPr>
        <p:spPr>
          <a:xfrm>
            <a:off x="9522854" y="3633248"/>
            <a:ext cx="2578735" cy="92910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文件的复制和重命名</a:t>
            </a:r>
          </a:p>
        </p:txBody>
      </p:sp>
      <p:sp>
        <p:nvSpPr>
          <p:cNvPr id="70" name="íšḻïḋé">
            <a:extLst>
              <a:ext uri="{FF2B5EF4-FFF2-40B4-BE49-F238E27FC236}">
                <a16:creationId xmlns:a16="http://schemas.microsoft.com/office/drawing/2014/main" id="{E323E8C2-47F3-40D6-8637-B1C98C51C538}"/>
              </a:ext>
            </a:extLst>
          </p:cNvPr>
          <p:cNvSpPr/>
          <p:nvPr/>
        </p:nvSpPr>
        <p:spPr bwMode="auto">
          <a:xfrm>
            <a:off x="10375672" y="2556249"/>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01</a:t>
            </a:r>
            <a:endParaRPr lang="zh-CN" altLang="en-US" dirty="0"/>
          </a:p>
        </p:txBody>
      </p:sp>
      <p:sp>
        <p:nvSpPr>
          <p:cNvPr id="72" name="原创设计师QQ：598969553           _26">
            <a:extLst>
              <a:ext uri="{FF2B5EF4-FFF2-40B4-BE49-F238E27FC236}">
                <a16:creationId xmlns:a16="http://schemas.microsoft.com/office/drawing/2014/main" id="{429A0E69-8E7A-437C-AD68-15D62619A740}"/>
              </a:ext>
            </a:extLst>
          </p:cNvPr>
          <p:cNvSpPr/>
          <p:nvPr/>
        </p:nvSpPr>
        <p:spPr>
          <a:xfrm>
            <a:off x="2598527" y="3642541"/>
            <a:ext cx="2578735"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读取文件数据</a:t>
            </a:r>
          </a:p>
        </p:txBody>
      </p:sp>
      <p:sp>
        <p:nvSpPr>
          <p:cNvPr id="77" name="íšḻïḋé">
            <a:extLst>
              <a:ext uri="{FF2B5EF4-FFF2-40B4-BE49-F238E27FC236}">
                <a16:creationId xmlns:a16="http://schemas.microsoft.com/office/drawing/2014/main" id="{59D105DE-E099-4A4A-BF63-E848C92BB0D4}"/>
              </a:ext>
            </a:extLst>
          </p:cNvPr>
          <p:cNvSpPr/>
          <p:nvPr/>
        </p:nvSpPr>
        <p:spPr bwMode="auto">
          <a:xfrm>
            <a:off x="3557899" y="2565542"/>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02</a:t>
            </a:r>
            <a:endParaRPr lang="zh-CN" altLang="en-US" dirty="0"/>
          </a:p>
        </p:txBody>
      </p:sp>
      <p:sp>
        <p:nvSpPr>
          <p:cNvPr id="78" name="原创设计师QQ：598969553           _26">
            <a:extLst>
              <a:ext uri="{FF2B5EF4-FFF2-40B4-BE49-F238E27FC236}">
                <a16:creationId xmlns:a16="http://schemas.microsoft.com/office/drawing/2014/main" id="{545F422E-AA69-4DBB-BE8C-07C246BAB0B9}"/>
              </a:ext>
            </a:extLst>
          </p:cNvPr>
          <p:cNvSpPr/>
          <p:nvPr/>
        </p:nvSpPr>
        <p:spPr>
          <a:xfrm>
            <a:off x="295589" y="3655642"/>
            <a:ext cx="2578735"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文件的打开和关闭</a:t>
            </a:r>
          </a:p>
        </p:txBody>
      </p:sp>
      <p:sp>
        <p:nvSpPr>
          <p:cNvPr id="79" name="íšḻïḋé">
            <a:extLst>
              <a:ext uri="{FF2B5EF4-FFF2-40B4-BE49-F238E27FC236}">
                <a16:creationId xmlns:a16="http://schemas.microsoft.com/office/drawing/2014/main" id="{8E5B4271-3D9A-4688-ACC9-2FADF838647B}"/>
              </a:ext>
            </a:extLst>
          </p:cNvPr>
          <p:cNvSpPr/>
          <p:nvPr/>
        </p:nvSpPr>
        <p:spPr bwMode="auto">
          <a:xfrm>
            <a:off x="1148407" y="2578643"/>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01</a:t>
            </a:r>
            <a:endParaRPr lang="zh-CN" altLang="en-US" dirty="0"/>
          </a:p>
        </p:txBody>
      </p:sp>
      <p:sp>
        <p:nvSpPr>
          <p:cNvPr id="80" name="原创设计师QQ：598969553           _26">
            <a:extLst>
              <a:ext uri="{FF2B5EF4-FFF2-40B4-BE49-F238E27FC236}">
                <a16:creationId xmlns:a16="http://schemas.microsoft.com/office/drawing/2014/main" id="{A25D57E0-CFF1-4052-834B-8518E921AB04}"/>
              </a:ext>
            </a:extLst>
          </p:cNvPr>
          <p:cNvSpPr/>
          <p:nvPr/>
        </p:nvSpPr>
        <p:spPr>
          <a:xfrm>
            <a:off x="4943846" y="3624407"/>
            <a:ext cx="2578735" cy="488980"/>
          </a:xfrm>
          <a:prstGeom prst="rect">
            <a:avLst/>
          </a:prstGeom>
        </p:spPr>
        <p:txBody>
          <a:bodyPr wrap="square">
            <a:spAutoFit/>
          </a:bodyPr>
          <a:lstStyle/>
          <a:p>
            <a:pPr algn="ctr">
              <a:lnSpc>
                <a:spcPct val="130000"/>
              </a:lnSpc>
            </a:pPr>
            <a:r>
              <a:rPr lang="zh-CN" altLang="en-US" sz="2200" dirty="0">
                <a:solidFill>
                  <a:schemeClr val="tx1">
                    <a:lumMod val="75000"/>
                    <a:lumOff val="25000"/>
                  </a:schemeClr>
                </a:solidFill>
                <a:latin typeface="+mj-lt"/>
                <a:ea typeface="+mj-ea"/>
                <a:cs typeface="Open Sans" panose="020B0606030504020204" pitchFamily="34" charset="0"/>
              </a:rPr>
              <a:t>写入文件数据</a:t>
            </a:r>
          </a:p>
        </p:txBody>
      </p:sp>
      <p:sp>
        <p:nvSpPr>
          <p:cNvPr id="81" name="íšḻïḋé">
            <a:extLst>
              <a:ext uri="{FF2B5EF4-FFF2-40B4-BE49-F238E27FC236}">
                <a16:creationId xmlns:a16="http://schemas.microsoft.com/office/drawing/2014/main" id="{162DD436-211F-4458-AC3F-651672F01CA4}"/>
              </a:ext>
            </a:extLst>
          </p:cNvPr>
          <p:cNvSpPr/>
          <p:nvPr/>
        </p:nvSpPr>
        <p:spPr bwMode="auto">
          <a:xfrm>
            <a:off x="5966090" y="2565542"/>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03</a:t>
            </a:r>
            <a:endParaRPr lang="zh-CN" altLang="en-US" dirty="0"/>
          </a:p>
        </p:txBody>
      </p:sp>
    </p:spTree>
    <p:custDataLst>
      <p:tags r:id="rId1"/>
    </p:custDataLst>
    <p:extLst>
      <p:ext uri="{BB962C8B-B14F-4D97-AF65-F5344CB8AC3E}">
        <p14:creationId xmlns:p14="http://schemas.microsoft.com/office/powerpoint/2010/main" val="3179508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9375" y="1202859"/>
            <a:ext cx="10613249" cy="890115"/>
          </a:xfrm>
          <a:prstGeom prst="rect">
            <a:avLst/>
          </a:prstGeom>
        </p:spPr>
        <p:txBody>
          <a:bodyPr wrap="square">
            <a:spAutoFit/>
          </a:bodyPr>
          <a:lstStyle/>
          <a:p>
            <a:pPr algn="just">
              <a:lnSpc>
                <a:spcPct val="107000"/>
              </a:lnSpc>
              <a:spcAft>
                <a:spcPts val="800"/>
              </a:spcAft>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zh-CN" altLang="zh-CN" sz="2400" dirty="0">
                <a:latin typeface="微软雅黑" pitchFamily="34" charset="-122"/>
                <a:ea typeface="微软雅黑" pitchFamily="34" charset="-122"/>
              </a:rPr>
              <a:t>从键盘输入一个字符串，将</a:t>
            </a:r>
            <a:r>
              <a:rPr lang="zh-CN" altLang="en-US" sz="2400" dirty="0">
                <a:latin typeface="微软雅黑" pitchFamily="34" charset="-122"/>
                <a:ea typeface="微软雅黑" pitchFamily="34" charset="-122"/>
              </a:rPr>
              <a:t>大</a:t>
            </a:r>
            <a:r>
              <a:rPr lang="zh-CN" altLang="zh-CN" sz="2400" dirty="0">
                <a:latin typeface="微软雅黑" pitchFamily="34" charset="-122"/>
                <a:ea typeface="微软雅黑" pitchFamily="34" charset="-122"/>
              </a:rPr>
              <a:t>写字母全部转换成</a:t>
            </a:r>
            <a:r>
              <a:rPr lang="zh-CN" altLang="en-US" sz="2400" dirty="0">
                <a:latin typeface="微软雅黑" pitchFamily="34" charset="-122"/>
                <a:ea typeface="微软雅黑" pitchFamily="34" charset="-122"/>
              </a:rPr>
              <a:t>小</a:t>
            </a:r>
            <a:r>
              <a:rPr lang="zh-CN" altLang="zh-CN" sz="2400" dirty="0">
                <a:latin typeface="微软雅黑" pitchFamily="34" charset="-122"/>
                <a:ea typeface="微软雅黑" pitchFamily="34" charset="-122"/>
              </a:rPr>
              <a:t>写字母，然后输出到一个磁盘文件</a:t>
            </a:r>
            <a:r>
              <a:rPr lang="de-DE" altLang="zh-CN" sz="2400" dirty="0">
                <a:latin typeface="微软雅黑" pitchFamily="34" charset="-122"/>
                <a:ea typeface="微软雅黑" pitchFamily="34" charset="-122"/>
              </a:rPr>
              <a:t>"test"</a:t>
            </a:r>
            <a:r>
              <a:rPr lang="zh-CN" altLang="zh-CN" sz="2400" dirty="0">
                <a:latin typeface="微软雅黑" pitchFamily="34" charset="-122"/>
                <a:ea typeface="微软雅黑" pitchFamily="34" charset="-122"/>
              </a:rPr>
              <a:t>中保存。</a:t>
            </a:r>
          </a:p>
        </p:txBody>
      </p:sp>
      <p:sp>
        <p:nvSpPr>
          <p:cNvPr id="9" name="文本框 8">
            <a:extLst>
              <a:ext uri="{FF2B5EF4-FFF2-40B4-BE49-F238E27FC236}">
                <a16:creationId xmlns:a16="http://schemas.microsoft.com/office/drawing/2014/main" id="{8EFBE6C4-AE3B-4C1C-963E-CD19882E4EE2}"/>
              </a:ext>
            </a:extLst>
          </p:cNvPr>
          <p:cNvSpPr txBox="1"/>
          <p:nvPr/>
        </p:nvSpPr>
        <p:spPr>
          <a:xfrm>
            <a:off x="1474248" y="2563408"/>
            <a:ext cx="6489189" cy="3225819"/>
          </a:xfrm>
          <a:prstGeom prst="rect">
            <a:avLst/>
          </a:prstGeom>
          <a:solidFill>
            <a:schemeClr val="bg1">
              <a:lumMod val="95000"/>
            </a:schemeClr>
          </a:solidFill>
        </p:spPr>
        <p:txBody>
          <a:bodyPr wrap="square">
            <a:spAutoFit/>
          </a:bodyPr>
          <a:lstStyle/>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fp = open('test.txt','w')</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string = input('</a:t>
            </a:r>
            <a:r>
              <a:rPr lang="zh-CN" altLang="en-US" sz="2200" dirty="0">
                <a:latin typeface="Consolas" panose="020B0609020204030204" pitchFamily="49" charset="0"/>
                <a:ea typeface="宋体" panose="02010600030101010101" pitchFamily="2" charset="-122"/>
                <a:cs typeface="Courier New" panose="02070309020205020404" pitchFamily="49" charset="0"/>
              </a:rPr>
              <a:t>请输入一个字符串</a:t>
            </a:r>
            <a:r>
              <a:rPr lang="en-US" altLang="zh-CN" sz="2200" dirty="0">
                <a:latin typeface="Consolas" panose="020B0609020204030204" pitchFamily="49" charset="0"/>
                <a:ea typeface="宋体" panose="02010600030101010101" pitchFamily="2" charset="-122"/>
                <a:cs typeface="Courier New" panose="02070309020205020404" pitchFamily="49" charset="0"/>
              </a:rPr>
              <a:t>:\</a:t>
            </a:r>
            <a:r>
              <a:rPr lang="de-DE" altLang="zh-CN" sz="2200" dirty="0">
                <a:latin typeface="Consolas" panose="020B0609020204030204" pitchFamily="49" charset="0"/>
                <a:ea typeface="宋体" panose="02010600030101010101" pitchFamily="2" charset="-122"/>
                <a:cs typeface="Courier New" panose="02070309020205020404" pitchFamily="49" charset="0"/>
              </a:rPr>
              <a:t>n')</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string = string.lower()</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fp.write(string)</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fp = open('test.txt','r') </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print(fp.read())</a:t>
            </a:r>
          </a:p>
          <a:p>
            <a:pPr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sz="2200" dirty="0">
                <a:latin typeface="Consolas" panose="020B0609020204030204" pitchFamily="49" charset="0"/>
                <a:ea typeface="宋体" panose="02010600030101010101" pitchFamily="2" charset="-122"/>
                <a:cs typeface="Courier New" panose="02070309020205020404" pitchFamily="49" charset="0"/>
              </a:rPr>
              <a:t>fp.close()</a:t>
            </a:r>
            <a:endParaRPr lang="zh-CN" altLang="zh-CN" sz="2200" dirty="0">
              <a:effectLst/>
              <a:latin typeface="Consolas" panose="020B0609020204030204" pitchFamily="49" charset="0"/>
              <a:ea typeface="等线" panose="02010600030101010101" pitchFamily="2" charset="-122"/>
              <a:cs typeface="Arial" panose="020B0604020202020204" pitchFamily="34" charset="0"/>
            </a:endParaRPr>
          </a:p>
        </p:txBody>
      </p:sp>
      <p:pic>
        <p:nvPicPr>
          <p:cNvPr id="10" name="图片 9">
            <a:extLst>
              <a:ext uri="{FF2B5EF4-FFF2-40B4-BE49-F238E27FC236}">
                <a16:creationId xmlns:a16="http://schemas.microsoft.com/office/drawing/2014/main" id="{CF1BD32C-5591-4CE6-B32C-F463D084A639}"/>
              </a:ext>
            </a:extLst>
          </p:cNvPr>
          <p:cNvPicPr>
            <a:picLocks noChangeAspect="1"/>
          </p:cNvPicPr>
          <p:nvPr/>
        </p:nvPicPr>
        <p:blipFill>
          <a:blip r:embed="rId3"/>
          <a:stretch>
            <a:fillRect/>
          </a:stretch>
        </p:blipFill>
        <p:spPr>
          <a:xfrm>
            <a:off x="8225435" y="4176317"/>
            <a:ext cx="3374382" cy="1099440"/>
          </a:xfrm>
          <a:prstGeom prst="rect">
            <a:avLst/>
          </a:prstGeom>
        </p:spPr>
      </p:pic>
    </p:spTree>
    <p:custDataLst>
      <p:tags r:id="rId1"/>
    </p:custDataLst>
    <p:extLst>
      <p:ext uri="{BB962C8B-B14F-4D97-AF65-F5344CB8AC3E}">
        <p14:creationId xmlns:p14="http://schemas.microsoft.com/office/powerpoint/2010/main" val="178301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文件的定位读取</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562725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3057247" cy="584775"/>
          </a:xfrm>
          <a:prstGeom prst="rect">
            <a:avLst/>
          </a:prstGeom>
        </p:spPr>
        <p:txBody>
          <a:bodyPr wrap="none">
            <a:spAutoFit/>
          </a:bodyPr>
          <a:lstStyle/>
          <a:p>
            <a:r>
              <a:rPr lang="zh-CN" altLang="en-US" sz="3200" dirty="0">
                <a:solidFill>
                  <a:srgbClr val="0070C0"/>
                </a:solidFill>
              </a:rPr>
              <a:t>文件的定位读取</a:t>
            </a:r>
            <a:endParaRPr lang="zh-CN" altLang="en-US" sz="3200" dirty="0">
              <a:solidFill>
                <a:srgbClr val="1353A2"/>
              </a:solidFill>
              <a:latin typeface="微软雅黑" panose="020B0503020204020204" charset="-122"/>
              <a:ea typeface="微软雅黑" panose="020B0503020204020204" charset="-122"/>
            </a:endParaRPr>
          </a:p>
        </p:txBody>
      </p:sp>
      <p:sp>
        <p:nvSpPr>
          <p:cNvPr id="10" name="TextBox 1">
            <a:extLst>
              <a:ext uri="{FF2B5EF4-FFF2-40B4-BE49-F238E27FC236}">
                <a16:creationId xmlns:a16="http://schemas.microsoft.com/office/drawing/2014/main" id="{716A3A72-2892-4261-A142-334AAFFCC65D}"/>
              </a:ext>
            </a:extLst>
          </p:cNvPr>
          <p:cNvSpPr txBox="1"/>
          <p:nvPr/>
        </p:nvSpPr>
        <p:spPr>
          <a:xfrm>
            <a:off x="718874" y="1174288"/>
            <a:ext cx="3337916" cy="523220"/>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800" dirty="0">
                <a:solidFill>
                  <a:srgbClr val="1353A2"/>
                </a:solidFill>
                <a:latin typeface="微软雅黑" panose="020B0503020204020204" charset="-122"/>
                <a:ea typeface="微软雅黑" panose="020B0503020204020204" charset="-122"/>
              </a:rPr>
              <a:t>文件的定位</a:t>
            </a:r>
            <a:endParaRPr lang="zh-CN" altLang="en-US" sz="2800" dirty="0">
              <a:solidFill>
                <a:srgbClr val="1353A2"/>
              </a:solidFill>
              <a:latin typeface="微软雅黑" panose="020B0503020204020204" charset="-122"/>
              <a:ea typeface="微软雅黑" panose="020B0503020204020204" charset="-122"/>
              <a:sym typeface="+mn-ea"/>
            </a:endParaRPr>
          </a:p>
        </p:txBody>
      </p:sp>
      <p:sp>
        <p:nvSpPr>
          <p:cNvPr id="11" name="矩形 2"/>
          <p:cNvSpPr>
            <a:spLocks noChangeArrowheads="1"/>
          </p:cNvSpPr>
          <p:nvPr/>
        </p:nvSpPr>
        <p:spPr bwMode="auto">
          <a:xfrm>
            <a:off x="635001" y="1697508"/>
            <a:ext cx="1089983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在文件的一次打开与关闭之间进行的读写操作都是</a:t>
            </a:r>
            <a:r>
              <a:rPr lang="zh-CN" altLang="zh-CN" sz="2400" dirty="0">
                <a:solidFill>
                  <a:srgbClr val="FF0000"/>
                </a:solidFill>
                <a:latin typeface="微软雅黑" pitchFamily="34" charset="-122"/>
                <a:ea typeface="微软雅黑" pitchFamily="34" charset="-122"/>
              </a:rPr>
              <a:t>连续</a:t>
            </a:r>
            <a:r>
              <a:rPr lang="zh-CN" altLang="zh-CN" sz="2400" dirty="0">
                <a:latin typeface="微软雅黑" pitchFamily="34" charset="-122"/>
                <a:ea typeface="微软雅黑" pitchFamily="34" charset="-122"/>
              </a:rPr>
              <a:t>的，程序总是从上次读写的位置</a:t>
            </a:r>
            <a:r>
              <a:rPr lang="zh-CN" altLang="zh-CN" sz="2400" dirty="0">
                <a:solidFill>
                  <a:srgbClr val="FF0000"/>
                </a:solidFill>
                <a:latin typeface="微软雅黑" pitchFamily="34" charset="-122"/>
                <a:ea typeface="微软雅黑" pitchFamily="34" charset="-122"/>
              </a:rPr>
              <a:t>继续</a:t>
            </a:r>
            <a:r>
              <a:rPr lang="zh-CN" altLang="zh-CN" sz="2400" dirty="0">
                <a:latin typeface="微软雅黑" pitchFamily="34" charset="-122"/>
                <a:ea typeface="微软雅黑" pitchFamily="34" charset="-122"/>
              </a:rPr>
              <a:t>向下进行读写操作。</a:t>
            </a:r>
          </a:p>
        </p:txBody>
      </p:sp>
      <p:sp>
        <p:nvSpPr>
          <p:cNvPr id="12" name="矩形 2"/>
          <p:cNvSpPr>
            <a:spLocks noChangeArrowheads="1"/>
          </p:cNvSpPr>
          <p:nvPr/>
        </p:nvSpPr>
        <p:spPr bwMode="auto">
          <a:xfrm>
            <a:off x="722632" y="2906837"/>
            <a:ext cx="1119176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400" b="1" dirty="0">
                <a:latin typeface="楷体" pitchFamily="49" charset="-122"/>
                <a:ea typeface="楷体" pitchFamily="49" charset="-122"/>
              </a:rPr>
              <a:t>实际上，每个</a:t>
            </a:r>
            <a:r>
              <a:rPr lang="zh-CN" altLang="zh-CN" sz="2400" b="1" dirty="0">
                <a:solidFill>
                  <a:schemeClr val="accent1"/>
                </a:solidFill>
                <a:latin typeface="楷体" pitchFamily="49" charset="-122"/>
                <a:ea typeface="楷体" pitchFamily="49" charset="-122"/>
              </a:rPr>
              <a:t>文件对象</a:t>
            </a:r>
            <a:r>
              <a:rPr lang="zh-CN" altLang="zh-CN" sz="2400" b="1" dirty="0">
                <a:latin typeface="楷体" pitchFamily="49" charset="-122"/>
                <a:ea typeface="楷体" pitchFamily="49" charset="-122"/>
              </a:rPr>
              <a:t>都有一个称为“</a:t>
            </a:r>
            <a:r>
              <a:rPr lang="zh-CN" altLang="zh-CN" sz="2400" b="1" dirty="0">
                <a:solidFill>
                  <a:srgbClr val="FF0000"/>
                </a:solidFill>
                <a:latin typeface="楷体" pitchFamily="49" charset="-122"/>
                <a:ea typeface="楷体" pitchFamily="49" charset="-122"/>
              </a:rPr>
              <a:t>文件读写位置</a:t>
            </a:r>
            <a:r>
              <a:rPr lang="zh-CN" altLang="zh-CN" sz="2400" b="1" dirty="0">
                <a:latin typeface="楷体" pitchFamily="49" charset="-122"/>
                <a:ea typeface="楷体" pitchFamily="49" charset="-122"/>
              </a:rPr>
              <a:t>”的</a:t>
            </a:r>
            <a:r>
              <a:rPr lang="zh-CN" altLang="zh-CN" sz="2400" b="1" dirty="0">
                <a:solidFill>
                  <a:schemeClr val="accent1"/>
                </a:solidFill>
                <a:latin typeface="楷体" pitchFamily="49" charset="-122"/>
                <a:ea typeface="楷体" pitchFamily="49" charset="-122"/>
              </a:rPr>
              <a:t>属性</a:t>
            </a:r>
            <a:r>
              <a:rPr lang="zh-CN" altLang="zh-CN" sz="2400" b="1" dirty="0">
                <a:latin typeface="楷体" pitchFamily="49" charset="-122"/>
                <a:ea typeface="楷体" pitchFamily="49" charset="-122"/>
              </a:rPr>
              <a:t>，该</a:t>
            </a:r>
            <a:r>
              <a:rPr lang="zh-CN" altLang="zh-CN" sz="2400" b="1" dirty="0">
                <a:solidFill>
                  <a:schemeClr val="accent1"/>
                </a:solidFill>
                <a:latin typeface="楷体" pitchFamily="49" charset="-122"/>
                <a:ea typeface="楷体" pitchFamily="49" charset="-122"/>
              </a:rPr>
              <a:t>属性</a:t>
            </a:r>
            <a:r>
              <a:rPr lang="zh-CN" altLang="zh-CN" sz="2400" b="1" dirty="0">
                <a:latin typeface="楷体" pitchFamily="49" charset="-122"/>
                <a:ea typeface="楷体" pitchFamily="49" charset="-122"/>
              </a:rPr>
              <a:t>用于记录文件</a:t>
            </a:r>
            <a:r>
              <a:rPr lang="zh-CN" altLang="zh-CN" sz="2400" b="1" dirty="0">
                <a:solidFill>
                  <a:srgbClr val="FF0000"/>
                </a:solidFill>
                <a:latin typeface="楷体" pitchFamily="49" charset="-122"/>
                <a:ea typeface="楷体" pitchFamily="49" charset="-122"/>
              </a:rPr>
              <a:t>当前</a:t>
            </a:r>
            <a:r>
              <a:rPr lang="zh-CN" altLang="zh-CN" sz="2400" b="1" dirty="0">
                <a:latin typeface="楷体" pitchFamily="49" charset="-122"/>
                <a:ea typeface="楷体" pitchFamily="49" charset="-122"/>
              </a:rPr>
              <a:t>读写的位置。</a:t>
            </a:r>
          </a:p>
        </p:txBody>
      </p:sp>
      <p:sp>
        <p:nvSpPr>
          <p:cNvPr id="15" name="矩形 2">
            <a:extLst>
              <a:ext uri="{FF2B5EF4-FFF2-40B4-BE49-F238E27FC236}">
                <a16:creationId xmlns:a16="http://schemas.microsoft.com/office/drawing/2014/main" id="{48E5E259-58BB-4BEB-8B52-17D8D3FFAD7A}"/>
              </a:ext>
            </a:extLst>
          </p:cNvPr>
          <p:cNvSpPr>
            <a:spLocks noChangeArrowheads="1"/>
          </p:cNvSpPr>
          <p:nvPr/>
        </p:nvSpPr>
        <p:spPr bwMode="auto">
          <a:xfrm>
            <a:off x="713572" y="4054679"/>
            <a:ext cx="1353812" cy="535531"/>
          </a:xfrm>
          <a:prstGeom prst="rect">
            <a:avLst/>
          </a:prstGeom>
          <a:noFill/>
          <a:ln>
            <a:noFill/>
          </a:ln>
        </p:spPr>
        <p:txBody>
          <a:bodyPr wrap="square">
            <a:spAutoFit/>
          </a:bodyPr>
          <a:lstStyle/>
          <a:p>
            <a:pPr>
              <a:lnSpc>
                <a:spcPct val="120000"/>
              </a:lnSpc>
            </a:pPr>
            <a:r>
              <a:rPr lang="zh-CN" altLang="en-US" sz="2400" dirty="0">
                <a:latin typeface="微软雅黑" pitchFamily="34" charset="-122"/>
                <a:ea typeface="微软雅黑" pitchFamily="34" charset="-122"/>
              </a:rPr>
              <a:t>譬如</a:t>
            </a:r>
            <a:r>
              <a:rPr lang="zh-CN" altLang="en-US" sz="2400" dirty="0">
                <a:latin typeface="Calibri" pitchFamily="34" charset="0"/>
                <a:ea typeface="楷体" pitchFamily="49" charset="-122"/>
              </a:rPr>
              <a:t>：</a:t>
            </a:r>
            <a:endParaRPr lang="en-US" altLang="zh-CN" sz="2400" dirty="0">
              <a:solidFill>
                <a:srgbClr val="FF0000"/>
              </a:solidFill>
              <a:latin typeface="Calibri" pitchFamily="34" charset="0"/>
              <a:ea typeface="楷体" pitchFamily="49" charset="-122"/>
            </a:endParaRPr>
          </a:p>
        </p:txBody>
      </p:sp>
      <p:pic>
        <p:nvPicPr>
          <p:cNvPr id="16" name="图片 15"/>
          <p:cNvPicPr>
            <a:picLocks noChangeAspect="1"/>
          </p:cNvPicPr>
          <p:nvPr/>
        </p:nvPicPr>
        <p:blipFill>
          <a:blip r:embed="rId3"/>
          <a:stretch>
            <a:fillRect/>
          </a:stretch>
        </p:blipFill>
        <p:spPr>
          <a:xfrm>
            <a:off x="635001" y="4756961"/>
            <a:ext cx="4509268" cy="1014094"/>
          </a:xfrm>
          <a:prstGeom prst="rect">
            <a:avLst/>
          </a:prstGeom>
        </p:spPr>
      </p:pic>
      <p:pic>
        <p:nvPicPr>
          <p:cNvPr id="17" name="图片 16"/>
          <p:cNvPicPr>
            <a:picLocks noChangeAspect="1"/>
          </p:cNvPicPr>
          <p:nvPr/>
        </p:nvPicPr>
        <p:blipFill>
          <a:blip r:embed="rId4"/>
          <a:stretch>
            <a:fillRect/>
          </a:stretch>
        </p:blipFill>
        <p:spPr>
          <a:xfrm>
            <a:off x="5757167" y="4288166"/>
            <a:ext cx="3787427" cy="1951684"/>
          </a:xfrm>
          <a:prstGeom prst="rect">
            <a:avLst/>
          </a:prstGeom>
        </p:spPr>
      </p:pic>
    </p:spTree>
    <p:custDataLst>
      <p:tags r:id="rId1"/>
    </p:custDataLst>
    <p:extLst>
      <p:ext uri="{BB962C8B-B14F-4D97-AF65-F5344CB8AC3E}">
        <p14:creationId xmlns:p14="http://schemas.microsoft.com/office/powerpoint/2010/main" val="4590610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
          <p:cNvSpPr>
            <a:spLocks noChangeArrowheads="1"/>
          </p:cNvSpPr>
          <p:nvPr/>
        </p:nvSpPr>
        <p:spPr bwMode="auto">
          <a:xfrm>
            <a:off x="1113031" y="1792787"/>
            <a:ext cx="938079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tell()</a:t>
            </a:r>
            <a:r>
              <a:rPr lang="zh-CN" altLang="zh-CN" sz="2800" dirty="0">
                <a:latin typeface="微软雅黑" pitchFamily="34" charset="-122"/>
                <a:ea typeface="微软雅黑" pitchFamily="34" charset="-122"/>
              </a:rPr>
              <a:t>方法用于获取当前文件读写的位置，其格式如下</a:t>
            </a:r>
            <a:r>
              <a:rPr lang="en-US" altLang="zh-CN"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1" name="文本框 2"/>
          <p:cNvSpPr txBox="1">
            <a:spLocks noChangeArrowheads="1"/>
          </p:cNvSpPr>
          <p:nvPr/>
        </p:nvSpPr>
        <p:spPr bwMode="auto">
          <a:xfrm>
            <a:off x="3770086" y="2760522"/>
            <a:ext cx="2796764" cy="584775"/>
          </a:xfrm>
          <a:prstGeom prst="rect">
            <a:avLst/>
          </a:prstGeom>
          <a:solidFill>
            <a:schemeClr val="accent6">
              <a:lumMod val="20000"/>
              <a:lumOff val="80000"/>
            </a:schemeClr>
          </a:solidFill>
          <a:ln>
            <a:noFill/>
          </a:ln>
        </p:spPr>
        <p:txBody>
          <a:bodyPr wrap="square">
            <a:spAutoFit/>
          </a:bodyPr>
          <a:lstStyle>
            <a:defPPr>
              <a:defRPr lang="zh-CN"/>
            </a:defPPr>
            <a:lvl1pPr>
              <a:defRPr sz="3200">
                <a:latin typeface="Times New Roman" pitchFamily="18" charset="0"/>
                <a:ea typeface="宋体" pitchFamily="2" charset="-122"/>
              </a:defRPr>
            </a:lvl1pPr>
            <a:lvl2pPr>
              <a:defRPr sz="2400">
                <a:latin typeface="等线" charset="-122"/>
                <a:ea typeface="宋体" pitchFamily="2" charset="-122"/>
              </a:defRPr>
            </a:lvl2pPr>
            <a:lvl3pPr>
              <a:defRPr sz="2400">
                <a:latin typeface="等线" charset="-122"/>
                <a:ea typeface="宋体" pitchFamily="2" charset="-122"/>
              </a:defRPr>
            </a:lvl3pPr>
            <a:lvl4pPr>
              <a:defRPr sz="2400">
                <a:latin typeface="等线" charset="-122"/>
                <a:ea typeface="宋体" pitchFamily="2" charset="-122"/>
              </a:defRPr>
            </a:lvl4pPr>
            <a:lvl5pPr>
              <a:defRPr sz="2400">
                <a:latin typeface="等线" charset="-122"/>
                <a:ea typeface="宋体" pitchFamily="2" charset="-122"/>
              </a:defRPr>
            </a:lvl5pPr>
            <a:lvl6pPr fontAlgn="base">
              <a:spcBef>
                <a:spcPct val="0"/>
              </a:spcBef>
              <a:spcAft>
                <a:spcPct val="0"/>
              </a:spcAft>
              <a:buFont typeface="Arial" pitchFamily="34" charset="0"/>
              <a:defRPr sz="2400">
                <a:latin typeface="等线" charset="-122"/>
                <a:ea typeface="宋体" pitchFamily="2" charset="-122"/>
              </a:defRPr>
            </a:lvl6pPr>
            <a:lvl7pPr fontAlgn="base">
              <a:spcBef>
                <a:spcPct val="0"/>
              </a:spcBef>
              <a:spcAft>
                <a:spcPct val="0"/>
              </a:spcAft>
              <a:buFont typeface="Arial" pitchFamily="34" charset="0"/>
              <a:defRPr sz="2400">
                <a:latin typeface="等线" charset="-122"/>
                <a:ea typeface="宋体" pitchFamily="2" charset="-122"/>
              </a:defRPr>
            </a:lvl7pPr>
            <a:lvl8pPr fontAlgn="base">
              <a:spcBef>
                <a:spcPct val="0"/>
              </a:spcBef>
              <a:spcAft>
                <a:spcPct val="0"/>
              </a:spcAft>
              <a:buFont typeface="Arial" pitchFamily="34" charset="0"/>
              <a:defRPr sz="2400">
                <a:latin typeface="等线" charset="-122"/>
                <a:ea typeface="宋体" pitchFamily="2" charset="-122"/>
              </a:defRPr>
            </a:lvl8pPr>
            <a:lvl9pPr fontAlgn="base">
              <a:spcBef>
                <a:spcPct val="0"/>
              </a:spcBef>
              <a:spcAft>
                <a:spcPct val="0"/>
              </a:spcAft>
              <a:buFont typeface="Arial" pitchFamily="34" charset="0"/>
              <a:defRPr sz="2400">
                <a:latin typeface="等线" charset="-122"/>
                <a:ea typeface="宋体" pitchFamily="2" charset="-122"/>
              </a:defRPr>
            </a:lvl9pPr>
          </a:lstStyle>
          <a:p>
            <a:r>
              <a:rPr lang="zh-CN" altLang="en-US" dirty="0"/>
              <a:t>文件对象</a:t>
            </a:r>
            <a:r>
              <a:rPr lang="en-US" altLang="zh-CN" dirty="0"/>
              <a:t>. tell()</a:t>
            </a:r>
            <a:endParaRPr lang="zh-CN" altLang="zh-CN" dirty="0"/>
          </a:p>
        </p:txBody>
      </p:sp>
      <p:sp>
        <p:nvSpPr>
          <p:cNvPr id="12" name="矩形 2">
            <a:extLst>
              <a:ext uri="{FF2B5EF4-FFF2-40B4-BE49-F238E27FC236}">
                <a16:creationId xmlns:a16="http://schemas.microsoft.com/office/drawing/2014/main" id="{B2464443-817E-45A2-95C0-52598E46E8B2}"/>
              </a:ext>
            </a:extLst>
          </p:cNvPr>
          <p:cNvSpPr>
            <a:spLocks noChangeArrowheads="1"/>
          </p:cNvSpPr>
          <p:nvPr/>
        </p:nvSpPr>
        <p:spPr bwMode="auto">
          <a:xfrm>
            <a:off x="4772884" y="3683542"/>
            <a:ext cx="1353812" cy="757130"/>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endParaRPr lang="en-US" altLang="zh-CN" sz="3600" dirty="0">
              <a:solidFill>
                <a:srgbClr val="FF0000"/>
              </a:solidFill>
              <a:latin typeface="Calibri" pitchFamily="34" charset="0"/>
              <a:ea typeface="楷体" pitchFamily="49" charset="-122"/>
            </a:endParaRPr>
          </a:p>
        </p:txBody>
      </p:sp>
      <p:pic>
        <p:nvPicPr>
          <p:cNvPr id="13" name="图片 12">
            <a:extLst>
              <a:ext uri="{FF2B5EF4-FFF2-40B4-BE49-F238E27FC236}">
                <a16:creationId xmlns:a16="http://schemas.microsoft.com/office/drawing/2014/main" id="{239107D1-D6F4-46F2-A33F-7066E9AA8D82}"/>
              </a:ext>
            </a:extLst>
          </p:cNvPr>
          <p:cNvPicPr>
            <a:picLocks noChangeAspect="1"/>
          </p:cNvPicPr>
          <p:nvPr/>
        </p:nvPicPr>
        <p:blipFill>
          <a:blip r:embed="rId3"/>
          <a:stretch>
            <a:fillRect/>
          </a:stretch>
        </p:blipFill>
        <p:spPr>
          <a:xfrm>
            <a:off x="5907249" y="3778821"/>
            <a:ext cx="4151152" cy="2777336"/>
          </a:xfrm>
          <a:prstGeom prst="rect">
            <a:avLst/>
          </a:prstGeom>
        </p:spPr>
      </p:pic>
      <p:sp>
        <p:nvSpPr>
          <p:cNvPr id="14" name="TextBox 1">
            <a:extLst>
              <a:ext uri="{FF2B5EF4-FFF2-40B4-BE49-F238E27FC236}">
                <a16:creationId xmlns:a16="http://schemas.microsoft.com/office/drawing/2014/main" id="{716A3A72-2892-4261-A142-334AAFFCC65D}"/>
              </a:ext>
            </a:extLst>
          </p:cNvPr>
          <p:cNvSpPr txBox="1"/>
          <p:nvPr/>
        </p:nvSpPr>
        <p:spPr>
          <a:xfrm>
            <a:off x="718874" y="1174288"/>
            <a:ext cx="3337916" cy="523220"/>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800" dirty="0">
                <a:solidFill>
                  <a:srgbClr val="1353A2"/>
                </a:solidFill>
                <a:latin typeface="微软雅黑" panose="020B0503020204020204" charset="-122"/>
                <a:ea typeface="微软雅黑" panose="020B0503020204020204" charset="-122"/>
                <a:sym typeface="+mn-ea"/>
              </a:rPr>
              <a:t>获取当前位置</a:t>
            </a:r>
          </a:p>
        </p:txBody>
      </p:sp>
    </p:spTree>
    <p:custDataLst>
      <p:tags r:id="rId1"/>
    </p:custDataLst>
    <p:extLst>
      <p:ext uri="{BB962C8B-B14F-4D97-AF65-F5344CB8AC3E}">
        <p14:creationId xmlns:p14="http://schemas.microsoft.com/office/powerpoint/2010/main" val="3315581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1191490" y="1611679"/>
            <a:ext cx="930598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solidFill>
                  <a:srgbClr val="FF0000"/>
                </a:solidFill>
                <a:latin typeface="微软雅黑" pitchFamily="34" charset="-122"/>
                <a:ea typeface="微软雅黑" pitchFamily="34" charset="-122"/>
              </a:rPr>
              <a:t>seek()</a:t>
            </a:r>
            <a:r>
              <a:rPr lang="zh-CN" altLang="zh-CN" sz="2800" dirty="0">
                <a:latin typeface="微软雅黑" pitchFamily="34" charset="-122"/>
                <a:ea typeface="微软雅黑" pitchFamily="34" charset="-122"/>
              </a:rPr>
              <a:t>方法用于设置当前文件读写位置，其格式如下：</a:t>
            </a:r>
          </a:p>
        </p:txBody>
      </p:sp>
      <p:sp>
        <p:nvSpPr>
          <p:cNvPr id="5" name="文本框 2"/>
          <p:cNvSpPr txBox="1">
            <a:spLocks noChangeArrowheads="1"/>
          </p:cNvSpPr>
          <p:nvPr/>
        </p:nvSpPr>
        <p:spPr bwMode="auto">
          <a:xfrm>
            <a:off x="3425706" y="2280404"/>
            <a:ext cx="4984643" cy="584775"/>
          </a:xfrm>
          <a:prstGeom prst="rect">
            <a:avLst/>
          </a:prstGeom>
          <a:solidFill>
            <a:schemeClr val="accent6">
              <a:lumMod val="20000"/>
              <a:lumOff val="80000"/>
            </a:schemeClr>
          </a:solidFill>
          <a:ln>
            <a:noFill/>
          </a:ln>
        </p:spPr>
        <p:txBody>
          <a:bodyPr wrap="square">
            <a:spAutoFit/>
          </a:bodyPr>
          <a:lstStyle>
            <a:defPPr>
              <a:defRPr lang="zh-CN"/>
            </a:defPPr>
            <a:lvl1pPr>
              <a:defRPr sz="3200">
                <a:latin typeface="Times New Roman" pitchFamily="18" charset="0"/>
                <a:ea typeface="宋体" pitchFamily="2" charset="-122"/>
              </a:defRPr>
            </a:lvl1pPr>
            <a:lvl2pPr>
              <a:defRPr sz="2400">
                <a:latin typeface="等线" charset="-122"/>
                <a:ea typeface="宋体" pitchFamily="2" charset="-122"/>
              </a:defRPr>
            </a:lvl2pPr>
            <a:lvl3pPr>
              <a:defRPr sz="2400">
                <a:latin typeface="等线" charset="-122"/>
                <a:ea typeface="宋体" pitchFamily="2" charset="-122"/>
              </a:defRPr>
            </a:lvl3pPr>
            <a:lvl4pPr>
              <a:defRPr sz="2400">
                <a:latin typeface="等线" charset="-122"/>
                <a:ea typeface="宋体" pitchFamily="2" charset="-122"/>
              </a:defRPr>
            </a:lvl4pPr>
            <a:lvl5pPr>
              <a:defRPr sz="2400">
                <a:latin typeface="等线" charset="-122"/>
                <a:ea typeface="宋体" pitchFamily="2" charset="-122"/>
              </a:defRPr>
            </a:lvl5pPr>
            <a:lvl6pPr fontAlgn="base">
              <a:spcBef>
                <a:spcPct val="0"/>
              </a:spcBef>
              <a:spcAft>
                <a:spcPct val="0"/>
              </a:spcAft>
              <a:buFont typeface="Arial" pitchFamily="34" charset="0"/>
              <a:defRPr sz="2400">
                <a:latin typeface="等线" charset="-122"/>
                <a:ea typeface="宋体" pitchFamily="2" charset="-122"/>
              </a:defRPr>
            </a:lvl6pPr>
            <a:lvl7pPr fontAlgn="base">
              <a:spcBef>
                <a:spcPct val="0"/>
              </a:spcBef>
              <a:spcAft>
                <a:spcPct val="0"/>
              </a:spcAft>
              <a:buFont typeface="Arial" pitchFamily="34" charset="0"/>
              <a:defRPr sz="2400">
                <a:latin typeface="等线" charset="-122"/>
                <a:ea typeface="宋体" pitchFamily="2" charset="-122"/>
              </a:defRPr>
            </a:lvl7pPr>
            <a:lvl8pPr fontAlgn="base">
              <a:spcBef>
                <a:spcPct val="0"/>
              </a:spcBef>
              <a:spcAft>
                <a:spcPct val="0"/>
              </a:spcAft>
              <a:buFont typeface="Arial" pitchFamily="34" charset="0"/>
              <a:defRPr sz="2400">
                <a:latin typeface="等线" charset="-122"/>
                <a:ea typeface="宋体" pitchFamily="2" charset="-122"/>
              </a:defRPr>
            </a:lvl8pPr>
            <a:lvl9pPr fontAlgn="base">
              <a:spcBef>
                <a:spcPct val="0"/>
              </a:spcBef>
              <a:spcAft>
                <a:spcPct val="0"/>
              </a:spcAft>
              <a:buFont typeface="Arial" pitchFamily="34" charset="0"/>
              <a:defRPr sz="2400">
                <a:latin typeface="等线" charset="-122"/>
                <a:ea typeface="宋体" pitchFamily="2" charset="-122"/>
              </a:defRPr>
            </a:lvl9pPr>
          </a:lstStyle>
          <a:p>
            <a:r>
              <a:rPr lang="zh-CN" altLang="en-US" dirty="0"/>
              <a:t>文件对象</a:t>
            </a:r>
            <a:r>
              <a:rPr lang="en-US" altLang="zh-CN" dirty="0"/>
              <a:t>. seek(offset, from)</a:t>
            </a:r>
            <a:endParaRPr lang="zh-CN" altLang="zh-CN" dirty="0"/>
          </a:p>
        </p:txBody>
      </p:sp>
      <p:sp>
        <p:nvSpPr>
          <p:cNvPr id="6" name="矩形 2"/>
          <p:cNvSpPr>
            <a:spLocks noChangeArrowheads="1"/>
          </p:cNvSpPr>
          <p:nvPr/>
        </p:nvSpPr>
        <p:spPr bwMode="auto">
          <a:xfrm>
            <a:off x="397943" y="3058141"/>
            <a:ext cx="11454834" cy="1521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Wingdings" pitchFamily="2" charset="2"/>
              <a:buChar char="Ø"/>
            </a:pPr>
            <a:r>
              <a:rPr lang="en-US" altLang="zh-CN" sz="2700" b="1" dirty="0">
                <a:latin typeface="楷体" pitchFamily="49" charset="-122"/>
                <a:ea typeface="楷体" pitchFamily="49" charset="-122"/>
              </a:rPr>
              <a:t>offset</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表示偏移量，即读写位置需要移动的字节数；</a:t>
            </a:r>
            <a:endParaRPr lang="en-US" altLang="zh-CN" sz="2700" b="1" dirty="0">
              <a:latin typeface="楷体" pitchFamily="49" charset="-122"/>
              <a:ea typeface="楷体" pitchFamily="49" charset="-122"/>
            </a:endParaRPr>
          </a:p>
          <a:p>
            <a:pPr marL="457200" indent="-457200">
              <a:lnSpc>
                <a:spcPct val="120000"/>
              </a:lnSpc>
              <a:buFont typeface="Wingdings" pitchFamily="2" charset="2"/>
              <a:buChar char="Ø"/>
            </a:pPr>
            <a:r>
              <a:rPr lang="en-US" altLang="zh-CN" sz="2700" b="1" dirty="0">
                <a:latin typeface="楷体" pitchFamily="49" charset="-122"/>
                <a:ea typeface="楷体" pitchFamily="49" charset="-122"/>
              </a:rPr>
              <a:t>from</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用于指定文件的读写位置，该参数的取值有：</a:t>
            </a:r>
            <a:r>
              <a:rPr lang="en-US" altLang="zh-CN" sz="2700" b="1" dirty="0">
                <a:latin typeface="楷体" pitchFamily="49" charset="-122"/>
                <a:ea typeface="楷体" pitchFamily="49" charset="-122"/>
              </a:rPr>
              <a:t>0</a:t>
            </a:r>
            <a:r>
              <a:rPr lang="zh-CN" altLang="zh-CN" sz="2700" b="1" dirty="0">
                <a:latin typeface="楷体" pitchFamily="49" charset="-122"/>
                <a:ea typeface="楷体" pitchFamily="49" charset="-122"/>
              </a:rPr>
              <a:t>、</a:t>
            </a:r>
            <a:r>
              <a:rPr lang="en-US" altLang="zh-CN" sz="2700" b="1" dirty="0">
                <a:latin typeface="楷体" pitchFamily="49" charset="-122"/>
                <a:ea typeface="楷体" pitchFamily="49" charset="-122"/>
              </a:rPr>
              <a:t>1</a:t>
            </a:r>
            <a:r>
              <a:rPr lang="zh-CN" altLang="zh-CN" sz="2700" b="1" dirty="0">
                <a:latin typeface="楷体" pitchFamily="49" charset="-122"/>
                <a:ea typeface="楷体" pitchFamily="49" charset="-122"/>
              </a:rPr>
              <a:t>、</a:t>
            </a:r>
            <a:r>
              <a:rPr lang="en-US" altLang="zh-CN" sz="2700" b="1" dirty="0">
                <a:latin typeface="楷体" pitchFamily="49" charset="-122"/>
                <a:ea typeface="楷体" pitchFamily="49" charset="-122"/>
              </a:rPr>
              <a:t>2</a:t>
            </a:r>
            <a:r>
              <a:rPr lang="zh-CN" altLang="zh-CN" sz="2700" b="1" dirty="0">
                <a:latin typeface="楷体" pitchFamily="49" charset="-122"/>
                <a:ea typeface="楷体" pitchFamily="49" charset="-122"/>
              </a:rPr>
              <a:t>，</a:t>
            </a:r>
            <a:r>
              <a:rPr lang="zh-CN" altLang="en-US" sz="2700" b="1" dirty="0">
                <a:latin typeface="楷体" pitchFamily="49" charset="-122"/>
                <a:ea typeface="楷体" pitchFamily="49" charset="-122"/>
              </a:rPr>
              <a:t>其中</a:t>
            </a:r>
            <a:r>
              <a:rPr lang="en-US" altLang="zh-CN" sz="2700" b="1" dirty="0">
                <a:latin typeface="楷体" pitchFamily="49" charset="-122"/>
                <a:ea typeface="楷体" pitchFamily="49" charset="-122"/>
              </a:rPr>
              <a:t>0</a:t>
            </a:r>
            <a:r>
              <a:rPr lang="zh-CN" altLang="zh-CN" sz="2700" b="1" dirty="0">
                <a:latin typeface="楷体" pitchFamily="49" charset="-122"/>
                <a:ea typeface="楷体" pitchFamily="49" charset="-122"/>
              </a:rPr>
              <a:t>表示在开始位置读写；</a:t>
            </a:r>
            <a:r>
              <a:rPr lang="en-US" altLang="zh-CN" sz="2700" b="1" dirty="0">
                <a:latin typeface="楷体" pitchFamily="49" charset="-122"/>
                <a:ea typeface="楷体" pitchFamily="49" charset="-122"/>
              </a:rPr>
              <a:t>1</a:t>
            </a:r>
            <a:r>
              <a:rPr lang="zh-CN" altLang="zh-CN" sz="2700" b="1" dirty="0">
                <a:latin typeface="楷体" pitchFamily="49" charset="-122"/>
                <a:ea typeface="楷体" pitchFamily="49" charset="-122"/>
              </a:rPr>
              <a:t>表示在当前位置读写；</a:t>
            </a:r>
            <a:r>
              <a:rPr lang="en-US" altLang="zh-CN" sz="2700" b="1" dirty="0">
                <a:latin typeface="楷体" pitchFamily="49" charset="-122"/>
                <a:ea typeface="楷体" pitchFamily="49" charset="-122"/>
              </a:rPr>
              <a:t>2</a:t>
            </a:r>
            <a:r>
              <a:rPr lang="zh-CN" altLang="zh-CN" sz="2700" b="1" dirty="0">
                <a:latin typeface="楷体" pitchFamily="49" charset="-122"/>
                <a:ea typeface="楷体" pitchFamily="49" charset="-122"/>
              </a:rPr>
              <a:t>表示在末尾位置读写。</a:t>
            </a:r>
          </a:p>
        </p:txBody>
      </p:sp>
      <p:sp>
        <p:nvSpPr>
          <p:cNvPr id="7" name="矩形 2">
            <a:extLst>
              <a:ext uri="{FF2B5EF4-FFF2-40B4-BE49-F238E27FC236}">
                <a16:creationId xmlns:a16="http://schemas.microsoft.com/office/drawing/2014/main" id="{ACF7C6D4-F360-4E32-9CD4-F6C19170A30A}"/>
              </a:ext>
            </a:extLst>
          </p:cNvPr>
          <p:cNvSpPr>
            <a:spLocks noChangeArrowheads="1"/>
          </p:cNvSpPr>
          <p:nvPr/>
        </p:nvSpPr>
        <p:spPr bwMode="auto">
          <a:xfrm>
            <a:off x="2958039" y="4778490"/>
            <a:ext cx="1353812" cy="757130"/>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endParaRPr lang="en-US" altLang="zh-CN" sz="3600" dirty="0">
              <a:solidFill>
                <a:srgbClr val="FF0000"/>
              </a:solidFill>
              <a:latin typeface="Calibri" pitchFamily="34" charset="0"/>
              <a:ea typeface="楷体" pitchFamily="49" charset="-122"/>
            </a:endParaRPr>
          </a:p>
        </p:txBody>
      </p:sp>
      <p:pic>
        <p:nvPicPr>
          <p:cNvPr id="8" name="图片 7">
            <a:extLst>
              <a:ext uri="{FF2B5EF4-FFF2-40B4-BE49-F238E27FC236}">
                <a16:creationId xmlns:a16="http://schemas.microsoft.com/office/drawing/2014/main" id="{A0562AB9-ADC3-4D63-B518-364FBFDC9B1D}"/>
              </a:ext>
            </a:extLst>
          </p:cNvPr>
          <p:cNvPicPr>
            <a:picLocks noChangeAspect="1"/>
          </p:cNvPicPr>
          <p:nvPr/>
        </p:nvPicPr>
        <p:blipFill>
          <a:blip r:embed="rId3"/>
          <a:stretch>
            <a:fillRect/>
          </a:stretch>
        </p:blipFill>
        <p:spPr>
          <a:xfrm>
            <a:off x="4125071" y="4965955"/>
            <a:ext cx="2249604" cy="1629571"/>
          </a:xfrm>
          <a:prstGeom prst="rect">
            <a:avLst/>
          </a:prstGeom>
        </p:spPr>
      </p:pic>
      <p:pic>
        <p:nvPicPr>
          <p:cNvPr id="9" name="图片 8">
            <a:extLst>
              <a:ext uri="{FF2B5EF4-FFF2-40B4-BE49-F238E27FC236}">
                <a16:creationId xmlns:a16="http://schemas.microsoft.com/office/drawing/2014/main" id="{9BEE7F61-BD76-4DA7-A8F7-90712182DD88}"/>
              </a:ext>
            </a:extLst>
          </p:cNvPr>
          <p:cNvPicPr>
            <a:picLocks noChangeAspect="1"/>
          </p:cNvPicPr>
          <p:nvPr/>
        </p:nvPicPr>
        <p:blipFill>
          <a:blip r:embed="rId4"/>
          <a:stretch>
            <a:fillRect/>
          </a:stretch>
        </p:blipFill>
        <p:spPr>
          <a:xfrm>
            <a:off x="6487003" y="4883936"/>
            <a:ext cx="2230277" cy="1656307"/>
          </a:xfrm>
          <a:prstGeom prst="rect">
            <a:avLst/>
          </a:prstGeom>
        </p:spPr>
      </p:pic>
      <p:sp>
        <p:nvSpPr>
          <p:cNvPr id="11" name="TextBox 1">
            <a:extLst>
              <a:ext uri="{FF2B5EF4-FFF2-40B4-BE49-F238E27FC236}">
                <a16:creationId xmlns:a16="http://schemas.microsoft.com/office/drawing/2014/main" id="{716A3A72-2892-4261-A142-334AAFFCC65D}"/>
              </a:ext>
            </a:extLst>
          </p:cNvPr>
          <p:cNvSpPr txBox="1"/>
          <p:nvPr/>
        </p:nvSpPr>
        <p:spPr>
          <a:xfrm>
            <a:off x="710165" y="1130419"/>
            <a:ext cx="3337916" cy="523220"/>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800" dirty="0">
                <a:solidFill>
                  <a:srgbClr val="1353A2"/>
                </a:solidFill>
                <a:latin typeface="微软雅黑" panose="020B0503020204020204" charset="-122"/>
                <a:ea typeface="微软雅黑" panose="020B0503020204020204" charset="-122"/>
                <a:sym typeface="+mn-ea"/>
              </a:rPr>
              <a:t>设置当前位置</a:t>
            </a:r>
          </a:p>
        </p:txBody>
      </p:sp>
    </p:spTree>
    <p:custDataLst>
      <p:tags r:id="rId1"/>
    </p:custDataLst>
    <p:extLst>
      <p:ext uri="{BB962C8B-B14F-4D97-AF65-F5344CB8AC3E}">
        <p14:creationId xmlns:p14="http://schemas.microsoft.com/office/powerpoint/2010/main" val="22375116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060916" y="2533650"/>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文件的复制和重命名</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05</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292207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3467616" cy="584775"/>
          </a:xfrm>
          <a:prstGeom prst="rect">
            <a:avLst/>
          </a:prstGeom>
        </p:spPr>
        <p:txBody>
          <a:bodyPr wrap="none">
            <a:spAutoFit/>
          </a:bodyPr>
          <a:lstStyle/>
          <a:p>
            <a:r>
              <a:rPr lang="zh-CN" altLang="en-US" sz="3200" dirty="0">
                <a:solidFill>
                  <a:srgbClr val="0070C0"/>
                </a:solidFill>
              </a:rPr>
              <a:t>复制文件与重命名</a:t>
            </a:r>
            <a:endParaRPr lang="zh-CN" altLang="en-US" sz="3200" dirty="0">
              <a:solidFill>
                <a:srgbClr val="1353A2"/>
              </a:solidFill>
              <a:latin typeface="微软雅黑" panose="020B0503020204020204" charset="-122"/>
              <a:ea typeface="微软雅黑" panose="020B0503020204020204" charset="-122"/>
            </a:endParaRPr>
          </a:p>
        </p:txBody>
      </p:sp>
      <p:sp>
        <p:nvSpPr>
          <p:cNvPr id="10" name="TextBox 1">
            <a:extLst>
              <a:ext uri="{FF2B5EF4-FFF2-40B4-BE49-F238E27FC236}">
                <a16:creationId xmlns:a16="http://schemas.microsoft.com/office/drawing/2014/main" id="{716A3A72-2892-4261-A142-334AAFFCC65D}"/>
              </a:ext>
            </a:extLst>
          </p:cNvPr>
          <p:cNvSpPr txBox="1"/>
          <p:nvPr/>
        </p:nvSpPr>
        <p:spPr>
          <a:xfrm>
            <a:off x="718874" y="1174288"/>
            <a:ext cx="3337916" cy="523220"/>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800" dirty="0">
                <a:solidFill>
                  <a:srgbClr val="1353A2"/>
                </a:solidFill>
                <a:latin typeface="微软雅黑" panose="020B0503020204020204" charset="-122"/>
                <a:ea typeface="微软雅黑" panose="020B0503020204020204" charset="-122"/>
              </a:rPr>
              <a:t>复制文件</a:t>
            </a:r>
            <a:endParaRPr lang="zh-CN" altLang="en-US" sz="2800" dirty="0">
              <a:solidFill>
                <a:srgbClr val="1353A2"/>
              </a:solidFill>
              <a:latin typeface="微软雅黑" panose="020B0503020204020204" charset="-122"/>
              <a:ea typeface="微软雅黑" panose="020B0503020204020204" charset="-122"/>
              <a:sym typeface="+mn-ea"/>
            </a:endParaRPr>
          </a:p>
        </p:txBody>
      </p:sp>
      <p:sp>
        <p:nvSpPr>
          <p:cNvPr id="9" name="矩形 2"/>
          <p:cNvSpPr>
            <a:spLocks noChangeArrowheads="1"/>
          </p:cNvSpPr>
          <p:nvPr/>
        </p:nvSpPr>
        <p:spPr bwMode="auto">
          <a:xfrm>
            <a:off x="941159" y="2208385"/>
            <a:ext cx="10769184"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rgbClr val="FF0000"/>
                </a:solidFill>
                <a:latin typeface="微软雅黑" pitchFamily="34" charset="-122"/>
                <a:ea typeface="微软雅黑" pitchFamily="34" charset="-122"/>
              </a:rPr>
              <a:t>复制</a:t>
            </a:r>
            <a:r>
              <a:rPr lang="zh-CN" altLang="zh-CN" sz="2800" dirty="0">
                <a:solidFill>
                  <a:srgbClr val="FF0000"/>
                </a:solidFill>
                <a:latin typeface="微软雅黑" pitchFamily="34" charset="-122"/>
                <a:ea typeface="微软雅黑" pitchFamily="34" charset="-122"/>
              </a:rPr>
              <a:t>文件</a:t>
            </a:r>
            <a:r>
              <a:rPr lang="zh-CN" altLang="zh-CN" sz="2800" dirty="0">
                <a:latin typeface="微软雅黑" pitchFamily="34" charset="-122"/>
                <a:ea typeface="微软雅黑" pitchFamily="34" charset="-122"/>
              </a:rPr>
              <a:t>即创建文件的副本，</a:t>
            </a:r>
            <a:r>
              <a:rPr lang="zh-CN" altLang="en-US" sz="2800" dirty="0">
                <a:latin typeface="微软雅黑" pitchFamily="34" charset="-122"/>
                <a:ea typeface="微软雅黑" pitchFamily="34" charset="-122"/>
              </a:rPr>
              <a:t>它</a:t>
            </a:r>
            <a:r>
              <a:rPr lang="zh-CN" altLang="zh-CN" sz="2800" dirty="0">
                <a:latin typeface="微软雅黑" pitchFamily="34" charset="-122"/>
                <a:ea typeface="微软雅黑" pitchFamily="34" charset="-122"/>
              </a:rPr>
              <a:t>仍是文件的</a:t>
            </a:r>
            <a:r>
              <a:rPr lang="zh-CN" altLang="zh-CN" sz="2800" dirty="0">
                <a:solidFill>
                  <a:srgbClr val="FF0000"/>
                </a:solidFill>
                <a:latin typeface="微软雅黑" pitchFamily="34" charset="-122"/>
                <a:ea typeface="微软雅黑" pitchFamily="34" charset="-122"/>
              </a:rPr>
              <a:t>打开、读</a:t>
            </a:r>
            <a:r>
              <a:rPr lang="zh-CN" altLang="en-US" sz="2800" dirty="0">
                <a:solidFill>
                  <a:srgbClr val="FF0000"/>
                </a:solidFill>
                <a:latin typeface="微软雅黑" pitchFamily="34" charset="-122"/>
                <a:ea typeface="微软雅黑" pitchFamily="34" charset="-122"/>
              </a:rPr>
              <a:t>或</a:t>
            </a:r>
            <a:r>
              <a:rPr lang="zh-CN" altLang="zh-CN" sz="2800" dirty="0">
                <a:solidFill>
                  <a:srgbClr val="FF0000"/>
                </a:solidFill>
                <a:latin typeface="微软雅黑" pitchFamily="34" charset="-122"/>
                <a:ea typeface="微软雅黑" pitchFamily="34" charset="-122"/>
              </a:rPr>
              <a:t>写</a:t>
            </a:r>
            <a:r>
              <a:rPr lang="zh-CN" altLang="en-US" sz="2800" dirty="0">
                <a:solidFill>
                  <a:srgbClr val="FF0000"/>
                </a:solidFill>
                <a:latin typeface="微软雅黑" pitchFamily="34" charset="-122"/>
                <a:ea typeface="微软雅黑" pitchFamily="34" charset="-122"/>
              </a:rPr>
              <a:t>、</a:t>
            </a:r>
            <a:r>
              <a:rPr lang="zh-CN" altLang="zh-CN" sz="2800" dirty="0">
                <a:solidFill>
                  <a:srgbClr val="FF0000"/>
                </a:solidFill>
                <a:latin typeface="微软雅黑" pitchFamily="34" charset="-122"/>
                <a:ea typeface="微软雅黑" pitchFamily="34" charset="-122"/>
              </a:rPr>
              <a:t>关闭</a:t>
            </a:r>
            <a:r>
              <a:rPr lang="zh-CN" altLang="zh-CN" sz="2800" dirty="0">
                <a:latin typeface="微软雅黑" pitchFamily="34" charset="-122"/>
                <a:ea typeface="微软雅黑" pitchFamily="34" charset="-122"/>
              </a:rPr>
              <a:t>的</a:t>
            </a:r>
            <a:r>
              <a:rPr lang="zh-CN" altLang="en-US" sz="2800" dirty="0">
                <a:latin typeface="微软雅黑" pitchFamily="34" charset="-122"/>
                <a:ea typeface="微软雅黑" pitchFamily="34" charset="-122"/>
              </a:rPr>
              <a:t>操作，基本逻辑如下：</a:t>
            </a:r>
            <a:endParaRPr lang="zh-CN" altLang="zh-CN" sz="2800" dirty="0">
              <a:latin typeface="微软雅黑" pitchFamily="34" charset="-122"/>
              <a:ea typeface="微软雅黑" pitchFamily="34" charset="-122"/>
            </a:endParaRPr>
          </a:p>
        </p:txBody>
      </p:sp>
      <p:sp>
        <p:nvSpPr>
          <p:cNvPr id="13" name="矩形 2"/>
          <p:cNvSpPr>
            <a:spLocks noChangeArrowheads="1"/>
          </p:cNvSpPr>
          <p:nvPr/>
        </p:nvSpPr>
        <p:spPr bwMode="auto">
          <a:xfrm>
            <a:off x="1916002" y="4106629"/>
            <a:ext cx="1764000" cy="535531"/>
          </a:xfrm>
          <a:prstGeom prst="rect">
            <a:avLst/>
          </a:prstGeom>
          <a:solidFill>
            <a:schemeClr val="accent6">
              <a:lumMod val="20000"/>
              <a:lumOff val="80000"/>
            </a:schemeClr>
          </a:solidFill>
          <a:ln>
            <a:noFill/>
          </a:ln>
        </p:spPr>
        <p:txBody>
          <a:bodyPr wrap="square">
            <a:spAutoFit/>
          </a:bodyPr>
          <a:lstStyle/>
          <a:p>
            <a:pPr>
              <a:lnSpc>
                <a:spcPct val="120000"/>
              </a:lnSpc>
            </a:pPr>
            <a:r>
              <a:rPr lang="zh-CN" altLang="zh-CN" sz="2400" dirty="0">
                <a:latin typeface="微软雅黑" panose="020B0503020204020204" pitchFamily="34" charset="-122"/>
                <a:ea typeface="微软雅黑" panose="020B0503020204020204" pitchFamily="34" charset="-122"/>
              </a:rPr>
              <a:t>打开文件</a:t>
            </a:r>
          </a:p>
        </p:txBody>
      </p:sp>
      <p:sp>
        <p:nvSpPr>
          <p:cNvPr id="14" name="文本框 13"/>
          <p:cNvSpPr txBox="1"/>
          <p:nvPr/>
        </p:nvSpPr>
        <p:spPr>
          <a:xfrm>
            <a:off x="3729767" y="4159464"/>
            <a:ext cx="572568" cy="461665"/>
          </a:xfrm>
          <a:prstGeom prst="rect">
            <a:avLst/>
          </a:prstGeom>
          <a:solidFill>
            <a:schemeClr val="accent6">
              <a:lumMod val="20000"/>
              <a:lumOff val="80000"/>
            </a:schemeClr>
          </a:solidFill>
        </p:spPr>
        <p:txBody>
          <a:bodyPr wrap="square" rtlCol="0">
            <a:spAutoFit/>
          </a:bodyPr>
          <a:lstStyle/>
          <a:p>
            <a:r>
              <a:rPr lang="zh-CN" altLang="en-US" sz="2400" dirty="0"/>
              <a:t>→</a:t>
            </a:r>
          </a:p>
        </p:txBody>
      </p:sp>
      <p:sp>
        <p:nvSpPr>
          <p:cNvPr id="18" name="矩形 2"/>
          <p:cNvSpPr>
            <a:spLocks noChangeArrowheads="1"/>
          </p:cNvSpPr>
          <p:nvPr/>
        </p:nvSpPr>
        <p:spPr bwMode="auto">
          <a:xfrm>
            <a:off x="4252382" y="3562542"/>
            <a:ext cx="2400047" cy="535531"/>
          </a:xfrm>
          <a:prstGeom prst="rect">
            <a:avLst/>
          </a:prstGeom>
          <a:solidFill>
            <a:schemeClr val="accent6">
              <a:lumMod val="20000"/>
              <a:lumOff val="80000"/>
            </a:schemeClr>
          </a:solidFill>
          <a:ln>
            <a:noFill/>
          </a:ln>
        </p:spPr>
        <p:txBody>
          <a:bodyPr wrap="square">
            <a:spAutoFit/>
          </a:bodyPr>
          <a:lstStyle/>
          <a:p>
            <a:pPr>
              <a:lnSpc>
                <a:spcPct val="120000"/>
              </a:lnSpc>
            </a:pPr>
            <a:r>
              <a:rPr lang="zh-CN" altLang="zh-CN" sz="2400" dirty="0">
                <a:latin typeface="微软雅黑" panose="020B0503020204020204" pitchFamily="34" charset="-122"/>
                <a:ea typeface="微软雅黑" panose="020B0503020204020204" pitchFamily="34" charset="-122"/>
              </a:rPr>
              <a:t>读取文件内容</a:t>
            </a:r>
            <a:endParaRPr lang="en-US" altLang="zh-CN" sz="24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684589" y="4159464"/>
            <a:ext cx="572568" cy="461665"/>
          </a:xfrm>
          <a:prstGeom prst="rect">
            <a:avLst/>
          </a:prstGeom>
          <a:solidFill>
            <a:schemeClr val="accent6">
              <a:lumMod val="20000"/>
              <a:lumOff val="80000"/>
            </a:schemeClr>
          </a:solidFill>
        </p:spPr>
        <p:txBody>
          <a:bodyPr wrap="square" rtlCol="0">
            <a:spAutoFit/>
          </a:bodyPr>
          <a:lstStyle/>
          <a:p>
            <a:r>
              <a:rPr lang="zh-CN" altLang="en-US" sz="2400" dirty="0"/>
              <a:t>→</a:t>
            </a:r>
          </a:p>
        </p:txBody>
      </p:sp>
      <p:sp>
        <p:nvSpPr>
          <p:cNvPr id="21" name="矩形 2"/>
          <p:cNvSpPr>
            <a:spLocks noChangeArrowheads="1"/>
          </p:cNvSpPr>
          <p:nvPr/>
        </p:nvSpPr>
        <p:spPr bwMode="auto">
          <a:xfrm>
            <a:off x="4252382" y="4159464"/>
            <a:ext cx="2400047" cy="1311128"/>
          </a:xfrm>
          <a:prstGeom prst="rect">
            <a:avLst/>
          </a:prstGeom>
          <a:solidFill>
            <a:schemeClr val="accent6">
              <a:lumMod val="20000"/>
              <a:lumOff val="80000"/>
            </a:schemeClr>
          </a:solidFill>
          <a:ln>
            <a:noFill/>
          </a:ln>
        </p:spPr>
        <p:txBody>
          <a:bodyPr wrap="square">
            <a:spAutoFit/>
          </a:bodyPr>
          <a:lstStyle/>
          <a:p>
            <a:pPr>
              <a:lnSpc>
                <a:spcPct val="110000"/>
              </a:lnSpc>
            </a:pPr>
            <a:r>
              <a:rPr lang="zh-CN" altLang="zh-CN" sz="2400" dirty="0">
                <a:latin typeface="微软雅黑" panose="020B0503020204020204" pitchFamily="34" charset="-122"/>
                <a:ea typeface="微软雅黑" panose="020B0503020204020204" pitchFamily="34" charset="-122"/>
              </a:rPr>
              <a:t>创建新文件，将数据写入到新文件中</a:t>
            </a:r>
            <a:r>
              <a:rPr lang="zh-CN" altLang="en-US" sz="2400" dirty="0">
                <a:latin typeface="微软雅黑" panose="020B0503020204020204" pitchFamily="34" charset="-122"/>
                <a:ea typeface="微软雅黑" panose="020B0503020204020204" pitchFamily="34" charset="-122"/>
              </a:rPr>
              <a:t>。</a:t>
            </a:r>
          </a:p>
        </p:txBody>
      </p:sp>
      <p:sp>
        <p:nvSpPr>
          <p:cNvPr id="22" name="矩形 2"/>
          <p:cNvSpPr>
            <a:spLocks noChangeArrowheads="1"/>
          </p:cNvSpPr>
          <p:nvPr/>
        </p:nvSpPr>
        <p:spPr bwMode="auto">
          <a:xfrm>
            <a:off x="7289317" y="4117080"/>
            <a:ext cx="3490731" cy="498598"/>
          </a:xfrm>
          <a:prstGeom prst="rect">
            <a:avLst/>
          </a:prstGeom>
          <a:solidFill>
            <a:schemeClr val="accent6">
              <a:lumMod val="20000"/>
              <a:lumOff val="80000"/>
            </a:schemeClr>
          </a:solidFill>
          <a:ln>
            <a:noFill/>
          </a:ln>
        </p:spPr>
        <p:txBody>
          <a:bodyPr wrap="square">
            <a:spAutoFit/>
          </a:bodyPr>
          <a:lstStyle/>
          <a:p>
            <a:pPr>
              <a:lnSpc>
                <a:spcPct val="110000"/>
              </a:lnSpc>
            </a:pPr>
            <a:r>
              <a:rPr lang="zh-CN" altLang="zh-CN" sz="2400" dirty="0">
                <a:latin typeface="微软雅黑" panose="020B0503020204020204" pitchFamily="34" charset="-122"/>
                <a:ea typeface="微软雅黑" panose="020B0503020204020204" pitchFamily="34" charset="-122"/>
              </a:rPr>
              <a:t>关闭文件，保存数据。</a:t>
            </a:r>
            <a:endParaRPr lang="zh-CN" altLang="en-US" sz="24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732804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0524" y="1293394"/>
            <a:ext cx="3646392" cy="3681842"/>
          </a:xfrm>
          <a:prstGeom prst="rect">
            <a:avLst/>
          </a:prstGeom>
        </p:spPr>
        <p:txBody>
          <a:bodyPr wrap="square">
            <a:spAutoFit/>
          </a:bodyPr>
          <a:lstStyle/>
          <a:p>
            <a:pPr algn="just">
              <a:lnSpc>
                <a:spcPct val="107000"/>
              </a:lnSpc>
              <a:spcAft>
                <a:spcPts val="800"/>
              </a:spcAft>
            </a:pPr>
            <a:r>
              <a:rPr lang="zh-CN" altLang="en-US" sz="24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实例：</a:t>
            </a:r>
            <a:r>
              <a:rPr lang="zh-CN" altLang="zh-CN" sz="2400" dirty="0">
                <a:latin typeface="微软雅黑" pitchFamily="34" charset="-122"/>
                <a:ea typeface="微软雅黑" pitchFamily="34" charset="-122"/>
              </a:rPr>
              <a:t>从键盘当前目录下有一个文本文件</a:t>
            </a:r>
            <a:r>
              <a:rPr lang="de-DE" altLang="zh-CN" sz="2400" dirty="0">
                <a:latin typeface="微软雅黑" pitchFamily="34" charset="-122"/>
                <a:ea typeface="微软雅黑" pitchFamily="34" charset="-122"/>
              </a:rPr>
              <a:t>test.txt</a:t>
            </a:r>
            <a:r>
              <a:rPr lang="zh-CN" altLang="zh-CN" sz="2400" dirty="0">
                <a:latin typeface="微软雅黑" pitchFamily="34" charset="-122"/>
                <a:ea typeface="微软雅黑" pitchFamily="34" charset="-122"/>
              </a:rPr>
              <a:t>，其内容包含小写字母和大写字母。请将该文件</a:t>
            </a:r>
            <a:r>
              <a:rPr lang="zh-CN" altLang="en-US" sz="2400" dirty="0">
                <a:latin typeface="微软雅黑" pitchFamily="34" charset="-122"/>
                <a:ea typeface="微软雅黑" pitchFamily="34" charset="-122"/>
              </a:rPr>
              <a:t>拷贝</a:t>
            </a:r>
            <a:r>
              <a:rPr lang="zh-CN" altLang="zh-CN" sz="2400" dirty="0">
                <a:latin typeface="微软雅黑" pitchFamily="34" charset="-122"/>
                <a:ea typeface="微软雅黑" pitchFamily="34" charset="-122"/>
              </a:rPr>
              <a:t>到另一文件</a:t>
            </a:r>
            <a:r>
              <a:rPr lang="de-DE" altLang="zh-CN" sz="2400" dirty="0">
                <a:latin typeface="微软雅黑" pitchFamily="34" charset="-122"/>
                <a:ea typeface="微软雅黑" pitchFamily="34" charset="-122"/>
              </a:rPr>
              <a:t>test_copy.txt</a:t>
            </a:r>
            <a:r>
              <a:rPr lang="zh-CN" altLang="zh-CN" sz="2400" dirty="0">
                <a:latin typeface="微软雅黑" pitchFamily="34" charset="-122"/>
                <a:ea typeface="微软雅黑" pitchFamily="34" charset="-122"/>
              </a:rPr>
              <a:t>，并将原文件中的小写字母全部转换为大写字母，其余格式均不变。</a:t>
            </a:r>
          </a:p>
        </p:txBody>
      </p:sp>
      <p:sp>
        <p:nvSpPr>
          <p:cNvPr id="7" name="文本框 6">
            <a:extLst>
              <a:ext uri="{FF2B5EF4-FFF2-40B4-BE49-F238E27FC236}">
                <a16:creationId xmlns:a16="http://schemas.microsoft.com/office/drawing/2014/main" id="{E24F8A71-3CA3-4757-B56E-74708B488369}"/>
              </a:ext>
            </a:extLst>
          </p:cNvPr>
          <p:cNvSpPr txBox="1"/>
          <p:nvPr/>
        </p:nvSpPr>
        <p:spPr>
          <a:xfrm>
            <a:off x="5624998" y="1130325"/>
            <a:ext cx="4799162" cy="5157053"/>
          </a:xfrm>
          <a:prstGeom prst="rect">
            <a:avLst/>
          </a:prstGeom>
          <a:solidFill>
            <a:schemeClr val="bg1">
              <a:lumMod val="95000"/>
            </a:schemeClr>
          </a:solidFill>
        </p:spPr>
        <p:txBody>
          <a:bodyPr wrap="square">
            <a:spAutoFit/>
          </a:bodyPr>
          <a:lstStyle/>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f=open('test.txt','w')</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f.write("Life is short,")</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f.write("I study python.")</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f = open('test.txt','r', encoding='utf-8')</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file_one = f.readlines()</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g= open("test_copy.txt",'w') </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for line in file_one:</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   g.write(line.upper())</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g= open("test_copy.txt",'r')</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text=g.read()</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print(text)</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f.close()</a:t>
            </a:r>
          </a:p>
          <a:p>
            <a:pPr algn="l" latinLnBrk="1">
              <a:lnSpc>
                <a:spcPct val="107000"/>
              </a:lnSpc>
              <a:spcAft>
                <a:spcPts val="80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de-DE" altLang="zh-CN" dirty="0">
                <a:effectLst/>
                <a:latin typeface="微软雅黑" panose="020B0503020204020204" pitchFamily="34" charset="-122"/>
                <a:ea typeface="微软雅黑" panose="020B0503020204020204" pitchFamily="34" charset="-122"/>
                <a:cs typeface="Arial" panose="020B0604020202020204" pitchFamily="34" charset="0"/>
              </a:rPr>
              <a:t>g.close()</a:t>
            </a:r>
            <a:endParaRPr lang="zh-CN" altLang="zh-CN" dirty="0">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图片 7">
            <a:extLst>
              <a:ext uri="{FF2B5EF4-FFF2-40B4-BE49-F238E27FC236}">
                <a16:creationId xmlns:a16="http://schemas.microsoft.com/office/drawing/2014/main" id="{9D89FC00-3097-4E4D-8DD9-FD94F9B76FC7}"/>
              </a:ext>
            </a:extLst>
          </p:cNvPr>
          <p:cNvPicPr>
            <a:picLocks noChangeAspect="1"/>
          </p:cNvPicPr>
          <p:nvPr/>
        </p:nvPicPr>
        <p:blipFill>
          <a:blip r:embed="rId3"/>
          <a:stretch>
            <a:fillRect/>
          </a:stretch>
        </p:blipFill>
        <p:spPr>
          <a:xfrm>
            <a:off x="2902362" y="5803798"/>
            <a:ext cx="2044107" cy="346458"/>
          </a:xfrm>
          <a:prstGeom prst="rect">
            <a:avLst/>
          </a:prstGeom>
        </p:spPr>
      </p:pic>
    </p:spTree>
    <p:custDataLst>
      <p:tags r:id="rId1"/>
    </p:custDataLst>
    <p:extLst>
      <p:ext uri="{BB962C8B-B14F-4D97-AF65-F5344CB8AC3E}">
        <p14:creationId xmlns:p14="http://schemas.microsoft.com/office/powerpoint/2010/main" val="22384448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
            <a:extLst>
              <a:ext uri="{FF2B5EF4-FFF2-40B4-BE49-F238E27FC236}">
                <a16:creationId xmlns:a16="http://schemas.microsoft.com/office/drawing/2014/main" id="{716A3A72-2892-4261-A142-334AAFFCC65D}"/>
              </a:ext>
            </a:extLst>
          </p:cNvPr>
          <p:cNvSpPr txBox="1"/>
          <p:nvPr/>
        </p:nvSpPr>
        <p:spPr>
          <a:xfrm>
            <a:off x="779834" y="1097653"/>
            <a:ext cx="3337916" cy="523220"/>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800" dirty="0">
                <a:solidFill>
                  <a:srgbClr val="1353A2"/>
                </a:solidFill>
                <a:latin typeface="微软雅黑" panose="020B0503020204020204" charset="-122"/>
                <a:ea typeface="微软雅黑" panose="020B0503020204020204" charset="-122"/>
                <a:sym typeface="+mn-ea"/>
              </a:rPr>
              <a:t>重命名文件</a:t>
            </a:r>
          </a:p>
        </p:txBody>
      </p:sp>
      <p:sp>
        <p:nvSpPr>
          <p:cNvPr id="7" name="矩形 2"/>
          <p:cNvSpPr>
            <a:spLocks noChangeArrowheads="1"/>
          </p:cNvSpPr>
          <p:nvPr/>
        </p:nvSpPr>
        <p:spPr bwMode="auto">
          <a:xfrm>
            <a:off x="635705" y="1764402"/>
            <a:ext cx="11042509" cy="94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00" dirty="0">
                <a:latin typeface="微软雅黑" pitchFamily="34" charset="-122"/>
                <a:ea typeface="微软雅黑" pitchFamily="34" charset="-122"/>
              </a:rPr>
              <a:t>       Python</a:t>
            </a:r>
            <a:r>
              <a:rPr lang="zh-CN" altLang="zh-CN" sz="2400" dirty="0">
                <a:latin typeface="微软雅黑" pitchFamily="34" charset="-122"/>
                <a:ea typeface="微软雅黑" pitchFamily="34" charset="-122"/>
              </a:rPr>
              <a:t>提供了用于更改文件名的函数—</a:t>
            </a:r>
            <a:r>
              <a:rPr lang="en-US" altLang="zh-CN" sz="2400" dirty="0">
                <a:solidFill>
                  <a:srgbClr val="FF0000"/>
                </a:solidFill>
                <a:latin typeface="微软雅黑" pitchFamily="34" charset="-122"/>
                <a:ea typeface="微软雅黑" pitchFamily="34" charset="-122"/>
              </a:rPr>
              <a:t>rename()</a:t>
            </a:r>
            <a:r>
              <a:rPr lang="zh-CN" altLang="zh-CN" sz="2400" dirty="0">
                <a:latin typeface="微软雅黑" pitchFamily="34" charset="-122"/>
                <a:ea typeface="微软雅黑" pitchFamily="34" charset="-122"/>
              </a:rPr>
              <a:t>，该函数在</a:t>
            </a:r>
            <a:r>
              <a:rPr lang="en-US" altLang="zh-CN" sz="2400" dirty="0" err="1">
                <a:solidFill>
                  <a:srgbClr val="FF0000"/>
                </a:solidFill>
                <a:latin typeface="微软雅黑" pitchFamily="34" charset="-122"/>
                <a:ea typeface="微软雅黑" pitchFamily="34" charset="-122"/>
              </a:rPr>
              <a:t>os</a:t>
            </a:r>
            <a:r>
              <a:rPr lang="zh-CN" altLang="zh-CN" sz="2400" dirty="0">
                <a:latin typeface="微软雅黑" pitchFamily="34" charset="-122"/>
                <a:ea typeface="微软雅黑" pitchFamily="34" charset="-122"/>
              </a:rPr>
              <a:t>模块中</a:t>
            </a:r>
            <a:r>
              <a:rPr lang="zh-CN" altLang="en-US" sz="2400" dirty="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a:p>
            <a:pPr>
              <a:lnSpc>
                <a:spcPct val="120000"/>
              </a:lnSpc>
            </a:pPr>
            <a:r>
              <a:rPr lang="zh-CN" altLang="zh-CN" sz="2400" dirty="0">
                <a:latin typeface="微软雅黑" pitchFamily="34" charset="-122"/>
                <a:ea typeface="微软雅黑" pitchFamily="34" charset="-122"/>
              </a:rPr>
              <a:t>其格式如下：</a:t>
            </a:r>
          </a:p>
        </p:txBody>
      </p:sp>
      <p:sp>
        <p:nvSpPr>
          <p:cNvPr id="8" name="文本框 2"/>
          <p:cNvSpPr txBox="1">
            <a:spLocks noChangeArrowheads="1"/>
          </p:cNvSpPr>
          <p:nvPr/>
        </p:nvSpPr>
        <p:spPr bwMode="auto">
          <a:xfrm>
            <a:off x="3219847" y="2571894"/>
            <a:ext cx="5813257" cy="584775"/>
          </a:xfrm>
          <a:prstGeom prst="rect">
            <a:avLst/>
          </a:prstGeom>
          <a:solidFill>
            <a:schemeClr val="accent6">
              <a:lumMod val="20000"/>
              <a:lumOff val="80000"/>
            </a:schemeClr>
          </a:solidFill>
          <a:ln>
            <a:noFill/>
          </a:ln>
        </p:spPr>
        <p:txBody>
          <a:bodyPr wrap="square">
            <a:spAutoFit/>
          </a:bodyPr>
          <a:lstStyle>
            <a:defPPr>
              <a:defRPr lang="zh-CN"/>
            </a:defPPr>
            <a:lvl1pPr>
              <a:defRPr sz="3200">
                <a:latin typeface="Times New Roman" pitchFamily="18" charset="0"/>
                <a:ea typeface="宋体" pitchFamily="2" charset="-122"/>
              </a:defRPr>
            </a:lvl1pPr>
            <a:lvl2pPr>
              <a:defRPr sz="2400">
                <a:latin typeface="等线" charset="-122"/>
                <a:ea typeface="宋体" pitchFamily="2" charset="-122"/>
              </a:defRPr>
            </a:lvl2pPr>
            <a:lvl3pPr>
              <a:defRPr sz="2400">
                <a:latin typeface="等线" charset="-122"/>
                <a:ea typeface="宋体" pitchFamily="2" charset="-122"/>
              </a:defRPr>
            </a:lvl3pPr>
            <a:lvl4pPr>
              <a:defRPr sz="2400">
                <a:latin typeface="等线" charset="-122"/>
                <a:ea typeface="宋体" pitchFamily="2" charset="-122"/>
              </a:defRPr>
            </a:lvl4pPr>
            <a:lvl5pPr>
              <a:defRPr sz="2400">
                <a:latin typeface="等线" charset="-122"/>
                <a:ea typeface="宋体" pitchFamily="2" charset="-122"/>
              </a:defRPr>
            </a:lvl5pPr>
            <a:lvl6pPr fontAlgn="base">
              <a:spcBef>
                <a:spcPct val="0"/>
              </a:spcBef>
              <a:spcAft>
                <a:spcPct val="0"/>
              </a:spcAft>
              <a:buFont typeface="Arial" pitchFamily="34" charset="0"/>
              <a:defRPr sz="2400">
                <a:latin typeface="等线" charset="-122"/>
                <a:ea typeface="宋体" pitchFamily="2" charset="-122"/>
              </a:defRPr>
            </a:lvl6pPr>
            <a:lvl7pPr fontAlgn="base">
              <a:spcBef>
                <a:spcPct val="0"/>
              </a:spcBef>
              <a:spcAft>
                <a:spcPct val="0"/>
              </a:spcAft>
              <a:buFont typeface="Arial" pitchFamily="34" charset="0"/>
              <a:defRPr sz="2400">
                <a:latin typeface="等线" charset="-122"/>
                <a:ea typeface="宋体" pitchFamily="2" charset="-122"/>
              </a:defRPr>
            </a:lvl7pPr>
            <a:lvl8pPr fontAlgn="base">
              <a:spcBef>
                <a:spcPct val="0"/>
              </a:spcBef>
              <a:spcAft>
                <a:spcPct val="0"/>
              </a:spcAft>
              <a:buFont typeface="Arial" pitchFamily="34" charset="0"/>
              <a:defRPr sz="2400">
                <a:latin typeface="等线" charset="-122"/>
                <a:ea typeface="宋体" pitchFamily="2" charset="-122"/>
              </a:defRPr>
            </a:lvl8pPr>
            <a:lvl9pPr fontAlgn="base">
              <a:spcBef>
                <a:spcPct val="0"/>
              </a:spcBef>
              <a:spcAft>
                <a:spcPct val="0"/>
              </a:spcAft>
              <a:buFont typeface="Arial" pitchFamily="34" charset="0"/>
              <a:defRPr sz="2400">
                <a:latin typeface="等线" charset="-122"/>
                <a:ea typeface="宋体" pitchFamily="2" charset="-122"/>
              </a:defRPr>
            </a:lvl9pPr>
          </a:lstStyle>
          <a:p>
            <a:r>
              <a:rPr lang="en-US" altLang="zh-CN" dirty="0"/>
              <a:t>rename(</a:t>
            </a:r>
            <a:r>
              <a:rPr lang="zh-CN" altLang="zh-CN" dirty="0"/>
              <a:t>原文件名</a:t>
            </a:r>
            <a:r>
              <a:rPr lang="en-US" altLang="zh-CN" dirty="0"/>
              <a:t>, </a:t>
            </a:r>
            <a:r>
              <a:rPr lang="zh-CN" altLang="zh-CN" dirty="0"/>
              <a:t>新文件名</a:t>
            </a:r>
            <a:r>
              <a:rPr lang="en-US" altLang="zh-CN" dirty="0"/>
              <a:t>)</a:t>
            </a:r>
            <a:endParaRPr lang="zh-CN" altLang="zh-CN" dirty="0"/>
          </a:p>
        </p:txBody>
      </p:sp>
      <p:sp>
        <p:nvSpPr>
          <p:cNvPr id="9" name="矩形 2"/>
          <p:cNvSpPr>
            <a:spLocks noChangeArrowheads="1"/>
          </p:cNvSpPr>
          <p:nvPr/>
        </p:nvSpPr>
        <p:spPr bwMode="auto">
          <a:xfrm>
            <a:off x="2184530" y="5599005"/>
            <a:ext cx="8344134"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rgbClr val="FF0000"/>
                </a:solidFill>
                <a:latin typeface="微软雅黑" panose="020B0503020204020204" pitchFamily="34" charset="-122"/>
                <a:ea typeface="微软雅黑" panose="020B0503020204020204" pitchFamily="34" charset="-122"/>
              </a:rPr>
              <a:t>需</a:t>
            </a:r>
            <a:r>
              <a:rPr lang="zh-CN" altLang="zh-CN" sz="2800" dirty="0">
                <a:solidFill>
                  <a:srgbClr val="FF0000"/>
                </a:solidFill>
                <a:latin typeface="微软雅黑" panose="020B0503020204020204" pitchFamily="34" charset="-122"/>
                <a:ea typeface="微软雅黑" panose="020B0503020204020204" pitchFamily="34" charset="-122"/>
              </a:rPr>
              <a:t>重命名的文件必须存在，否则解释器会报错</a:t>
            </a:r>
            <a:r>
              <a:rPr lang="zh-CN" altLang="en-US" sz="2800" dirty="0">
                <a:solidFill>
                  <a:srgbClr val="FF0000"/>
                </a:solidFill>
                <a:latin typeface="微软雅黑" panose="020B0503020204020204" pitchFamily="34" charset="-122"/>
                <a:ea typeface="微软雅黑" panose="020B0503020204020204" pitchFamily="34" charset="-122"/>
              </a:rPr>
              <a:t>！！</a:t>
            </a:r>
          </a:p>
        </p:txBody>
      </p:sp>
      <p:sp>
        <p:nvSpPr>
          <p:cNvPr id="15" name="矩形 2">
            <a:extLst>
              <a:ext uri="{FF2B5EF4-FFF2-40B4-BE49-F238E27FC236}">
                <a16:creationId xmlns:a16="http://schemas.microsoft.com/office/drawing/2014/main" id="{D1FE620E-B0D6-461F-9353-2AE5173CE5F4}"/>
              </a:ext>
            </a:extLst>
          </p:cNvPr>
          <p:cNvSpPr>
            <a:spLocks noChangeArrowheads="1"/>
          </p:cNvSpPr>
          <p:nvPr/>
        </p:nvSpPr>
        <p:spPr bwMode="auto">
          <a:xfrm>
            <a:off x="698108" y="3087717"/>
            <a:ext cx="1353812" cy="757130"/>
          </a:xfrm>
          <a:prstGeom prst="rect">
            <a:avLst/>
          </a:prstGeom>
          <a:noFill/>
          <a:ln>
            <a:noFill/>
          </a:ln>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3600" dirty="0">
                <a:latin typeface="Calibri" pitchFamily="34" charset="0"/>
                <a:ea typeface="楷体" pitchFamily="49" charset="-122"/>
              </a:rPr>
              <a:t>：</a:t>
            </a:r>
            <a:endParaRPr lang="en-US" altLang="zh-CN" sz="3600" dirty="0">
              <a:solidFill>
                <a:srgbClr val="FF0000"/>
              </a:solidFill>
              <a:latin typeface="Calibri" pitchFamily="34" charset="0"/>
              <a:ea typeface="楷体" pitchFamily="49" charset="-122"/>
            </a:endParaRPr>
          </a:p>
        </p:txBody>
      </p:sp>
      <p:pic>
        <p:nvPicPr>
          <p:cNvPr id="16" name="图片 15">
            <a:extLst>
              <a:ext uri="{FF2B5EF4-FFF2-40B4-BE49-F238E27FC236}">
                <a16:creationId xmlns:a16="http://schemas.microsoft.com/office/drawing/2014/main" id="{859ABBE9-2031-4DDD-B2A8-ABF99D411922}"/>
              </a:ext>
            </a:extLst>
          </p:cNvPr>
          <p:cNvPicPr>
            <a:picLocks noChangeAspect="1"/>
          </p:cNvPicPr>
          <p:nvPr/>
        </p:nvPicPr>
        <p:blipFill>
          <a:blip r:embed="rId3"/>
          <a:stretch>
            <a:fillRect/>
          </a:stretch>
        </p:blipFill>
        <p:spPr>
          <a:xfrm>
            <a:off x="1810060" y="3499594"/>
            <a:ext cx="10130506" cy="1836788"/>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336047" y="5599005"/>
            <a:ext cx="848483" cy="848483"/>
          </a:xfrm>
          <a:prstGeom prst="rect">
            <a:avLst/>
          </a:prstGeom>
        </p:spPr>
      </p:pic>
    </p:spTree>
    <p:custDataLst>
      <p:tags r:id="rId1"/>
    </p:custDataLst>
    <p:extLst>
      <p:ext uri="{BB962C8B-B14F-4D97-AF65-F5344CB8AC3E}">
        <p14:creationId xmlns:p14="http://schemas.microsoft.com/office/powerpoint/2010/main" val="1055388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查询身份证归属地</a:t>
            </a:r>
            <a:endParaRPr lang="zh-CN" altLang="zh-CN" sz="2800" dirty="0">
              <a:solidFill>
                <a:schemeClr val="accent4">
                  <a:lumMod val="75000"/>
                </a:schemeClr>
              </a:solidFill>
              <a:latin typeface="微软雅黑" pitchFamily="34" charset="-122"/>
              <a:ea typeface="微软雅黑" pitchFamily="34" charset="-122"/>
            </a:endParaRPr>
          </a:p>
        </p:txBody>
      </p:sp>
      <p:sp>
        <p:nvSpPr>
          <p:cNvPr id="6" name="矩形 5"/>
          <p:cNvSpPr/>
          <p:nvPr/>
        </p:nvSpPr>
        <p:spPr>
          <a:xfrm>
            <a:off x="1181454" y="1636753"/>
            <a:ext cx="10226485" cy="3416320"/>
          </a:xfrm>
          <a:prstGeom prst="rect">
            <a:avLst/>
          </a:prstGeom>
        </p:spPr>
        <p:txBody>
          <a:bodyPr wrap="square">
            <a:spAutoFit/>
          </a:bodyPr>
          <a:lstStyle/>
          <a:p>
            <a:pPr>
              <a:lnSpc>
                <a:spcPct val="150000"/>
              </a:lnSpc>
            </a:pPr>
            <a:r>
              <a:rPr lang="en-US" altLang="zh-CN" sz="2400" dirty="0"/>
              <a:t>        </a:t>
            </a:r>
            <a:r>
              <a:rPr lang="zh-CN" altLang="zh-CN" sz="2400" dirty="0"/>
              <a:t>居民身份证是用于证明持有人身份的一种特定证件，由身份证号码唯一标识。在我国身份证号码由十七位本体码数字和一位校验码数字组成，其中前六位数字为地址码。地址码标识了编码对象常住户口所在县的行政区划代码，通过身份证号码的前六位便可以确定持有人的常住户口归属地。</a:t>
            </a:r>
          </a:p>
          <a:p>
            <a:pPr>
              <a:lnSpc>
                <a:spcPct val="150000"/>
              </a:lnSpc>
            </a:pPr>
            <a:r>
              <a:rPr lang="en-US" altLang="zh-CN" sz="2400" dirty="0"/>
              <a:t>       </a:t>
            </a:r>
            <a:r>
              <a:rPr lang="zh-CN" altLang="zh-CN" sz="2400" dirty="0"/>
              <a:t>本任务要求编写程序，实现根据地址码对照表和身份证号码查询居民常住户口归属地的功能。</a:t>
            </a:r>
            <a:endParaRPr lang="en-US" altLang="zh-CN" sz="2400" dirty="0">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511157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2595" y="4617959"/>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3" name="îSḻïḋé">
            <a:extLst>
              <a:ext uri="{FF2B5EF4-FFF2-40B4-BE49-F238E27FC236}">
                <a16:creationId xmlns:a16="http://schemas.microsoft.com/office/drawing/2014/main" id="{BF20F748-132E-4C96-BBEB-A70517E9351A}"/>
              </a:ext>
            </a:extLst>
          </p:cNvPr>
          <p:cNvSpPr/>
          <p:nvPr/>
        </p:nvSpPr>
        <p:spPr>
          <a:xfrm>
            <a:off x="4565386" y="841338"/>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项目目标</a:t>
            </a:r>
          </a:p>
        </p:txBody>
      </p:sp>
      <p:grpSp>
        <p:nvGrpSpPr>
          <p:cNvPr id="8" name="组合 7"/>
          <p:cNvGrpSpPr/>
          <p:nvPr/>
        </p:nvGrpSpPr>
        <p:grpSpPr>
          <a:xfrm>
            <a:off x="1587642" y="2222037"/>
            <a:ext cx="2615556" cy="463506"/>
            <a:chOff x="1180779" y="1800875"/>
            <a:chExt cx="2615556" cy="463506"/>
          </a:xfrm>
        </p:grpSpPr>
        <p:pic>
          <p:nvPicPr>
            <p:cNvPr id="3074"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180779" y="1802716"/>
              <a:ext cx="2615556" cy="461665"/>
              <a:chOff x="1044315" y="1775257"/>
              <a:chExt cx="2615556" cy="461665"/>
            </a:xfrm>
          </p:grpSpPr>
          <p:pic>
            <p:nvPicPr>
              <p:cNvPr id="3075"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知识目标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
        <p:nvSpPr>
          <p:cNvPr id="4" name="Rectangle 5"/>
          <p:cNvSpPr>
            <a:spLocks noChangeArrowheads="1"/>
          </p:cNvSpPr>
          <p:nvPr/>
        </p:nvSpPr>
        <p:spPr bwMode="auto">
          <a:xfrm>
            <a:off x="1565383" y="2682790"/>
            <a:ext cx="507920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t>熟悉文件的打开和关闭</a:t>
            </a:r>
          </a:p>
          <a:p>
            <a:r>
              <a:rPr lang="zh-CN" altLang="zh-CN" dirty="0"/>
              <a:t>熟悉读文件和写文件</a:t>
            </a:r>
          </a:p>
          <a:p>
            <a:r>
              <a:rPr lang="zh-CN" altLang="zh-CN" dirty="0"/>
              <a:t>熟悉文件的定位和路径操作</a:t>
            </a:r>
          </a:p>
          <a:p>
            <a:r>
              <a:rPr lang="zh-CN" altLang="zh-CN" dirty="0"/>
              <a:t>熟悉文件的拷贝和重命名</a:t>
            </a:r>
          </a:p>
          <a:p>
            <a:r>
              <a:rPr lang="zh-CN" altLang="zh-CN" dirty="0"/>
              <a:t>了解数据维度的含义</a:t>
            </a:r>
          </a:p>
        </p:txBody>
      </p:sp>
      <p:sp>
        <p:nvSpPr>
          <p:cNvPr id="6" name="Rectangle 7"/>
          <p:cNvSpPr>
            <a:spLocks noChangeArrowheads="1"/>
          </p:cNvSpPr>
          <p:nvPr/>
        </p:nvSpPr>
        <p:spPr bwMode="auto">
          <a:xfrm>
            <a:off x="1816390" y="4651665"/>
            <a:ext cx="507920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会打开文件和关闭文件的操作</a:t>
            </a:r>
          </a:p>
          <a:p>
            <a:r>
              <a:rPr lang="zh-CN" altLang="zh-CN" dirty="0"/>
              <a:t>会进行读文件和写文件的操作</a:t>
            </a:r>
          </a:p>
          <a:p>
            <a:r>
              <a:rPr lang="zh-CN" altLang="zh-CN" dirty="0"/>
              <a:t>会进行文件的定位、拷贝和重命名</a:t>
            </a:r>
          </a:p>
          <a:p>
            <a:r>
              <a:rPr lang="zh-CN" altLang="zh-CN" dirty="0"/>
              <a:t>掌握数据的格式化</a:t>
            </a:r>
          </a:p>
        </p:txBody>
      </p:sp>
      <p:grpSp>
        <p:nvGrpSpPr>
          <p:cNvPr id="80" name="组合 79"/>
          <p:cNvGrpSpPr/>
          <p:nvPr/>
        </p:nvGrpSpPr>
        <p:grpSpPr>
          <a:xfrm>
            <a:off x="1616914" y="4093004"/>
            <a:ext cx="2615556" cy="463506"/>
            <a:chOff x="1180779" y="1800875"/>
            <a:chExt cx="2615556" cy="463506"/>
          </a:xfrm>
        </p:grpSpPr>
        <p:pic>
          <p:nvPicPr>
            <p:cNvPr id="81"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组合 81"/>
            <p:cNvGrpSpPr/>
            <p:nvPr/>
          </p:nvGrpSpPr>
          <p:grpSpPr>
            <a:xfrm>
              <a:off x="1180779" y="1802716"/>
              <a:ext cx="2615556" cy="461665"/>
              <a:chOff x="1044315" y="1775257"/>
              <a:chExt cx="2615556" cy="461665"/>
            </a:xfrm>
          </p:grpSpPr>
          <p:pic>
            <p:nvPicPr>
              <p:cNvPr id="83"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技能</a:t>
                </a: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Tree>
    <p:custDataLst>
      <p:tags r:id="rId1"/>
    </p:custDataLst>
    <p:extLst>
      <p:ext uri="{BB962C8B-B14F-4D97-AF65-F5344CB8AC3E}">
        <p14:creationId xmlns:p14="http://schemas.microsoft.com/office/powerpoint/2010/main" val="2454865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22217" y="1176745"/>
            <a:ext cx="10099567" cy="830997"/>
          </a:xfrm>
          <a:prstGeom prst="rect">
            <a:avLst/>
          </a:prstGeom>
        </p:spPr>
        <p:txBody>
          <a:bodyPr wrap="square">
            <a:spAutoFit/>
          </a:bodyPr>
          <a:lstStyle/>
          <a:p>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dirty="0">
                <a:latin typeface="+mn-ea"/>
                <a:cs typeface="Times New Roman" panose="02020603050405020304" pitchFamily="18" charset="0"/>
              </a:rPr>
              <a:t>根据题意，</a:t>
            </a:r>
            <a:r>
              <a:rPr lang="zh-CN" altLang="en-US" sz="2400" dirty="0">
                <a:latin typeface="+mn-ea"/>
                <a:cs typeface="Times New Roman" panose="02020603050405020304" pitchFamily="18" charset="0"/>
              </a:rPr>
              <a:t>身份证的</a:t>
            </a:r>
            <a:r>
              <a:rPr lang="zh-CN" altLang="zh-CN" sz="2400" dirty="0">
                <a:latin typeface="+mn-ea"/>
                <a:cs typeface="Times New Roman" panose="02020603050405020304" pitchFamily="18" charset="0"/>
              </a:rPr>
              <a:t>查询功能是基于身份证码值实现的，这些码值都保存在“身份证码值对照表</a:t>
            </a:r>
            <a:r>
              <a:rPr lang="en-US" altLang="zh-CN" sz="2400" dirty="0">
                <a:latin typeface="+mn-ea"/>
                <a:cs typeface="Times New Roman" panose="02020603050405020304" pitchFamily="18" charset="0"/>
              </a:rPr>
              <a:t>.txt</a:t>
            </a:r>
            <a:r>
              <a:rPr lang="zh-CN" altLang="zh-CN" sz="2400" dirty="0">
                <a:latin typeface="+mn-ea"/>
                <a:cs typeface="Times New Roman" panose="02020603050405020304" pitchFamily="18" charset="0"/>
              </a:rPr>
              <a:t>”文件中，该文件的内容如</a:t>
            </a:r>
            <a:r>
              <a:rPr lang="zh-CN" altLang="en-US" sz="2400" dirty="0">
                <a:latin typeface="+mn-ea"/>
                <a:cs typeface="Times New Roman" panose="02020603050405020304" pitchFamily="18" charset="0"/>
              </a:rPr>
              <a:t>下</a:t>
            </a:r>
            <a:r>
              <a:rPr lang="zh-CN" altLang="zh-CN" sz="2400" dirty="0">
                <a:latin typeface="+mn-ea"/>
                <a:cs typeface="Times New Roman" panose="02020603050405020304" pitchFamily="18" charset="0"/>
              </a:rPr>
              <a:t>图所示</a:t>
            </a:r>
            <a:r>
              <a:rPr lang="zh-CN" altLang="en-US" sz="2400" dirty="0">
                <a:latin typeface="+mn-ea"/>
                <a:cs typeface="Times New Roman" panose="02020603050405020304" pitchFamily="18" charset="0"/>
              </a:rPr>
              <a:t>。</a:t>
            </a:r>
            <a:endParaRPr lang="zh-CN" altLang="zh-CN" sz="2400" dirty="0">
              <a:latin typeface="+mn-ea"/>
              <a:cs typeface="Times New Roman" panose="02020603050405020304" pitchFamily="18" charset="0"/>
            </a:endParaRPr>
          </a:p>
        </p:txBody>
      </p:sp>
      <p:pic>
        <p:nvPicPr>
          <p:cNvPr id="1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9757" y="2068702"/>
            <a:ext cx="2249170" cy="43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03394" y="2525733"/>
            <a:ext cx="7513121" cy="3416320"/>
          </a:xfrm>
          <a:prstGeom prst="rect">
            <a:avLst/>
          </a:prstGeom>
        </p:spPr>
        <p:txBody>
          <a:bodyPr wrap="square">
            <a:spAutoFit/>
          </a:bodyPr>
          <a:lstStyle/>
          <a:p>
            <a:r>
              <a:rPr lang="zh-CN" altLang="zh-CN" sz="2400" dirty="0">
                <a:latin typeface="+mn-ea"/>
                <a:cs typeface="Times New Roman" panose="02020603050405020304" pitchFamily="18" charset="0"/>
              </a:rPr>
              <a:t>从表中数据可知，文件中的数据结构类似于包含多个键值对的字典，其中每个键值对的键为身份证的地址码，值为地址码对应的归属地。</a:t>
            </a:r>
            <a:endParaRPr lang="en-US" altLang="zh-CN" sz="2400" dirty="0">
              <a:latin typeface="+mn-ea"/>
              <a:cs typeface="Times New Roman" panose="02020603050405020304" pitchFamily="18" charset="0"/>
            </a:endParaRPr>
          </a:p>
          <a:p>
            <a:r>
              <a:rPr lang="zh-CN" altLang="zh-CN" sz="2400" dirty="0">
                <a:latin typeface="+mn-ea"/>
                <a:cs typeface="Times New Roman" panose="02020603050405020304" pitchFamily="18" charset="0"/>
              </a:rPr>
              <a:t>实现功能步骤如下：</a:t>
            </a:r>
          </a:p>
          <a:p>
            <a:r>
              <a:rPr lang="en-US" altLang="zh-CN" sz="2400" dirty="0">
                <a:latin typeface="+mn-ea"/>
                <a:cs typeface="Times New Roman" panose="02020603050405020304" pitchFamily="18" charset="0"/>
              </a:rPr>
              <a:t>1</a:t>
            </a:r>
            <a:r>
              <a:rPr lang="zh-CN" altLang="zh-CN" sz="2400" dirty="0">
                <a:latin typeface="+mn-ea"/>
                <a:cs typeface="Times New Roman" panose="02020603050405020304" pitchFamily="18" charset="0"/>
              </a:rPr>
              <a:t>．读取“身份证码值对照表</a:t>
            </a:r>
            <a:r>
              <a:rPr lang="en-US" altLang="zh-CN" sz="2400" dirty="0">
                <a:latin typeface="+mn-ea"/>
                <a:cs typeface="Times New Roman" panose="02020603050405020304" pitchFamily="18" charset="0"/>
              </a:rPr>
              <a:t>.txt</a:t>
            </a:r>
            <a:r>
              <a:rPr lang="zh-CN" altLang="zh-CN" sz="2400" dirty="0">
                <a:latin typeface="+mn-ea"/>
                <a:cs typeface="Times New Roman" panose="02020603050405020304" pitchFamily="18" charset="0"/>
              </a:rPr>
              <a:t>”文件中的数据，并将读取后的</a:t>
            </a:r>
            <a:r>
              <a:rPr lang="en-US" altLang="zh-CN" sz="2400" dirty="0" err="1">
                <a:latin typeface="+mn-ea"/>
                <a:cs typeface="Times New Roman" panose="02020603050405020304" pitchFamily="18" charset="0"/>
              </a:rPr>
              <a:t>json</a:t>
            </a:r>
            <a:r>
              <a:rPr lang="zh-CN" altLang="zh-CN" sz="2400" dirty="0">
                <a:latin typeface="+mn-ea"/>
                <a:cs typeface="Times New Roman" panose="02020603050405020304" pitchFamily="18" charset="0"/>
              </a:rPr>
              <a:t>数据通过</a:t>
            </a:r>
            <a:r>
              <a:rPr lang="en-US" altLang="zh-CN" sz="2400" dirty="0">
                <a:latin typeface="+mn-ea"/>
                <a:cs typeface="Times New Roman" panose="02020603050405020304" pitchFamily="18" charset="0"/>
              </a:rPr>
              <a:t>load()</a:t>
            </a:r>
            <a:r>
              <a:rPr lang="zh-CN" altLang="zh-CN" sz="2400" dirty="0">
                <a:latin typeface="+mn-ea"/>
                <a:cs typeface="Times New Roman" panose="02020603050405020304" pitchFamily="18" charset="0"/>
              </a:rPr>
              <a:t>方法解码转换为</a:t>
            </a:r>
            <a:r>
              <a:rPr lang="en-US" altLang="zh-CN" sz="2400" dirty="0">
                <a:latin typeface="+mn-ea"/>
                <a:cs typeface="Times New Roman" panose="02020603050405020304" pitchFamily="18" charset="0"/>
              </a:rPr>
              <a:t>Python</a:t>
            </a:r>
            <a:r>
              <a:rPr lang="zh-CN" altLang="zh-CN" sz="2400" dirty="0">
                <a:latin typeface="+mn-ea"/>
                <a:cs typeface="Times New Roman" panose="02020603050405020304" pitchFamily="18" charset="0"/>
              </a:rPr>
              <a:t>中的字典</a:t>
            </a:r>
          </a:p>
          <a:p>
            <a:r>
              <a:rPr lang="en-US" altLang="zh-CN" sz="2400" dirty="0">
                <a:latin typeface="+mn-ea"/>
                <a:cs typeface="Times New Roman" panose="02020603050405020304" pitchFamily="18" charset="0"/>
              </a:rPr>
              <a:t>2</a:t>
            </a:r>
            <a:r>
              <a:rPr lang="zh-CN" altLang="zh-CN" sz="2400" dirty="0">
                <a:latin typeface="+mn-ea"/>
                <a:cs typeface="Times New Roman" panose="02020603050405020304" pitchFamily="18" charset="0"/>
              </a:rPr>
              <a:t>．将用户输入的内容作为键来获取字典中的值，从而实现通过地址码查询居民归属地的功能。</a:t>
            </a:r>
          </a:p>
        </p:txBody>
      </p:sp>
    </p:spTree>
    <p:custDataLst>
      <p:tags r:id="rId1"/>
    </p:custDataLst>
    <p:extLst>
      <p:ext uri="{BB962C8B-B14F-4D97-AF65-F5344CB8AC3E}">
        <p14:creationId xmlns:p14="http://schemas.microsoft.com/office/powerpoint/2010/main" val="3846224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6362354"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代码如下：</a:t>
            </a:r>
            <a:endParaRPr lang="zh-CN" altLang="zh-CN" sz="2800" dirty="0">
              <a:solidFill>
                <a:schemeClr val="accent4">
                  <a:lumMod val="75000"/>
                </a:schemeClr>
              </a:solidFill>
              <a:latin typeface="微软雅黑" pitchFamily="34" charset="-122"/>
              <a:ea typeface="微软雅黑" pitchFamily="34" charset="-122"/>
            </a:endParaRPr>
          </a:p>
        </p:txBody>
      </p:sp>
      <p:sp>
        <p:nvSpPr>
          <p:cNvPr id="10" name="矩形 9"/>
          <p:cNvSpPr/>
          <p:nvPr/>
        </p:nvSpPr>
        <p:spPr>
          <a:xfrm>
            <a:off x="1393370" y="1449931"/>
            <a:ext cx="8247019" cy="4401205"/>
          </a:xfrm>
          <a:prstGeom prst="rect">
            <a:avLst/>
          </a:prstGeom>
          <a:solidFill>
            <a:schemeClr val="bg1">
              <a:lumMod val="95000"/>
            </a:schemeClr>
          </a:solidFill>
        </p:spPr>
        <p:txBody>
          <a:bodyPr wrap="square">
            <a:spAutoFit/>
          </a:bodyPr>
          <a:lstStyle/>
          <a:p>
            <a:r>
              <a:rPr lang="en-US" altLang="zh-CN" sz="2400" dirty="0"/>
              <a:t># </a:t>
            </a:r>
            <a:r>
              <a:rPr lang="zh-CN" altLang="zh-CN" sz="2400" dirty="0"/>
              <a:t>查询身份证归属地</a:t>
            </a:r>
          </a:p>
          <a:p>
            <a:r>
              <a:rPr lang="en-US" altLang="zh-CN" sz="2400" dirty="0"/>
              <a:t>import </a:t>
            </a:r>
            <a:r>
              <a:rPr lang="en-US" altLang="zh-CN" sz="2400" dirty="0" err="1"/>
              <a:t>json</a:t>
            </a:r>
            <a:endParaRPr lang="zh-CN" altLang="zh-CN" sz="2400" dirty="0"/>
          </a:p>
          <a:p>
            <a:r>
              <a:rPr lang="en-US" altLang="zh-CN" sz="2400" dirty="0"/>
              <a:t>f = open("</a:t>
            </a:r>
            <a:r>
              <a:rPr lang="zh-CN" altLang="zh-CN" sz="2400" dirty="0"/>
              <a:t>身份证码值对照表</a:t>
            </a:r>
            <a:r>
              <a:rPr lang="en-US" altLang="zh-CN" sz="2400" dirty="0"/>
              <a:t>.txt", '</a:t>
            </a:r>
            <a:r>
              <a:rPr lang="en-US" altLang="zh-CN" sz="2400" dirty="0" err="1"/>
              <a:t>r',encoding</a:t>
            </a:r>
            <a:r>
              <a:rPr lang="en-US" altLang="zh-CN" sz="2400" dirty="0"/>
              <a:t>='utf-8')</a:t>
            </a:r>
            <a:endParaRPr lang="zh-CN" altLang="zh-CN" sz="2400" dirty="0"/>
          </a:p>
          <a:p>
            <a:r>
              <a:rPr lang="en-US" altLang="zh-CN" sz="2400" dirty="0"/>
              <a:t>content = </a:t>
            </a:r>
            <a:r>
              <a:rPr lang="en-US" altLang="zh-CN" sz="2400" dirty="0" err="1"/>
              <a:t>f.read</a:t>
            </a:r>
            <a:r>
              <a:rPr lang="en-US" altLang="zh-CN" sz="2400" dirty="0"/>
              <a:t>()</a:t>
            </a:r>
            <a:endParaRPr lang="zh-CN" altLang="zh-CN" sz="2400" dirty="0"/>
          </a:p>
          <a:p>
            <a:r>
              <a:rPr lang="en-US" altLang="zh-CN" sz="2400" dirty="0" err="1"/>
              <a:t>content_dict</a:t>
            </a:r>
            <a:r>
              <a:rPr lang="en-US" altLang="zh-CN" sz="2400" dirty="0"/>
              <a:t> = </a:t>
            </a:r>
            <a:r>
              <a:rPr lang="en-US" altLang="zh-CN" sz="2400" dirty="0" err="1"/>
              <a:t>json.loads</a:t>
            </a:r>
            <a:r>
              <a:rPr lang="en-US" altLang="zh-CN" sz="2400" dirty="0"/>
              <a:t>(content)  # </a:t>
            </a:r>
            <a:r>
              <a:rPr lang="zh-CN" altLang="zh-CN" sz="2400" dirty="0"/>
              <a:t>转换为字典类型</a:t>
            </a:r>
          </a:p>
          <a:p>
            <a:r>
              <a:rPr lang="en-US" altLang="zh-CN" sz="2400" dirty="0"/>
              <a:t>address = input('</a:t>
            </a:r>
            <a:r>
              <a:rPr lang="zh-CN" altLang="zh-CN" sz="2400" dirty="0"/>
              <a:t>请输入身份证前</a:t>
            </a:r>
            <a:r>
              <a:rPr lang="en-US" altLang="zh-CN" sz="2400" dirty="0"/>
              <a:t>6</a:t>
            </a:r>
            <a:r>
              <a:rPr lang="zh-CN" altLang="zh-CN" sz="2400" dirty="0"/>
              <a:t>位</a:t>
            </a:r>
            <a:r>
              <a:rPr lang="en-US" altLang="zh-CN" sz="2400" dirty="0"/>
              <a:t>(</a:t>
            </a:r>
            <a:r>
              <a:rPr lang="zh-CN" altLang="zh-CN" sz="2400" dirty="0"/>
              <a:t>地址码</a:t>
            </a:r>
            <a:r>
              <a:rPr lang="en-US" altLang="zh-CN" sz="2400" dirty="0"/>
              <a:t>):')</a:t>
            </a:r>
            <a:endParaRPr lang="zh-CN" altLang="zh-CN" sz="2400" dirty="0"/>
          </a:p>
          <a:p>
            <a:r>
              <a:rPr lang="en-US" altLang="zh-CN" sz="2400" dirty="0"/>
              <a:t>for key, </a:t>
            </a:r>
            <a:r>
              <a:rPr lang="en-US" altLang="zh-CN" sz="2400" dirty="0" err="1"/>
              <a:t>val</a:t>
            </a:r>
            <a:r>
              <a:rPr lang="en-US" altLang="zh-CN" sz="2400" dirty="0"/>
              <a:t> in </a:t>
            </a:r>
            <a:r>
              <a:rPr lang="en-US" altLang="zh-CN" sz="2400" dirty="0" err="1"/>
              <a:t>content_dict.items</a:t>
            </a:r>
            <a:r>
              <a:rPr lang="en-US" altLang="zh-CN" sz="2400" dirty="0"/>
              <a:t>():</a:t>
            </a:r>
            <a:endParaRPr lang="zh-CN" altLang="zh-CN" sz="2400" dirty="0"/>
          </a:p>
          <a:p>
            <a:r>
              <a:rPr lang="en-US" altLang="zh-CN" sz="2400" dirty="0"/>
              <a:t>    if key == address:</a:t>
            </a:r>
            <a:endParaRPr lang="zh-CN" altLang="zh-CN" sz="2400" dirty="0"/>
          </a:p>
          <a:p>
            <a:r>
              <a:rPr lang="en-US" altLang="zh-CN" sz="2400" dirty="0"/>
              <a:t>        print(</a:t>
            </a:r>
            <a:r>
              <a:rPr lang="en-US" altLang="zh-CN" sz="2400" dirty="0" err="1"/>
              <a:t>val</a:t>
            </a:r>
            <a:r>
              <a:rPr lang="en-US" altLang="zh-CN" sz="2400" dirty="0"/>
              <a:t>)</a:t>
            </a:r>
            <a:endParaRPr lang="zh-CN" altLang="zh-CN" sz="2400" dirty="0"/>
          </a:p>
          <a:p>
            <a:r>
              <a:rPr lang="en-US" altLang="zh-CN" sz="2400" dirty="0" err="1"/>
              <a:t>f.close</a:t>
            </a:r>
            <a:r>
              <a:rPr lang="en-US" altLang="zh-CN" sz="2400" dirty="0"/>
              <a:t>()</a:t>
            </a:r>
            <a:endParaRPr lang="zh-CN" altLang="zh-CN" sz="2400" dirty="0"/>
          </a:p>
          <a:p>
            <a:r>
              <a:rPr lang="en-US" altLang="zh-CN" dirty="0"/>
              <a:t> </a:t>
            </a:r>
            <a:endParaRPr lang="zh-CN" altLang="zh-CN" dirty="0"/>
          </a:p>
          <a:p>
            <a:pPr indent="266700" algn="just">
              <a:spcAft>
                <a:spcPts val="0"/>
              </a:spcAft>
              <a:tabLst>
                <a:tab pos="440055" algn="l"/>
              </a:tabLst>
            </a:pPr>
            <a:endParaRPr lang="zh-CN" altLang="zh-CN" sz="2200" kern="1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133009" y="5084063"/>
            <a:ext cx="3413764" cy="515547"/>
          </a:xfrm>
          <a:prstGeom prst="rect">
            <a:avLst/>
          </a:prstGeom>
        </p:spPr>
      </p:pic>
    </p:spTree>
    <p:custDataLst>
      <p:tags r:id="rId1"/>
    </p:custDataLst>
    <p:extLst>
      <p:ext uri="{BB962C8B-B14F-4D97-AF65-F5344CB8AC3E}">
        <p14:creationId xmlns:p14="http://schemas.microsoft.com/office/powerpoint/2010/main" val="312117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A6A819F1-33AF-45D7-8BF6-2B0A9769CAD4}"/>
              </a:ext>
            </a:extLst>
          </p:cNvPr>
          <p:cNvGraphicFramePr>
            <a:graphicFrameLocks noChangeAspect="1"/>
          </p:cNvGraphicFramePr>
          <p:nvPr>
            <p:extLst>
              <p:ext uri="{D42A27DB-BD31-4B8C-83A1-F6EECF244321}">
                <p14:modId xmlns:p14="http://schemas.microsoft.com/office/powerpoint/2010/main" val="1096986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A6A819F1-33AF-45D7-8BF6-2B0A9769CA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FF51F16D-1BAD-46EE-A6F4-B8B94C9DF628}"/>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标题 4"/>
          <p:cNvSpPr>
            <a:spLocks noGrp="1"/>
          </p:cNvSpPr>
          <p:nvPr>
            <p:ph type="ctrTitle"/>
          </p:nvPr>
        </p:nvSpPr>
        <p:spPr>
          <a:xfrm>
            <a:off x="-370432" y="-313818"/>
            <a:ext cx="5426076" cy="1621509"/>
          </a:xfrm>
        </p:spPr>
        <p:txBody>
          <a:bodyPr>
            <a:noAutofit/>
          </a:bodyPr>
          <a:lstStyle/>
          <a:p>
            <a:r>
              <a:rPr lang="zh-CN" altLang="en-US" sz="3600" dirty="0"/>
              <a:t>项目小结</a:t>
            </a:r>
          </a:p>
        </p:txBody>
      </p:sp>
      <p:sp>
        <p:nvSpPr>
          <p:cNvPr id="4" name="矩形 3"/>
          <p:cNvSpPr/>
          <p:nvPr/>
        </p:nvSpPr>
        <p:spPr>
          <a:xfrm>
            <a:off x="632980" y="4216652"/>
            <a:ext cx="11136525" cy="2243050"/>
          </a:xfrm>
          <a:prstGeom prst="rect">
            <a:avLst/>
          </a:prstGeom>
        </p:spPr>
        <p:txBody>
          <a:bodyPr wrap="square">
            <a:spAutoFit/>
          </a:bodyPr>
          <a:lstStyle/>
          <a:p>
            <a:pPr indent="304800" algn="just" hangingPunct="0">
              <a:lnSpc>
                <a:spcPct val="150000"/>
              </a:lnSpc>
            </a:pPr>
            <a:r>
              <a:rPr lang="en-US" altLang="zh-CN" sz="2400" kern="1050" dirty="0">
                <a:latin typeface="+mn-ea"/>
              </a:rPr>
              <a:t>   </a:t>
            </a:r>
            <a:r>
              <a:rPr lang="zh-CN" altLang="zh-CN" sz="2400" kern="1050" dirty="0">
                <a:latin typeface="+mn-ea"/>
              </a:rPr>
              <a:t>本项目介绍了文件操作的基础知识，包括文件的打开和关闭、读取文件数据、写入文件数据、文件的定位读取、文件的复制和重命名等</a:t>
            </a:r>
            <a:r>
              <a:rPr lang="zh-CN" altLang="en-US" sz="2400" kern="1050" dirty="0">
                <a:latin typeface="+mn-ea"/>
              </a:rPr>
              <a:t>。通过本项目的学习，学会</a:t>
            </a:r>
            <a:r>
              <a:rPr lang="zh-CN" altLang="zh-CN" sz="2400" kern="1050" dirty="0">
                <a:latin typeface="+mn-ea"/>
              </a:rPr>
              <a:t>在实际应用中，结合具体需求灵活运用文件操作技巧，以实现数据的有效管理和处理。同时，也要注意文件操作的安全性和正确性，避免数据丢失或损坏。</a:t>
            </a:r>
          </a:p>
        </p:txBody>
      </p:sp>
    </p:spTree>
    <p:custDataLst>
      <p:tags r:id="rId2"/>
    </p:custDataLst>
    <p:extLst>
      <p:ext uri="{BB962C8B-B14F-4D97-AF65-F5344CB8AC3E}">
        <p14:creationId xmlns:p14="http://schemas.microsoft.com/office/powerpoint/2010/main" val="1259043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368733" y="2660051"/>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文件的打开和关闭</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33" name="矩形 32"/>
          <p:cNvSpPr/>
          <p:nvPr/>
        </p:nvSpPr>
        <p:spPr>
          <a:xfrm>
            <a:off x="1159339" y="974645"/>
            <a:ext cx="10119032" cy="5410712"/>
          </a:xfrm>
          <a:prstGeom prst="rect">
            <a:avLst/>
          </a:prstGeom>
        </p:spPr>
        <p:txBody>
          <a:bodyPr wrap="square">
            <a:spAutoFit/>
          </a:bodyPr>
          <a:lstStyle/>
          <a:p>
            <a:pPr>
              <a:lnSpc>
                <a:spcPct val="150000"/>
              </a:lnSpc>
            </a:pPr>
            <a:r>
              <a:rPr lang="en-US" altLang="zh-CN" sz="2400" dirty="0">
                <a:latin typeface="微软雅黑" pitchFamily="34" charset="-122"/>
                <a:ea typeface="微软雅黑" pitchFamily="34" charset="-122"/>
              </a:rPr>
              <a:t>       </a:t>
            </a:r>
            <a:r>
              <a:rPr lang="zh-CN" altLang="zh-CN" sz="2400" dirty="0">
                <a:latin typeface="微软雅黑" pitchFamily="34" charset="-122"/>
                <a:ea typeface="微软雅黑" pitchFamily="34" charset="-122"/>
              </a:rPr>
              <a:t>程序</a:t>
            </a:r>
            <a:r>
              <a:rPr lang="zh-CN" altLang="en-US" sz="2400" dirty="0">
                <a:latin typeface="微软雅黑" pitchFamily="34" charset="-122"/>
                <a:ea typeface="微软雅黑" pitchFamily="34" charset="-122"/>
              </a:rPr>
              <a:t>运行过程中</a:t>
            </a:r>
            <a:r>
              <a:rPr lang="zh-CN" altLang="zh-CN" sz="2400" dirty="0">
                <a:latin typeface="微软雅黑" pitchFamily="34" charset="-122"/>
                <a:ea typeface="微软雅黑" pitchFamily="34" charset="-122"/>
              </a:rPr>
              <a:t>使用</a:t>
            </a:r>
            <a:r>
              <a:rPr lang="zh-CN" altLang="en-US" sz="2400" dirty="0">
                <a:latin typeface="微软雅黑" pitchFamily="34" charset="-122"/>
                <a:ea typeface="微软雅黑" pitchFamily="34" charset="-122"/>
              </a:rPr>
              <a:t>的原始数据、中间结果和最后结果，除了可以使用</a:t>
            </a:r>
            <a:r>
              <a:rPr lang="zh-CN" altLang="zh-CN" sz="2400" dirty="0">
                <a:solidFill>
                  <a:srgbClr val="FF0000"/>
                </a:solidFill>
                <a:latin typeface="微软雅黑" pitchFamily="34" charset="-122"/>
                <a:ea typeface="微软雅黑" pitchFamily="34" charset="-122"/>
              </a:rPr>
              <a:t>变量</a:t>
            </a:r>
            <a:r>
              <a:rPr lang="zh-CN" altLang="en-US" sz="2400" dirty="0">
                <a:latin typeface="微软雅黑" pitchFamily="34" charset="-122"/>
                <a:ea typeface="微软雅黑" pitchFamily="34" charset="-122"/>
              </a:rPr>
              <a:t>来</a:t>
            </a:r>
            <a:r>
              <a:rPr lang="zh-CN" altLang="zh-CN" sz="2400" dirty="0">
                <a:latin typeface="微软雅黑" pitchFamily="34" charset="-122"/>
                <a:ea typeface="微软雅黑" pitchFamily="34" charset="-122"/>
              </a:rPr>
              <a:t>保存</a:t>
            </a:r>
            <a:r>
              <a:rPr lang="zh-CN" altLang="en-US" sz="2400" dirty="0">
                <a:latin typeface="微软雅黑" pitchFamily="34" charset="-122"/>
                <a:ea typeface="微软雅黑" pitchFamily="34" charset="-122"/>
              </a:rPr>
              <a:t>外，还可以使用</a:t>
            </a:r>
            <a:r>
              <a:rPr lang="zh-CN" altLang="en-US" sz="2400" dirty="0">
                <a:solidFill>
                  <a:srgbClr val="FF0000"/>
                </a:solidFill>
                <a:latin typeface="微软雅黑" pitchFamily="34" charset="-122"/>
                <a:ea typeface="微软雅黑" pitchFamily="34" charset="-122"/>
              </a:rPr>
              <a:t>文件</a:t>
            </a:r>
            <a:r>
              <a:rPr lang="zh-CN" altLang="en-US" sz="2400" dirty="0">
                <a:latin typeface="微软雅黑" pitchFamily="34" charset="-122"/>
                <a:ea typeface="微软雅黑" pitchFamily="34" charset="-122"/>
              </a:rPr>
              <a:t>来保存。二者的区别在于，前者只能保存少量数据，并且程序运行结束后，数据将会丢失；而后者既可以保存大量数据，又可以永久保存数据。</a:t>
            </a:r>
          </a:p>
          <a:p>
            <a:pPr>
              <a:lnSpc>
                <a:spcPct val="120000"/>
              </a:lnSpc>
            </a:pPr>
            <a:r>
              <a:rPr lang="zh-CN" altLang="en-US" sz="2400" dirty="0">
                <a:latin typeface="微软雅黑" pitchFamily="34" charset="-122"/>
                <a:ea typeface="微软雅黑" pitchFamily="34" charset="-122"/>
              </a:rPr>
              <a:t>       另外，程序的输入和输出除了使用</a:t>
            </a:r>
            <a:r>
              <a:rPr lang="zh-CN" altLang="en-US" sz="2400" dirty="0">
                <a:solidFill>
                  <a:srgbClr val="FF0000"/>
                </a:solidFill>
                <a:latin typeface="微软雅黑" panose="020B0503020204020204" pitchFamily="34" charset="-122"/>
                <a:ea typeface="微软雅黑" panose="020B0503020204020204" pitchFamily="34" charset="-122"/>
              </a:rPr>
              <a:t>键盘和显示器</a:t>
            </a:r>
            <a:r>
              <a:rPr lang="zh-CN" altLang="en-US" sz="2400" dirty="0">
                <a:latin typeface="微软雅黑" panose="020B0503020204020204" pitchFamily="34" charset="-122"/>
                <a:ea typeface="微软雅黑" panose="020B0503020204020204" pitchFamily="34" charset="-122"/>
              </a:rPr>
              <a:t>外，也可以使用</a:t>
            </a:r>
            <a:r>
              <a:rPr lang="zh-CN" altLang="en-US" sz="2400" dirty="0">
                <a:solidFill>
                  <a:srgbClr val="FF0000"/>
                </a:solidFill>
                <a:latin typeface="微软雅黑" panose="020B0503020204020204" pitchFamily="34" charset="-122"/>
                <a:ea typeface="微软雅黑" panose="020B0503020204020204" pitchFamily="34" charset="-122"/>
              </a:rPr>
              <a:t>文件</a:t>
            </a:r>
            <a:r>
              <a:rPr lang="zh-CN" altLang="en-US" sz="2400" dirty="0">
                <a:latin typeface="微软雅黑" panose="020B0503020204020204" pitchFamily="34" charset="-122"/>
                <a:ea typeface="微软雅黑" panose="020B0503020204020204" pitchFamily="34" charset="-122"/>
              </a:rPr>
              <a:t>来完成。</a:t>
            </a:r>
          </a:p>
          <a:p>
            <a:pPr>
              <a:lnSpc>
                <a:spcPct val="150000"/>
              </a:lnSpc>
            </a:pPr>
            <a:r>
              <a:rPr lang="en-US" altLang="zh-CN" sz="2400" dirty="0"/>
              <a:t>       </a:t>
            </a:r>
            <a:r>
              <a:rPr lang="zh-CN" altLang="zh-CN" sz="2400" dirty="0"/>
              <a:t>文件，想必大多数都熟悉，就是计算机中由操作系统管理的具有名字的存储区域。文件是</a:t>
            </a:r>
            <a:r>
              <a:rPr lang="en-US" altLang="zh-CN" sz="2400" dirty="0"/>
              <a:t>Python</a:t>
            </a:r>
            <a:r>
              <a:rPr lang="zh-CN" altLang="zh-CN" sz="2400" dirty="0"/>
              <a:t>中的一个非常重要概念，与我们平时接触的计算机文件一样，</a:t>
            </a:r>
            <a:r>
              <a:rPr lang="en-US" altLang="zh-CN" sz="2400" dirty="0"/>
              <a:t>Python</a:t>
            </a:r>
            <a:r>
              <a:rPr lang="zh-CN" altLang="zh-CN" sz="2400" dirty="0"/>
              <a:t>中的文件包括</a:t>
            </a:r>
            <a:r>
              <a:rPr lang="en-US" altLang="zh-CN" sz="2400" dirty="0"/>
              <a:t>txt</a:t>
            </a:r>
            <a:r>
              <a:rPr lang="zh-CN" altLang="zh-CN" sz="2400" dirty="0"/>
              <a:t>、</a:t>
            </a:r>
            <a:r>
              <a:rPr lang="en-US" altLang="zh-CN" sz="2400" dirty="0"/>
              <a:t>office</a:t>
            </a:r>
            <a:r>
              <a:rPr lang="zh-CN" altLang="zh-CN" sz="2400" dirty="0"/>
              <a:t>、</a:t>
            </a:r>
            <a:r>
              <a:rPr lang="en-US" altLang="zh-CN" sz="2400" dirty="0"/>
              <a:t>pdf</a:t>
            </a:r>
            <a:r>
              <a:rPr lang="zh-CN" altLang="zh-CN" sz="2400" dirty="0"/>
              <a:t>等内容。</a:t>
            </a:r>
          </a:p>
          <a:p>
            <a:pPr>
              <a:lnSpc>
                <a:spcPct val="150000"/>
              </a:lnSpc>
            </a:pPr>
            <a:endParaRPr lang="zh-CN" altLang="zh-CN" sz="2400" dirty="0">
              <a:latin typeface="+mn-ea"/>
            </a:endParaRPr>
          </a:p>
        </p:txBody>
      </p:sp>
    </p:spTree>
    <p:custDataLst>
      <p:tags r:id="rId1"/>
    </p:custDataLst>
    <p:extLst>
      <p:ext uri="{BB962C8B-B14F-4D97-AF65-F5344CB8AC3E}">
        <p14:creationId xmlns:p14="http://schemas.microsoft.com/office/powerpoint/2010/main" val="2532554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63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solidFill>
                  <a:srgbClr val="0070C0"/>
                </a:solidFill>
              </a:rPr>
              <a:t>文件的概念</a:t>
            </a:r>
            <a:endParaRPr lang="zh-CN" altLang="zh-CN" sz="3200" dirty="0">
              <a:solidFill>
                <a:srgbClr val="1353A2"/>
              </a:solidFill>
              <a:latin typeface="微软雅黑" panose="020B0503020204020204" charset="-122"/>
              <a:ea typeface="微软雅黑" panose="020B0503020204020204" charset="-122"/>
            </a:endParaRPr>
          </a:p>
        </p:txBody>
      </p:sp>
      <p:sp>
        <p:nvSpPr>
          <p:cNvPr id="4" name="矩形 3"/>
          <p:cNvSpPr/>
          <p:nvPr/>
        </p:nvSpPr>
        <p:spPr>
          <a:xfrm>
            <a:off x="1292428" y="1337163"/>
            <a:ext cx="10020006" cy="4524315"/>
          </a:xfrm>
          <a:prstGeom prst="rect">
            <a:avLst/>
          </a:prstGeom>
        </p:spPr>
        <p:txBody>
          <a:bodyPr wrap="square">
            <a:spAutoFit/>
          </a:bodyPr>
          <a:lstStyle/>
          <a:p>
            <a:pPr indent="266700" algn="just">
              <a:lnSpc>
                <a:spcPct val="150000"/>
              </a:lnSpc>
              <a:tabLst>
                <a:tab pos="440055" algn="l"/>
              </a:tabLst>
            </a:pPr>
            <a:r>
              <a:rPr lang="en-US" altLang="zh-CN" sz="2400" dirty="0"/>
              <a:t>    </a:t>
            </a:r>
            <a:r>
              <a:rPr lang="zh-CN" altLang="zh-CN" sz="2400" dirty="0">
                <a:solidFill>
                  <a:srgbClr val="FF0000"/>
                </a:solidFill>
              </a:rPr>
              <a:t>文件</a:t>
            </a:r>
            <a:r>
              <a:rPr lang="zh-CN" altLang="zh-CN" sz="2400" dirty="0"/>
              <a:t>是指存储在外部介质中的数据集合。文件既可以保存大量数据，又可以永久保存数据。文件是数据的集合。</a:t>
            </a:r>
            <a:endParaRPr lang="en-US" altLang="zh-CN" sz="2400" dirty="0"/>
          </a:p>
          <a:p>
            <a:pPr indent="266700" algn="just">
              <a:lnSpc>
                <a:spcPct val="150000"/>
              </a:lnSpc>
              <a:tabLst>
                <a:tab pos="440055" algn="l"/>
              </a:tabLst>
            </a:pPr>
            <a:r>
              <a:rPr lang="en-US" altLang="zh-CN" sz="2400" dirty="0"/>
              <a:t>    </a:t>
            </a:r>
            <a:r>
              <a:rPr lang="zh-CN" altLang="zh-CN" sz="2400" dirty="0"/>
              <a:t>文件主要分为两个类型：</a:t>
            </a:r>
            <a:r>
              <a:rPr lang="zh-CN" altLang="zh-CN" sz="2400" dirty="0">
                <a:solidFill>
                  <a:srgbClr val="FF0000"/>
                </a:solidFill>
              </a:rPr>
              <a:t>文本文件和二进制文件</a:t>
            </a:r>
            <a:r>
              <a:rPr lang="zh-CN" altLang="zh-CN" sz="2400" dirty="0"/>
              <a:t>。文本文件由单一特定编码的字符组成，如</a:t>
            </a:r>
            <a:r>
              <a:rPr lang="en-US" altLang="zh-CN" sz="2400" dirty="0"/>
              <a:t>UTF-8</a:t>
            </a:r>
            <a:r>
              <a:rPr lang="zh-CN" altLang="zh-CN" sz="2400" dirty="0"/>
              <a:t>编码，本质上可以将文本文件看作是存储在磁盘上的长字符串。大部分文本文件都可以通过文本编辑软件或文字处理软件创建、修改和阅读。二进制文件直接由</a:t>
            </a:r>
            <a:r>
              <a:rPr lang="en-US" altLang="zh-CN" sz="2400" dirty="0"/>
              <a:t>0</a:t>
            </a:r>
            <a:r>
              <a:rPr lang="zh-CN" altLang="zh-CN" sz="2400" dirty="0"/>
              <a:t>、</a:t>
            </a:r>
            <a:r>
              <a:rPr lang="en-US" altLang="zh-CN" sz="2400" dirty="0"/>
              <a:t>1</a:t>
            </a:r>
            <a:r>
              <a:rPr lang="zh-CN" altLang="zh-CN" sz="2400" dirty="0"/>
              <a:t>组成，文件内部的数据组织格式与文件用途有关，例如</a:t>
            </a:r>
            <a:r>
              <a:rPr lang="en-US" altLang="zh-CN" sz="2400" dirty="0" err="1"/>
              <a:t>png</a:t>
            </a:r>
            <a:r>
              <a:rPr lang="zh-CN" altLang="zh-CN" sz="2400" dirty="0"/>
              <a:t>格式的图片文件、</a:t>
            </a:r>
            <a:r>
              <a:rPr lang="en-US" altLang="zh-CN" sz="2400" dirty="0" err="1"/>
              <a:t>avi</a:t>
            </a:r>
            <a:r>
              <a:rPr lang="zh-CN" altLang="zh-CN" sz="2400" dirty="0"/>
              <a:t>格式的视频文件。二进制文件与文本文件最主要的区别在于是否有统一的字符编码。</a:t>
            </a:r>
            <a:endParaRPr lang="zh-CN" altLang="zh-CN" sz="2400" kern="100" dirty="0">
              <a:latin typeface="+mn-ea"/>
            </a:endParaRPr>
          </a:p>
        </p:txBody>
      </p:sp>
    </p:spTree>
    <p:custDataLst>
      <p:tags r:id="rId1"/>
    </p:custDataLst>
    <p:extLst>
      <p:ext uri="{BB962C8B-B14F-4D97-AF65-F5344CB8AC3E}">
        <p14:creationId xmlns:p14="http://schemas.microsoft.com/office/powerpoint/2010/main" val="1606090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38761" y="387923"/>
            <a:ext cx="2236510" cy="584775"/>
          </a:xfrm>
          <a:prstGeom prst="rect">
            <a:avLst/>
          </a:prstGeom>
        </p:spPr>
        <p:txBody>
          <a:bodyPr wrap="none">
            <a:spAutoFit/>
          </a:bodyPr>
          <a:lstStyle/>
          <a:p>
            <a:r>
              <a:rPr lang="zh-CN" altLang="en-US" sz="3200" dirty="0">
                <a:solidFill>
                  <a:srgbClr val="0070C0"/>
                </a:solidFill>
              </a:rPr>
              <a:t>文件的打开</a:t>
            </a:r>
            <a:endParaRPr lang="zh-CN" altLang="en-US" sz="3200" dirty="0">
              <a:solidFill>
                <a:srgbClr val="1353A2"/>
              </a:solidFill>
              <a:latin typeface="微软雅黑" panose="020B0503020204020204" charset="-122"/>
              <a:ea typeface="微软雅黑" panose="020B0503020204020204" charset="-122"/>
            </a:endParaRPr>
          </a:p>
        </p:txBody>
      </p:sp>
      <p:sp>
        <p:nvSpPr>
          <p:cNvPr id="11" name="文本框 10">
            <a:extLst>
              <a:ext uri="{FF2B5EF4-FFF2-40B4-BE49-F238E27FC236}">
                <a16:creationId xmlns:a16="http://schemas.microsoft.com/office/drawing/2014/main" id="{6847B553-A577-4350-986B-EAF7F4FC5A9A}"/>
              </a:ext>
            </a:extLst>
          </p:cNvPr>
          <p:cNvSpPr txBox="1"/>
          <p:nvPr/>
        </p:nvSpPr>
        <p:spPr>
          <a:xfrm>
            <a:off x="669924" y="1313176"/>
            <a:ext cx="11074161" cy="1126462"/>
          </a:xfrm>
          <a:prstGeom prst="rect">
            <a:avLst/>
          </a:prstGeom>
          <a:noFill/>
        </p:spPr>
        <p:txBody>
          <a:bodyPr wrap="square">
            <a:spAutoFit/>
          </a:bodyPr>
          <a:lstStyle/>
          <a:p>
            <a:pPr>
              <a:lnSpc>
                <a:spcPct val="120000"/>
              </a:lnSpc>
            </a:pPr>
            <a:r>
              <a:rPr lang="en-US" altLang="zh-CN" sz="2800" dirty="0">
                <a:latin typeface="微软雅黑" pitchFamily="34" charset="-122"/>
                <a:ea typeface="微软雅黑" pitchFamily="34" charset="-122"/>
              </a:rPr>
              <a:t>       Python</a:t>
            </a:r>
            <a:r>
              <a:rPr lang="zh-CN" altLang="en-US" sz="2800" dirty="0">
                <a:latin typeface="微软雅黑" pitchFamily="34" charset="-122"/>
                <a:ea typeface="微软雅黑" pitchFamily="34" charset="-122"/>
              </a:rPr>
              <a:t>中文件的使用与其他语言一样，也是</a:t>
            </a:r>
            <a:r>
              <a:rPr lang="zh-CN" altLang="en-US" sz="2800" dirty="0">
                <a:solidFill>
                  <a:srgbClr val="FF0000"/>
                </a:solidFill>
                <a:latin typeface="微软雅黑" pitchFamily="34" charset="-122"/>
                <a:ea typeface="微软雅黑" pitchFamily="34" charset="-122"/>
              </a:rPr>
              <a:t>打开</a:t>
            </a:r>
            <a:r>
              <a:rPr lang="zh-CN" altLang="en-US" sz="2800" dirty="0">
                <a:latin typeface="微软雅黑" pitchFamily="34" charset="-122"/>
                <a:ea typeface="微软雅黑" pitchFamily="34" charset="-122"/>
              </a:rPr>
              <a:t>→</a:t>
            </a:r>
            <a:r>
              <a:rPr lang="zh-CN" altLang="en-US" sz="2800" dirty="0">
                <a:solidFill>
                  <a:srgbClr val="FF0000"/>
                </a:solidFill>
                <a:latin typeface="微软雅黑" pitchFamily="34" charset="-122"/>
                <a:ea typeface="微软雅黑" pitchFamily="34" charset="-122"/>
              </a:rPr>
              <a:t>读写</a:t>
            </a:r>
            <a:r>
              <a:rPr lang="zh-CN" altLang="en-US" sz="2800" dirty="0">
                <a:latin typeface="微软雅黑" pitchFamily="34" charset="-122"/>
                <a:ea typeface="微软雅黑" pitchFamily="34" charset="-122"/>
              </a:rPr>
              <a:t>→</a:t>
            </a:r>
            <a:r>
              <a:rPr lang="zh-CN" altLang="en-US" sz="2800" dirty="0">
                <a:solidFill>
                  <a:srgbClr val="FF0000"/>
                </a:solidFill>
                <a:latin typeface="微软雅黑" pitchFamily="34" charset="-122"/>
                <a:ea typeface="微软雅黑" pitchFamily="34" charset="-122"/>
              </a:rPr>
              <a:t>关闭</a:t>
            </a:r>
            <a:r>
              <a:rPr lang="zh-CN" altLang="en-US" sz="2800" dirty="0">
                <a:latin typeface="微软雅黑" pitchFamily="34" charset="-122"/>
                <a:ea typeface="微软雅黑" pitchFamily="34" charset="-122"/>
              </a:rPr>
              <a:t>，关闭的目的是为保证文件中数据的安全。</a:t>
            </a:r>
            <a:endParaRPr lang="zh-CN" altLang="en-US" sz="2800" dirty="0"/>
          </a:p>
        </p:txBody>
      </p:sp>
      <p:sp>
        <p:nvSpPr>
          <p:cNvPr id="12" name="矩形 2">
            <a:extLst>
              <a:ext uri="{FF2B5EF4-FFF2-40B4-BE49-F238E27FC236}">
                <a16:creationId xmlns:a16="http://schemas.microsoft.com/office/drawing/2014/main" id="{ED1098FB-9B7C-43F9-A47D-61122CE1F980}"/>
              </a:ext>
            </a:extLst>
          </p:cNvPr>
          <p:cNvSpPr>
            <a:spLocks noChangeArrowheads="1"/>
          </p:cNvSpPr>
          <p:nvPr/>
        </p:nvSpPr>
        <p:spPr bwMode="auto">
          <a:xfrm>
            <a:off x="669924" y="5234198"/>
            <a:ext cx="10262586"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open()</a:t>
            </a:r>
            <a:r>
              <a:rPr lang="zh-CN" altLang="zh-CN" sz="2800" dirty="0">
                <a:latin typeface="微软雅黑" pitchFamily="34" charset="-122"/>
                <a:ea typeface="微软雅黑" pitchFamily="34" charset="-122"/>
              </a:rPr>
              <a:t>函数用于打开文件，该函数调用成功会返回一个</a:t>
            </a:r>
            <a:r>
              <a:rPr lang="zh-CN" altLang="zh-CN" sz="2800" dirty="0">
                <a:solidFill>
                  <a:srgbClr val="FF0000"/>
                </a:solidFill>
                <a:latin typeface="微软雅黑" pitchFamily="34" charset="-122"/>
                <a:ea typeface="微软雅黑" pitchFamily="34" charset="-122"/>
              </a:rPr>
              <a:t>文件对象</a:t>
            </a:r>
            <a:r>
              <a:rPr lang="zh-CN" altLang="en-US" sz="2800" dirty="0">
                <a:solidFill>
                  <a:srgbClr val="FF0000"/>
                </a:solidFill>
                <a:latin typeface="微软雅黑" pitchFamily="34" charset="-122"/>
                <a:ea typeface="微软雅黑" pitchFamily="34" charset="-122"/>
              </a:rPr>
              <a:t>（</a:t>
            </a:r>
            <a:r>
              <a:rPr lang="zh-CN" altLang="en-US" sz="2800" dirty="0">
                <a:latin typeface="微软雅黑" pitchFamily="34" charset="-122"/>
                <a:ea typeface="微软雅黑" pitchFamily="34" charset="-122"/>
              </a:rPr>
              <a:t>也称</a:t>
            </a:r>
            <a:r>
              <a:rPr lang="zh-CN" altLang="en-US" sz="2800" dirty="0">
                <a:solidFill>
                  <a:srgbClr val="FF0000"/>
                </a:solidFill>
                <a:latin typeface="微软雅黑" pitchFamily="34" charset="-122"/>
                <a:ea typeface="微软雅黑" pitchFamily="34" charset="-122"/>
              </a:rPr>
              <a:t>文件句柄）</a:t>
            </a:r>
            <a:r>
              <a:rPr lang="zh-CN" altLang="en-US" sz="2800" dirty="0">
                <a:latin typeface="微软雅黑" pitchFamily="34" charset="-122"/>
                <a:ea typeface="微软雅黑" pitchFamily="34" charset="-122"/>
              </a:rPr>
              <a:t>。</a:t>
            </a:r>
          </a:p>
        </p:txBody>
      </p:sp>
      <p:sp>
        <p:nvSpPr>
          <p:cNvPr id="13" name="文本框 2">
            <a:extLst>
              <a:ext uri="{FF2B5EF4-FFF2-40B4-BE49-F238E27FC236}">
                <a16:creationId xmlns:a16="http://schemas.microsoft.com/office/drawing/2014/main" id="{5C2BEDED-E499-47A5-B338-445D06FBAD81}"/>
              </a:ext>
            </a:extLst>
          </p:cNvPr>
          <p:cNvSpPr txBox="1">
            <a:spLocks noChangeArrowheads="1"/>
          </p:cNvSpPr>
          <p:nvPr/>
        </p:nvSpPr>
        <p:spPr bwMode="auto">
          <a:xfrm>
            <a:off x="2470000" y="2620431"/>
            <a:ext cx="6895134" cy="646331"/>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3600" dirty="0">
                <a:latin typeface="Times New Roman" pitchFamily="18" charset="0"/>
              </a:rPr>
              <a:t>open(file, mode='r', encoding=None)</a:t>
            </a:r>
            <a:endParaRPr lang="zh-CN" altLang="zh-CN" sz="3600" dirty="0">
              <a:latin typeface="Times New Roman" pitchFamily="18" charset="0"/>
            </a:endParaRPr>
          </a:p>
        </p:txBody>
      </p:sp>
      <p:sp>
        <p:nvSpPr>
          <p:cNvPr id="14" name="矩形 2">
            <a:extLst>
              <a:ext uri="{FF2B5EF4-FFF2-40B4-BE49-F238E27FC236}">
                <a16:creationId xmlns:a16="http://schemas.microsoft.com/office/drawing/2014/main" id="{5311A1EC-E6C9-444E-AF54-210DA0D4C7A5}"/>
              </a:ext>
            </a:extLst>
          </p:cNvPr>
          <p:cNvSpPr>
            <a:spLocks noChangeArrowheads="1"/>
          </p:cNvSpPr>
          <p:nvPr/>
        </p:nvSpPr>
        <p:spPr bwMode="auto">
          <a:xfrm>
            <a:off x="2302243" y="3447555"/>
            <a:ext cx="8063345"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dirty="0">
                <a:latin typeface="楷体" pitchFamily="49" charset="-122"/>
                <a:ea typeface="楷体" pitchFamily="49" charset="-122"/>
              </a:rPr>
              <a:t>这里：</a:t>
            </a:r>
            <a:r>
              <a:rPr lang="en-US" altLang="zh-CN" sz="3200" dirty="0">
                <a:latin typeface="楷体" pitchFamily="49" charset="-122"/>
                <a:ea typeface="楷体" pitchFamily="49" charset="-122"/>
              </a:rPr>
              <a:t>file</a:t>
            </a:r>
            <a:r>
              <a:rPr lang="zh-CN" altLang="en-US" sz="3200" dirty="0">
                <a:latin typeface="楷体" pitchFamily="49" charset="-122"/>
                <a:ea typeface="楷体" pitchFamily="49" charset="-122"/>
              </a:rPr>
              <a:t>：表示</a:t>
            </a:r>
            <a:r>
              <a:rPr lang="zh-CN" altLang="zh-CN" sz="3200" dirty="0">
                <a:latin typeface="楷体" pitchFamily="49" charset="-122"/>
                <a:ea typeface="楷体" pitchFamily="49" charset="-122"/>
              </a:rPr>
              <a:t>待打开文件的文件名</a:t>
            </a:r>
            <a:r>
              <a:rPr lang="zh-CN" altLang="en-US" sz="3200" dirty="0">
                <a:latin typeface="楷体" pitchFamily="49" charset="-122"/>
                <a:ea typeface="楷体" pitchFamily="49" charset="-122"/>
              </a:rPr>
              <a:t>。</a:t>
            </a:r>
            <a:endParaRPr lang="en-US" altLang="zh-CN" sz="3200" dirty="0">
              <a:latin typeface="楷体" pitchFamily="49" charset="-122"/>
              <a:ea typeface="楷体" pitchFamily="49" charset="-122"/>
            </a:endParaRPr>
          </a:p>
          <a:p>
            <a:pPr>
              <a:lnSpc>
                <a:spcPct val="120000"/>
              </a:lnSpc>
            </a:pPr>
            <a:r>
              <a:rPr lang="en-US" altLang="zh-CN" sz="3200" dirty="0">
                <a:latin typeface="楷体" pitchFamily="49" charset="-122"/>
                <a:ea typeface="楷体" pitchFamily="49" charset="-122"/>
              </a:rPr>
              <a:t>      mode</a:t>
            </a:r>
            <a:r>
              <a:rPr lang="zh-CN" altLang="en-US" sz="3200" dirty="0">
                <a:latin typeface="楷体" pitchFamily="49" charset="-122"/>
                <a:ea typeface="楷体" pitchFamily="49" charset="-122"/>
              </a:rPr>
              <a:t>：表示文件的打开模式。</a:t>
            </a:r>
            <a:endParaRPr lang="en-US" altLang="zh-CN" sz="3200" dirty="0">
              <a:latin typeface="楷体" pitchFamily="49" charset="-122"/>
              <a:ea typeface="楷体" pitchFamily="49" charset="-122"/>
            </a:endParaRPr>
          </a:p>
          <a:p>
            <a:pPr>
              <a:lnSpc>
                <a:spcPct val="120000"/>
              </a:lnSpc>
            </a:pPr>
            <a:r>
              <a:rPr lang="en-US" altLang="zh-CN" sz="3200" dirty="0">
                <a:latin typeface="楷体" pitchFamily="49" charset="-122"/>
                <a:ea typeface="楷体" pitchFamily="49" charset="-122"/>
              </a:rPr>
              <a:t>  </a:t>
            </a:r>
            <a:r>
              <a:rPr lang="zh-CN" altLang="en-US" sz="3200" dirty="0">
                <a:latin typeface="楷体" pitchFamily="49" charset="-122"/>
                <a:ea typeface="楷体" pitchFamily="49" charset="-122"/>
              </a:rPr>
              <a:t>    </a:t>
            </a:r>
            <a:r>
              <a:rPr lang="en-US" altLang="zh-CN" sz="3200" dirty="0">
                <a:latin typeface="楷体" pitchFamily="49" charset="-122"/>
                <a:ea typeface="楷体" pitchFamily="49" charset="-122"/>
              </a:rPr>
              <a:t>encoding</a:t>
            </a:r>
            <a:r>
              <a:rPr lang="zh-CN" altLang="en-US" sz="3200" dirty="0">
                <a:latin typeface="楷体" pitchFamily="49" charset="-122"/>
                <a:ea typeface="楷体" pitchFamily="49" charset="-122"/>
              </a:rPr>
              <a:t>：表示文件的编码格式</a:t>
            </a:r>
            <a:r>
              <a:rPr lang="zh-CN" altLang="zh-CN" sz="3200" dirty="0">
                <a:latin typeface="楷体" pitchFamily="49" charset="-122"/>
                <a:ea typeface="楷体" pitchFamily="49" charset="-122"/>
              </a:rPr>
              <a:t>。</a:t>
            </a:r>
            <a:r>
              <a:rPr lang="en-US" altLang="zh-CN" sz="3200" dirty="0">
                <a:latin typeface="楷体" pitchFamily="49" charset="-122"/>
                <a:ea typeface="楷体" pitchFamily="49" charset="-122"/>
              </a:rPr>
              <a:t>      </a:t>
            </a:r>
            <a:endParaRPr lang="zh-CN" altLang="en-US" sz="3200" dirty="0">
              <a:latin typeface="楷体" pitchFamily="49" charset="-122"/>
              <a:ea typeface="楷体" pitchFamily="49" charset="-122"/>
            </a:endParaRPr>
          </a:p>
        </p:txBody>
      </p:sp>
    </p:spTree>
    <p:custDataLst>
      <p:tags r:id="rId1"/>
    </p:custDataLst>
    <p:extLst>
      <p:ext uri="{BB962C8B-B14F-4D97-AF65-F5344CB8AC3E}">
        <p14:creationId xmlns:p14="http://schemas.microsoft.com/office/powerpoint/2010/main" val="4215125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2"/>
          <p:cNvSpPr>
            <a:spLocks noChangeArrowheads="1"/>
          </p:cNvSpPr>
          <p:nvPr/>
        </p:nvSpPr>
        <p:spPr bwMode="auto">
          <a:xfrm>
            <a:off x="1528744" y="2253729"/>
            <a:ext cx="894766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譬如</a:t>
            </a:r>
            <a:r>
              <a:rPr lang="zh-CN" altLang="en-US" sz="2800" dirty="0">
                <a:latin typeface="Calibri" pitchFamily="34" charset="0"/>
                <a:ea typeface="楷体" pitchFamily="49" charset="-122"/>
              </a:rPr>
              <a:t>：</a:t>
            </a:r>
            <a:endParaRPr lang="en-US" altLang="zh-CN" sz="2800" dirty="0">
              <a:latin typeface="Calibri" pitchFamily="34" charset="0"/>
              <a:ea typeface="楷体" pitchFamily="49" charset="-122"/>
            </a:endParaRPr>
          </a:p>
          <a:p>
            <a:pPr>
              <a:lnSpc>
                <a:spcPct val="120000"/>
              </a:lnSpc>
            </a:pPr>
            <a:r>
              <a:rPr lang="en-US" altLang="zh-CN" sz="2800" dirty="0">
                <a:latin typeface="Calibri" pitchFamily="34" charset="0"/>
                <a:ea typeface="楷体" pitchFamily="49" charset="-122"/>
              </a:rPr>
              <a:t>           f1=</a:t>
            </a:r>
            <a:r>
              <a:rPr lang="en-US" altLang="zh-CN" sz="2800" dirty="0">
                <a:solidFill>
                  <a:srgbClr val="FF0000"/>
                </a:solidFill>
                <a:latin typeface="Calibri" pitchFamily="34" charset="0"/>
                <a:ea typeface="楷体" pitchFamily="49" charset="-122"/>
              </a:rPr>
              <a:t>open</a:t>
            </a:r>
            <a:r>
              <a:rPr lang="en-US" altLang="zh-CN" sz="2800" dirty="0">
                <a:latin typeface="Consolas" panose="020B0609020204030204" pitchFamily="49" charset="0"/>
                <a:ea typeface="楷体" pitchFamily="49" charset="-122"/>
              </a:rPr>
              <a:t>(</a:t>
            </a:r>
            <a:r>
              <a:rPr lang="en-US" altLang="zh-CN" sz="2800" dirty="0">
                <a:latin typeface="Calibri" pitchFamily="34" charset="0"/>
                <a:ea typeface="楷体" pitchFamily="49" charset="-122"/>
              </a:rPr>
              <a:t>’</a:t>
            </a:r>
            <a:r>
              <a:rPr lang="en-US" altLang="zh-CN" sz="2800" dirty="0">
                <a:latin typeface="Consolas" panose="020B0609020204030204" pitchFamily="49" charset="0"/>
                <a:ea typeface="楷体" pitchFamily="49" charset="-122"/>
              </a:rPr>
              <a:t>abc.txt</a:t>
            </a:r>
            <a:r>
              <a:rPr lang="en-US" altLang="zh-CN" sz="2800" dirty="0">
                <a:latin typeface="Calibri" pitchFamily="34" charset="0"/>
                <a:ea typeface="楷体" pitchFamily="49" charset="-122"/>
              </a:rPr>
              <a:t>’ , ’</a:t>
            </a:r>
            <a:r>
              <a:rPr lang="en-US" altLang="zh-CN" sz="2800" dirty="0">
                <a:latin typeface="Consolas" panose="020B0609020204030204" pitchFamily="49" charset="0"/>
                <a:ea typeface="楷体" pitchFamily="49" charset="-122"/>
              </a:rPr>
              <a:t>r</a:t>
            </a:r>
            <a:r>
              <a:rPr lang="en-US" altLang="zh-CN" sz="2800" dirty="0">
                <a:latin typeface="Calibri" pitchFamily="34" charset="0"/>
                <a:ea typeface="楷体" pitchFamily="49" charset="-122"/>
              </a:rPr>
              <a:t>’ ,</a:t>
            </a:r>
            <a:r>
              <a:rPr lang="en-US" altLang="zh-CN" sz="2800" dirty="0">
                <a:latin typeface="Consolas" panose="020B0609020204030204" pitchFamily="49" charset="0"/>
                <a:ea typeface="楷体" pitchFamily="49" charset="-122"/>
              </a:rPr>
              <a:t>encoding=</a:t>
            </a:r>
            <a:r>
              <a:rPr lang="en-US" altLang="zh-CN" sz="2800" dirty="0">
                <a:latin typeface="Calibri" pitchFamily="34" charset="0"/>
                <a:ea typeface="楷体" pitchFamily="49" charset="-122"/>
              </a:rPr>
              <a:t>’</a:t>
            </a:r>
            <a:r>
              <a:rPr lang="en-US" altLang="zh-CN" sz="2800" dirty="0">
                <a:latin typeface="Consolas" panose="020B0609020204030204" pitchFamily="49" charset="0"/>
                <a:ea typeface="楷体" pitchFamily="49" charset="-122"/>
              </a:rPr>
              <a:t>utf-8</a:t>
            </a:r>
            <a:r>
              <a:rPr lang="en-US" altLang="zh-CN" sz="2800" dirty="0">
                <a:latin typeface="Calibri" pitchFamily="34" charset="0"/>
                <a:ea typeface="楷体" pitchFamily="49" charset="-122"/>
              </a:rPr>
              <a:t>’</a:t>
            </a:r>
            <a:r>
              <a:rPr lang="en-US" altLang="zh-CN" sz="2800" dirty="0">
                <a:latin typeface="Consolas" panose="020B0609020204030204" pitchFamily="49" charset="0"/>
                <a:ea typeface="楷体" pitchFamily="49" charset="-122"/>
              </a:rPr>
              <a:t>)</a:t>
            </a:r>
          </a:p>
          <a:p>
            <a:pPr>
              <a:lnSpc>
                <a:spcPct val="120000"/>
              </a:lnSpc>
            </a:pPr>
            <a:r>
              <a:rPr lang="en-US" altLang="zh-CN" sz="2800" dirty="0">
                <a:solidFill>
                  <a:srgbClr val="FF0000"/>
                </a:solidFill>
                <a:latin typeface="Calibri" pitchFamily="34" charset="0"/>
                <a:ea typeface="楷体" pitchFamily="49" charset="-122"/>
              </a:rPr>
              <a:t>           </a:t>
            </a:r>
            <a:r>
              <a:rPr lang="en-US" altLang="zh-CN" sz="2800" dirty="0">
                <a:latin typeface="Calibri" pitchFamily="34" charset="0"/>
                <a:ea typeface="楷体" pitchFamily="49" charset="-122"/>
              </a:rPr>
              <a:t>f2=</a:t>
            </a:r>
            <a:r>
              <a:rPr lang="en-US" altLang="zh-CN" sz="2800" dirty="0">
                <a:solidFill>
                  <a:srgbClr val="FF0000"/>
                </a:solidFill>
                <a:latin typeface="Calibri" pitchFamily="34" charset="0"/>
                <a:ea typeface="楷体" pitchFamily="49" charset="-122"/>
              </a:rPr>
              <a:t>open</a:t>
            </a:r>
            <a:r>
              <a:rPr lang="en-US" altLang="zh-CN" sz="2800" dirty="0">
                <a:latin typeface="Calibri" pitchFamily="34" charset="0"/>
                <a:ea typeface="楷体" pitchFamily="49" charset="-122"/>
              </a:rPr>
              <a:t>(“d:\\</a:t>
            </a:r>
            <a:r>
              <a:rPr lang="en-US" altLang="zh-CN" sz="2800" dirty="0" err="1">
                <a:latin typeface="Calibri" pitchFamily="34" charset="0"/>
                <a:ea typeface="楷体" pitchFamily="49" charset="-122"/>
              </a:rPr>
              <a:t>test.txt”,’w’,encoding</a:t>
            </a:r>
            <a:r>
              <a:rPr lang="en-US" altLang="zh-CN" sz="2800" dirty="0">
                <a:latin typeface="Calibri" pitchFamily="34" charset="0"/>
                <a:ea typeface="楷体" pitchFamily="49" charset="-122"/>
              </a:rPr>
              <a:t>=‘gb2312’)</a:t>
            </a:r>
            <a:endParaRPr lang="en-US" altLang="zh-CN" sz="2800" dirty="0">
              <a:solidFill>
                <a:srgbClr val="FF0000"/>
              </a:solidFill>
              <a:latin typeface="Calibri" pitchFamily="34" charset="0"/>
              <a:ea typeface="楷体" pitchFamily="49" charset="-122"/>
            </a:endParaRPr>
          </a:p>
          <a:p>
            <a:pPr>
              <a:lnSpc>
                <a:spcPct val="120000"/>
              </a:lnSpc>
            </a:pPr>
            <a:r>
              <a:rPr lang="en-US" altLang="zh-CN" sz="2800" dirty="0">
                <a:solidFill>
                  <a:srgbClr val="FF0000"/>
                </a:solidFill>
                <a:latin typeface="Calibri" pitchFamily="34" charset="0"/>
                <a:ea typeface="楷体" pitchFamily="49" charset="-122"/>
              </a:rPr>
              <a:t>           </a:t>
            </a:r>
            <a:r>
              <a:rPr lang="en-US" altLang="zh-CN" sz="2800" dirty="0">
                <a:latin typeface="Calibri" pitchFamily="34" charset="0"/>
                <a:ea typeface="楷体" pitchFamily="49" charset="-122"/>
              </a:rPr>
              <a:t>f3=</a:t>
            </a:r>
            <a:r>
              <a:rPr lang="en-US" altLang="zh-CN" sz="2800" dirty="0">
                <a:solidFill>
                  <a:srgbClr val="FF0000"/>
                </a:solidFill>
                <a:latin typeface="Calibri" pitchFamily="34" charset="0"/>
                <a:ea typeface="楷体" pitchFamily="49" charset="-122"/>
              </a:rPr>
              <a:t>open</a:t>
            </a:r>
            <a:r>
              <a:rPr lang="en-US" altLang="zh-CN" sz="2800" dirty="0">
                <a:latin typeface="Calibri" pitchFamily="34" charset="0"/>
                <a:ea typeface="楷体" pitchFamily="49" charset="-122"/>
              </a:rPr>
              <a:t>(‘e:/</a:t>
            </a:r>
            <a:r>
              <a:rPr lang="en-US" altLang="zh-CN" sz="2800" dirty="0" err="1">
                <a:latin typeface="Calibri" pitchFamily="34" charset="0"/>
                <a:ea typeface="楷体" pitchFamily="49" charset="-122"/>
              </a:rPr>
              <a:t>myfile</a:t>
            </a:r>
            <a:r>
              <a:rPr lang="en-US" altLang="zh-CN" sz="2800" dirty="0">
                <a:latin typeface="Calibri" pitchFamily="34" charset="0"/>
                <a:ea typeface="楷体" pitchFamily="49" charset="-122"/>
              </a:rPr>
              <a:t>/abc.txt’,’</a:t>
            </a:r>
            <a:r>
              <a:rPr lang="en-US" altLang="zh-CN" sz="2800" dirty="0" err="1">
                <a:latin typeface="Calibri" pitchFamily="34" charset="0"/>
                <a:ea typeface="楷体" pitchFamily="49" charset="-122"/>
              </a:rPr>
              <a:t>rb</a:t>
            </a:r>
            <a:r>
              <a:rPr lang="en-US" altLang="zh-CN" sz="2800" dirty="0">
                <a:latin typeface="Calibri" pitchFamily="34" charset="0"/>
                <a:ea typeface="楷体" pitchFamily="49" charset="-122"/>
              </a:rPr>
              <a:t>’)     </a:t>
            </a:r>
            <a:endParaRPr lang="en-US" altLang="zh-CN" sz="2800" dirty="0">
              <a:solidFill>
                <a:srgbClr val="FF0000"/>
              </a:solidFill>
              <a:latin typeface="Calibri" pitchFamily="34" charset="0"/>
              <a:ea typeface="楷体" pitchFamily="49" charset="-122"/>
            </a:endParaRPr>
          </a:p>
          <a:p>
            <a:pPr>
              <a:lnSpc>
                <a:spcPct val="120000"/>
              </a:lnSpc>
            </a:pPr>
            <a:r>
              <a:rPr lang="en-US" altLang="zh-CN" sz="2800" dirty="0">
                <a:solidFill>
                  <a:srgbClr val="FF0000"/>
                </a:solidFill>
                <a:latin typeface="Calibri" pitchFamily="34" charset="0"/>
                <a:ea typeface="楷体" pitchFamily="49" charset="-122"/>
              </a:rPr>
              <a:t>           </a:t>
            </a:r>
            <a:endParaRPr lang="zh-CN" altLang="zh-CN" sz="2800" dirty="0">
              <a:latin typeface="Calibri" pitchFamily="34" charset="0"/>
              <a:ea typeface="楷体" pitchFamily="49" charset="-122"/>
            </a:endParaRPr>
          </a:p>
        </p:txBody>
      </p:sp>
    </p:spTree>
    <p:custDataLst>
      <p:tags r:id="rId1"/>
    </p:custDataLst>
    <p:extLst>
      <p:ext uri="{BB962C8B-B14F-4D97-AF65-F5344CB8AC3E}">
        <p14:creationId xmlns:p14="http://schemas.microsoft.com/office/powerpoint/2010/main" val="3382158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a:extLst>
              <a:ext uri="{FF2B5EF4-FFF2-40B4-BE49-F238E27FC236}">
                <a16:creationId xmlns:a16="http://schemas.microsoft.com/office/drawing/2014/main" id="{E3750F8B-35EE-4B24-8745-8DE3FE087C01}"/>
              </a:ext>
            </a:extLst>
          </p:cNvPr>
          <p:cNvSpPr>
            <a:spLocks noChangeArrowheads="1"/>
          </p:cNvSpPr>
          <p:nvPr/>
        </p:nvSpPr>
        <p:spPr bwMode="auto">
          <a:xfrm>
            <a:off x="1732663" y="1234946"/>
            <a:ext cx="91008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itchFamily="34" charset="-122"/>
                <a:ea typeface="微软雅黑" pitchFamily="34" charset="-122"/>
              </a:rPr>
              <a:t>       </a:t>
            </a:r>
            <a:r>
              <a:rPr lang="zh-CN" altLang="zh-CN" sz="2800" dirty="0">
                <a:latin typeface="微软雅黑" pitchFamily="34" charset="-122"/>
                <a:ea typeface="微软雅黑" pitchFamily="34" charset="-122"/>
              </a:rPr>
              <a:t>常用</a:t>
            </a:r>
            <a:r>
              <a:rPr lang="zh-CN" altLang="en-US" sz="2800" dirty="0">
                <a:latin typeface="微软雅黑" pitchFamily="34" charset="-122"/>
                <a:ea typeface="微软雅黑" pitchFamily="34" charset="-122"/>
              </a:rPr>
              <a:t>的</a:t>
            </a:r>
            <a:r>
              <a:rPr lang="zh-CN" altLang="en-US" sz="2800" dirty="0">
                <a:solidFill>
                  <a:srgbClr val="FF0000"/>
                </a:solidFill>
                <a:latin typeface="微软雅黑" pitchFamily="34" charset="-122"/>
                <a:ea typeface="微软雅黑" pitchFamily="34" charset="-122"/>
              </a:rPr>
              <a:t>文件打开</a:t>
            </a:r>
            <a:r>
              <a:rPr lang="zh-CN" altLang="zh-CN" sz="2800" dirty="0">
                <a:solidFill>
                  <a:srgbClr val="FF0000"/>
                </a:solidFill>
                <a:latin typeface="微软雅黑" pitchFamily="34" charset="-122"/>
                <a:ea typeface="微软雅黑" pitchFamily="34" charset="-122"/>
              </a:rPr>
              <a:t>模式</a:t>
            </a:r>
            <a:r>
              <a:rPr lang="zh-CN" altLang="zh-CN" sz="2800" dirty="0">
                <a:latin typeface="微软雅黑" pitchFamily="34" charset="-122"/>
                <a:ea typeface="微软雅黑" pitchFamily="34" charset="-122"/>
              </a:rPr>
              <a:t>有</a:t>
            </a:r>
            <a:r>
              <a:rPr lang="en-US" altLang="zh-CN" sz="2800" dirty="0">
                <a:latin typeface="微软雅黑" pitchFamily="34" charset="-122"/>
                <a:ea typeface="微软雅黑" pitchFamily="34" charset="-122"/>
              </a:rPr>
              <a:t>r</a:t>
            </a: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w</a:t>
            </a: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a</a:t>
            </a: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b</a:t>
            </a: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，这些模式的含义分别如下：</a:t>
            </a:r>
            <a:endParaRPr lang="zh-CN" altLang="en-US" sz="2800" dirty="0">
              <a:latin typeface="微软雅黑" pitchFamily="34" charset="-122"/>
              <a:ea typeface="微软雅黑" pitchFamily="34" charset="-122"/>
            </a:endParaRPr>
          </a:p>
        </p:txBody>
      </p:sp>
      <p:graphicFrame>
        <p:nvGraphicFramePr>
          <p:cNvPr id="9" name="表格 8">
            <a:extLst>
              <a:ext uri="{FF2B5EF4-FFF2-40B4-BE49-F238E27FC236}">
                <a16:creationId xmlns:a16="http://schemas.microsoft.com/office/drawing/2014/main" id="{C8D5CE4B-46DE-42EC-A4C2-8A12E35801F6}"/>
              </a:ext>
            </a:extLst>
          </p:cNvPr>
          <p:cNvGraphicFramePr>
            <a:graphicFrameLocks noGrp="1"/>
          </p:cNvGraphicFramePr>
          <p:nvPr>
            <p:extLst>
              <p:ext uri="{D42A27DB-BD31-4B8C-83A1-F6EECF244321}">
                <p14:modId xmlns:p14="http://schemas.microsoft.com/office/powerpoint/2010/main" val="3423340321"/>
              </p:ext>
            </p:extLst>
          </p:nvPr>
        </p:nvGraphicFramePr>
        <p:xfrm>
          <a:off x="2392270" y="2795854"/>
          <a:ext cx="7404873" cy="2560320"/>
        </p:xfrm>
        <a:graphic>
          <a:graphicData uri="http://schemas.openxmlformats.org/drawingml/2006/table">
            <a:tbl>
              <a:tblPr firstRow="1" bandRow="1">
                <a:tableStyleId>{69CF1AB2-1976-4502-BF36-3FF5EA218861}</a:tableStyleId>
              </a:tblPr>
              <a:tblGrid>
                <a:gridCol w="2250913">
                  <a:extLst>
                    <a:ext uri="{9D8B030D-6E8A-4147-A177-3AD203B41FA5}">
                      <a16:colId xmlns:a16="http://schemas.microsoft.com/office/drawing/2014/main" val="20000"/>
                    </a:ext>
                  </a:extLst>
                </a:gridCol>
                <a:gridCol w="5153960">
                  <a:extLst>
                    <a:ext uri="{9D8B030D-6E8A-4147-A177-3AD203B41FA5}">
                      <a16:colId xmlns:a16="http://schemas.microsoft.com/office/drawing/2014/main" val="20001"/>
                    </a:ext>
                  </a:extLst>
                </a:gridCol>
              </a:tblGrid>
              <a:tr h="370840">
                <a:tc>
                  <a:txBody>
                    <a:bodyPr/>
                    <a:lstStyle/>
                    <a:p>
                      <a:pPr algn="ctr"/>
                      <a:r>
                        <a:rPr lang="zh-CN" altLang="en-US" sz="2200" dirty="0"/>
                        <a:t>文件打开模式</a:t>
                      </a:r>
                      <a:endParaRPr lang="zh-CN" altLang="en-US" sz="2200" b="1" dirty="0">
                        <a:latin typeface="宋体" pitchFamily="2" charset="-122"/>
                        <a:ea typeface="宋体" pitchFamily="2" charset="-122"/>
                      </a:endParaRPr>
                    </a:p>
                  </a:txBody>
                  <a:tcPr/>
                </a:tc>
                <a:tc>
                  <a:txBody>
                    <a:bodyPr/>
                    <a:lstStyle/>
                    <a:p>
                      <a:pPr algn="ctr"/>
                      <a:r>
                        <a:rPr lang="zh-CN" altLang="en-US" sz="2200" dirty="0"/>
                        <a:t>含义</a:t>
                      </a:r>
                      <a:endParaRPr lang="zh-CN" altLang="en-US" sz="2200" b="1" dirty="0">
                        <a:latin typeface="宋体" pitchFamily="2" charset="-122"/>
                        <a:ea typeface="宋体" pitchFamily="2" charset="-122"/>
                      </a:endParaRPr>
                    </a:p>
                  </a:txBody>
                  <a:tcPr/>
                </a:tc>
                <a:extLst>
                  <a:ext uri="{0D108BD9-81ED-4DB2-BD59-A6C34878D82A}">
                    <a16:rowId xmlns:a16="http://schemas.microsoft.com/office/drawing/2014/main" val="10000"/>
                  </a:ext>
                </a:extLst>
              </a:tr>
              <a:tr h="370840">
                <a:tc>
                  <a:txBody>
                    <a:bodyPr/>
                    <a:lstStyle/>
                    <a:p>
                      <a:pPr algn="ctr"/>
                      <a:r>
                        <a:rPr lang="en-US" altLang="zh-CN" sz="2200" kern="1200" dirty="0">
                          <a:effectLst/>
                        </a:rPr>
                        <a:t>r</a:t>
                      </a:r>
                      <a:endParaRPr lang="zh-CN" altLang="en-US" sz="2200" dirty="0">
                        <a:latin typeface="Times New Roman" pitchFamily="18" charset="0"/>
                        <a:ea typeface="宋体" pitchFamily="2" charset="-122"/>
                        <a:cs typeface="Times New Roman" pitchFamily="18" charset="0"/>
                      </a:endParaRPr>
                    </a:p>
                  </a:txBody>
                  <a:tcPr/>
                </a:tc>
                <a:tc>
                  <a:txBody>
                    <a:bodyPr/>
                    <a:lstStyle/>
                    <a:p>
                      <a:pPr algn="l"/>
                      <a:r>
                        <a:rPr lang="zh-CN" altLang="zh-CN" sz="2200" kern="1200" dirty="0">
                          <a:effectLst/>
                        </a:rPr>
                        <a:t>以只读的方式打开文件，默认值。</a:t>
                      </a:r>
                      <a:endParaRPr lang="zh-CN" altLang="en-US" sz="2200" dirty="0">
                        <a:latin typeface="Times New Roman" pitchFamily="18" charset="0"/>
                        <a:ea typeface="宋体" pitchFamily="2" charset="-122"/>
                        <a:cs typeface="Times New Roman" pitchFamily="18" charset="0"/>
                      </a:endParaRPr>
                    </a:p>
                  </a:txBody>
                  <a:tcPr/>
                </a:tc>
                <a:extLst>
                  <a:ext uri="{0D108BD9-81ED-4DB2-BD59-A6C34878D82A}">
                    <a16:rowId xmlns:a16="http://schemas.microsoft.com/office/drawing/2014/main" val="10001"/>
                  </a:ext>
                </a:extLst>
              </a:tr>
              <a:tr h="370840">
                <a:tc>
                  <a:txBody>
                    <a:bodyPr/>
                    <a:lstStyle/>
                    <a:p>
                      <a:pPr algn="ctr"/>
                      <a:r>
                        <a:rPr lang="en-US" altLang="zh-CN" sz="2200" kern="1200" dirty="0">
                          <a:effectLst/>
                        </a:rPr>
                        <a:t>w</a:t>
                      </a:r>
                      <a:endParaRPr lang="zh-CN" altLang="en-US" sz="2200" dirty="0">
                        <a:latin typeface="Times New Roman" pitchFamily="18" charset="0"/>
                        <a:ea typeface="宋体" pitchFamily="2" charset="-122"/>
                        <a:cs typeface="Times New Roman" pitchFamily="18" charset="0"/>
                      </a:endParaRPr>
                    </a:p>
                  </a:txBody>
                  <a:tcPr/>
                </a:tc>
                <a:tc>
                  <a:txBody>
                    <a:bodyPr/>
                    <a:lstStyle/>
                    <a:p>
                      <a:pPr algn="l"/>
                      <a:r>
                        <a:rPr lang="zh-CN" altLang="zh-CN" sz="2200" kern="1200" dirty="0">
                          <a:effectLst/>
                        </a:rPr>
                        <a:t>以只写的方式打开文件。</a:t>
                      </a:r>
                      <a:endParaRPr lang="zh-CN" altLang="en-US" sz="2200" dirty="0">
                        <a:latin typeface="Times New Roman" pitchFamily="18" charset="0"/>
                        <a:ea typeface="宋体" pitchFamily="2" charset="-122"/>
                        <a:cs typeface="Times New Roman" pitchFamily="18" charset="0"/>
                      </a:endParaRPr>
                    </a:p>
                  </a:txBody>
                  <a:tcPr/>
                </a:tc>
                <a:extLst>
                  <a:ext uri="{0D108BD9-81ED-4DB2-BD59-A6C34878D82A}">
                    <a16:rowId xmlns:a16="http://schemas.microsoft.com/office/drawing/2014/main" val="10002"/>
                  </a:ext>
                </a:extLst>
              </a:tr>
              <a:tr h="370840">
                <a:tc>
                  <a:txBody>
                    <a:bodyPr/>
                    <a:lstStyle/>
                    <a:p>
                      <a:pPr algn="ctr"/>
                      <a:r>
                        <a:rPr lang="en-US" altLang="zh-CN" sz="2200" kern="1200" dirty="0">
                          <a:effectLst/>
                        </a:rPr>
                        <a:t>a</a:t>
                      </a:r>
                      <a:endParaRPr lang="zh-CN" altLang="en-US" sz="2200" dirty="0">
                        <a:latin typeface="Times New Roman" pitchFamily="18" charset="0"/>
                        <a:ea typeface="宋体" pitchFamily="2" charset="-122"/>
                        <a:cs typeface="Times New Roman" pitchFamily="18" charset="0"/>
                      </a:endParaRPr>
                    </a:p>
                  </a:txBody>
                  <a:tcPr/>
                </a:tc>
                <a:tc>
                  <a:txBody>
                    <a:bodyPr/>
                    <a:lstStyle/>
                    <a:p>
                      <a:pPr algn="l"/>
                      <a:r>
                        <a:rPr lang="zh-CN" altLang="zh-CN" sz="2200" kern="1200" dirty="0">
                          <a:effectLst/>
                        </a:rPr>
                        <a:t>以追加的方式打开文件。</a:t>
                      </a:r>
                      <a:endParaRPr lang="zh-CN" altLang="en-US" sz="2200" dirty="0">
                        <a:latin typeface="Times New Roman" pitchFamily="18" charset="0"/>
                        <a:ea typeface="宋体" pitchFamily="2" charset="-122"/>
                        <a:cs typeface="Times New Roman" pitchFamily="18" charset="0"/>
                      </a:endParaRPr>
                    </a:p>
                  </a:txBody>
                  <a:tcPr/>
                </a:tc>
                <a:extLst>
                  <a:ext uri="{0D108BD9-81ED-4DB2-BD59-A6C34878D82A}">
                    <a16:rowId xmlns:a16="http://schemas.microsoft.com/office/drawing/2014/main" val="10003"/>
                  </a:ext>
                </a:extLst>
              </a:tr>
              <a:tr h="370840">
                <a:tc>
                  <a:txBody>
                    <a:bodyPr/>
                    <a:lstStyle/>
                    <a:p>
                      <a:pPr algn="ctr"/>
                      <a:r>
                        <a:rPr lang="en-US" altLang="zh-CN" sz="2200" kern="1200" dirty="0">
                          <a:effectLst/>
                        </a:rPr>
                        <a:t>b</a:t>
                      </a:r>
                      <a:endParaRPr lang="zh-CN" altLang="en-US" sz="2200" dirty="0">
                        <a:latin typeface="Times New Roman" pitchFamily="18" charset="0"/>
                        <a:ea typeface="宋体" pitchFamily="2" charset="-122"/>
                        <a:cs typeface="Times New Roman" pitchFamily="18" charset="0"/>
                      </a:endParaRPr>
                    </a:p>
                  </a:txBody>
                  <a:tcPr/>
                </a:tc>
                <a:tc>
                  <a:txBody>
                    <a:bodyPr/>
                    <a:lstStyle/>
                    <a:p>
                      <a:pPr algn="l"/>
                      <a:r>
                        <a:rPr lang="zh-CN" altLang="zh-CN" sz="2200" kern="1200" dirty="0">
                          <a:effectLst/>
                        </a:rPr>
                        <a:t>以二进制方式打开文件。</a:t>
                      </a:r>
                      <a:endParaRPr lang="zh-CN" altLang="en-US" sz="2200" dirty="0">
                        <a:latin typeface="Times New Roman" pitchFamily="18" charset="0"/>
                        <a:ea typeface="宋体" pitchFamily="2" charset="-122"/>
                        <a:cs typeface="Times New Roman" pitchFamily="18" charset="0"/>
                      </a:endParaRPr>
                    </a:p>
                  </a:txBody>
                  <a:tcPr/>
                </a:tc>
                <a:extLst>
                  <a:ext uri="{0D108BD9-81ED-4DB2-BD59-A6C34878D82A}">
                    <a16:rowId xmlns:a16="http://schemas.microsoft.com/office/drawing/2014/main" val="10004"/>
                  </a:ext>
                </a:extLst>
              </a:tr>
              <a:tr h="370840">
                <a:tc>
                  <a:txBody>
                    <a:bodyPr/>
                    <a:lstStyle/>
                    <a:p>
                      <a:pPr algn="ctr"/>
                      <a:r>
                        <a:rPr lang="en-US" altLang="zh-CN" sz="2200" kern="1200" dirty="0">
                          <a:effectLst/>
                        </a:rPr>
                        <a:t>+</a:t>
                      </a:r>
                      <a:endParaRPr lang="zh-CN" altLang="en-US" sz="2200" dirty="0">
                        <a:latin typeface="Times New Roman" pitchFamily="18" charset="0"/>
                        <a:ea typeface="宋体" pitchFamily="2" charset="-122"/>
                        <a:cs typeface="Times New Roman" pitchFamily="18" charset="0"/>
                      </a:endParaRPr>
                    </a:p>
                  </a:txBody>
                  <a:tcPr/>
                </a:tc>
                <a:tc>
                  <a:txBody>
                    <a:bodyPr/>
                    <a:lstStyle/>
                    <a:p>
                      <a:pPr algn="l"/>
                      <a:r>
                        <a:rPr lang="zh-CN" altLang="zh-CN" sz="2200" kern="1200" dirty="0">
                          <a:effectLst/>
                        </a:rPr>
                        <a:t>以更新的方式打开文件。</a:t>
                      </a:r>
                      <a:endParaRPr lang="zh-CN" altLang="en-US" sz="2200" dirty="0">
                        <a:latin typeface="Times New Roman" pitchFamily="18" charset="0"/>
                        <a:ea typeface="宋体" pitchFamily="2" charset="-122"/>
                        <a:cs typeface="Times New Roman" pitchFamily="18" charset="0"/>
                      </a:endParaRPr>
                    </a:p>
                  </a:txBody>
                  <a:tcP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26032900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89f28057-933c-4a0b-aee7-7cf0e1466301"/>
  <p:tag name="ISLIDE.TEMPLATE" val="#308855"/>
</p:tagLst>
</file>

<file path=ppt/tags/tag1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1743</TotalTime>
  <Words>2166</Words>
  <Application>Microsoft Office PowerPoint</Application>
  <PresentationFormat>宽屏</PresentationFormat>
  <Paragraphs>191</Paragraphs>
  <Slides>32</Slides>
  <Notes>1</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3" baseType="lpstr">
      <vt:lpstr>楷体</vt:lpstr>
      <vt:lpstr>宋体</vt:lpstr>
      <vt:lpstr>微软雅黑</vt:lpstr>
      <vt:lpstr>Arial</vt:lpstr>
      <vt:lpstr>Calibri</vt:lpstr>
      <vt:lpstr>Consolas</vt:lpstr>
      <vt:lpstr>Impact</vt:lpstr>
      <vt:lpstr>Times New Roman</vt:lpstr>
      <vt:lpstr>Wingdings</vt:lpstr>
      <vt:lpstr>主题5</vt:lpstr>
      <vt:lpstr>think-cell Slide</vt:lpstr>
      <vt:lpstr>项目9 文件</vt:lpstr>
      <vt:lpstr>PowerPoint 演示文稿</vt:lpstr>
      <vt:lpstr>PowerPoint 演示文稿</vt:lpstr>
      <vt:lpstr> 文件的打开和关闭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读取文件数据</vt:lpstr>
      <vt:lpstr>PowerPoint 演示文稿</vt:lpstr>
      <vt:lpstr>PowerPoint 演示文稿</vt:lpstr>
      <vt:lpstr>PowerPoint 演示文稿</vt:lpstr>
      <vt:lpstr>PowerPoint 演示文稿</vt:lpstr>
      <vt:lpstr> 写入文件数据</vt:lpstr>
      <vt:lpstr>PowerPoint 演示文稿</vt:lpstr>
      <vt:lpstr>PowerPoint 演示文稿</vt:lpstr>
      <vt:lpstr>PowerPoint 演示文稿</vt:lpstr>
      <vt:lpstr> 文件的定位读取</vt:lpstr>
      <vt:lpstr>PowerPoint 演示文稿</vt:lpstr>
      <vt:lpstr>PowerPoint 演示文稿</vt:lpstr>
      <vt:lpstr>PowerPoint 演示文稿</vt:lpstr>
      <vt:lpstr> 文件的复制和重命名</vt:lpstr>
      <vt:lpstr>PowerPoint 演示文稿</vt:lpstr>
      <vt:lpstr>PowerPoint 演示文稿</vt:lpstr>
      <vt:lpstr>PowerPoint 演示文稿</vt:lpstr>
      <vt:lpstr>PowerPoint 演示文稿</vt:lpstr>
      <vt:lpstr>PowerPoint 演示文稿</vt:lpstr>
      <vt:lpstr>PowerPoint 演示文稿</vt:lpstr>
      <vt:lpstr>项目小结</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z yl</cp:lastModifiedBy>
  <cp:revision>308</cp:revision>
  <cp:lastPrinted>2019-09-11T16:00:00Z</cp:lastPrinted>
  <dcterms:created xsi:type="dcterms:W3CDTF">2019-09-11T16:00:00Z</dcterms:created>
  <dcterms:modified xsi:type="dcterms:W3CDTF">2025-07-31T08:20:24Z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