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Override3.xml" ContentType="application/vnd.openxmlformats-officedocument.themeOverride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9"/>
  </p:notesMasterIdLst>
  <p:sldIdLst>
    <p:sldId id="256" r:id="rId2"/>
    <p:sldId id="391" r:id="rId3"/>
    <p:sldId id="307" r:id="rId4"/>
    <p:sldId id="258" r:id="rId5"/>
    <p:sldId id="392" r:id="rId6"/>
    <p:sldId id="547" r:id="rId7"/>
    <p:sldId id="554" r:id="rId8"/>
    <p:sldId id="555" r:id="rId9"/>
    <p:sldId id="551" r:id="rId10"/>
    <p:sldId id="510" r:id="rId11"/>
    <p:sldId id="442" r:id="rId12"/>
    <p:sldId id="511" r:id="rId13"/>
    <p:sldId id="443" r:id="rId14"/>
    <p:sldId id="444" r:id="rId15"/>
    <p:sldId id="512" r:id="rId16"/>
    <p:sldId id="514" r:id="rId17"/>
    <p:sldId id="513" r:id="rId18"/>
    <p:sldId id="515" r:id="rId19"/>
    <p:sldId id="516" r:id="rId20"/>
    <p:sldId id="552" r:id="rId21"/>
    <p:sldId id="517" r:id="rId22"/>
    <p:sldId id="518" r:id="rId23"/>
    <p:sldId id="523" r:id="rId24"/>
    <p:sldId id="519" r:id="rId25"/>
    <p:sldId id="526" r:id="rId26"/>
    <p:sldId id="520" r:id="rId27"/>
    <p:sldId id="524" r:id="rId28"/>
    <p:sldId id="525" r:id="rId29"/>
    <p:sldId id="548" r:id="rId30"/>
    <p:sldId id="549" r:id="rId31"/>
    <p:sldId id="527" r:id="rId32"/>
    <p:sldId id="529" r:id="rId33"/>
    <p:sldId id="316" r:id="rId34"/>
    <p:sldId id="538" r:id="rId35"/>
    <p:sldId id="539" r:id="rId36"/>
    <p:sldId id="540" r:id="rId37"/>
    <p:sldId id="550" r:id="rId38"/>
    <p:sldId id="541" r:id="rId39"/>
    <p:sldId id="542" r:id="rId40"/>
    <p:sldId id="543" r:id="rId41"/>
    <p:sldId id="544" r:id="rId42"/>
    <p:sldId id="545" r:id="rId43"/>
    <p:sldId id="537" r:id="rId44"/>
    <p:sldId id="354" r:id="rId45"/>
    <p:sldId id="438" r:id="rId46"/>
    <p:sldId id="509" r:id="rId47"/>
    <p:sldId id="261" r:id="rId48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8FFF"/>
    <a:srgbClr val="197FF9"/>
    <a:srgbClr val="066CE8"/>
    <a:srgbClr val="8CF6FB"/>
    <a:srgbClr val="3C2DCB"/>
    <a:srgbClr val="504CFF"/>
    <a:srgbClr val="D098FF"/>
    <a:srgbClr val="F469FD"/>
    <a:srgbClr val="11E3ED"/>
    <a:srgbClr val="148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96145" autoAdjust="0"/>
  </p:normalViewPr>
  <p:slideViewPr>
    <p:cSldViewPr snapToGrid="0">
      <p:cViewPr varScale="1">
        <p:scale>
          <a:sx n="106" d="100"/>
          <a:sy n="106" d="100"/>
        </p:scale>
        <p:origin x="59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3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2025-07-31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0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0" name="Freeform 24">
            <a:extLst>
              <a:ext uri="{FF2B5EF4-FFF2-40B4-BE49-F238E27FC236}">
                <a16:creationId xmlns:a16="http://schemas.microsoft.com/office/drawing/2014/main" id="{D9BBB875-B574-4C10-946B-2986E40AB9CB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382" y="0"/>
            <a:ext cx="4186238" cy="6858000"/>
          </a:xfrm>
          <a:custGeom>
            <a:avLst/>
            <a:gdLst>
              <a:gd name="T0" fmla="*/ 1091 w 2636"/>
              <a:gd name="T1" fmla="*/ 0 h 4326"/>
              <a:gd name="T2" fmla="*/ 2636 w 2636"/>
              <a:gd name="T3" fmla="*/ 0 h 4326"/>
              <a:gd name="T4" fmla="*/ 2636 w 2636"/>
              <a:gd name="T5" fmla="*/ 4326 h 4326"/>
              <a:gd name="T6" fmla="*/ 1091 w 2636"/>
              <a:gd name="T7" fmla="*/ 4326 h 4326"/>
              <a:gd name="T8" fmla="*/ 0 w 2636"/>
              <a:gd name="T9" fmla="*/ 2163 h 4326"/>
              <a:gd name="T10" fmla="*/ 1091 w 2636"/>
              <a:gd name="T11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6" h="4326">
                <a:moveTo>
                  <a:pt x="1091" y="0"/>
                </a:moveTo>
                <a:cubicBezTo>
                  <a:pt x="2636" y="0"/>
                  <a:pt x="2636" y="0"/>
                  <a:pt x="2636" y="0"/>
                </a:cubicBezTo>
                <a:cubicBezTo>
                  <a:pt x="2636" y="4326"/>
                  <a:pt x="2636" y="4326"/>
                  <a:pt x="2636" y="4326"/>
                </a:cubicBezTo>
                <a:cubicBezTo>
                  <a:pt x="1091" y="4326"/>
                  <a:pt x="1091" y="4326"/>
                  <a:pt x="1091" y="4326"/>
                </a:cubicBezTo>
                <a:cubicBezTo>
                  <a:pt x="429" y="3836"/>
                  <a:pt x="0" y="3050"/>
                  <a:pt x="0" y="2163"/>
                </a:cubicBezTo>
                <a:cubicBezTo>
                  <a:pt x="0" y="1276"/>
                  <a:pt x="429" y="490"/>
                  <a:pt x="10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81004" y="4881827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F6FBA57-2912-4D35-BBCB-4C2C6052F9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004" y="4577956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65597BB-096C-4B2C-8047-11D397462FD0}"/>
              </a:ext>
            </a:extLst>
          </p:cNvPr>
          <p:cNvSpPr/>
          <p:nvPr userDrawn="1"/>
        </p:nvSpPr>
        <p:spPr>
          <a:xfrm>
            <a:off x="3117691" y="4072132"/>
            <a:ext cx="1570751" cy="15707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A1B4192B-0313-43A8-AAB9-81EE510D7FC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450616" y="4395725"/>
            <a:ext cx="904907" cy="9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F953B510-0F81-4BB7-944C-66ED5D61935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close/>
                <a:moveTo>
                  <a:pt x="369" y="47"/>
                </a:moveTo>
                <a:lnTo>
                  <a:pt x="369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FAEFF7F-55F3-439B-9B6B-2CD97374612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moveTo>
                  <a:pt x="369" y="47"/>
                </a:moveTo>
                <a:lnTo>
                  <a:pt x="369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7F680DC-FA58-4440-9D14-C3C8071BB9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47118" y="4384064"/>
            <a:ext cx="920067" cy="932894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3" name="椭圆 9792">
            <a:extLst>
              <a:ext uri="{FF2B5EF4-FFF2-40B4-BE49-F238E27FC236}">
                <a16:creationId xmlns:a16="http://schemas.microsoft.com/office/drawing/2014/main" id="{3A94A672-B356-421D-BD50-C542833B04CA}"/>
              </a:ext>
            </a:extLst>
          </p:cNvPr>
          <p:cNvSpPr/>
          <p:nvPr userDrawn="1"/>
        </p:nvSpPr>
        <p:spPr>
          <a:xfrm>
            <a:off x="717453" y="4220444"/>
            <a:ext cx="1845129" cy="1845129"/>
          </a:xfrm>
          <a:prstGeom prst="ellipse">
            <a:avLst/>
          </a:prstGeom>
          <a:solidFill>
            <a:srgbClr val="CC8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EAC2D0-1CA0-4D0C-A454-84A942502DAD}"/>
              </a:ext>
            </a:extLst>
          </p:cNvPr>
          <p:cNvSpPr/>
          <p:nvPr userDrawn="1"/>
        </p:nvSpPr>
        <p:spPr>
          <a:xfrm>
            <a:off x="2261906" y="530458"/>
            <a:ext cx="3282319" cy="32823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AutoShape 9">
            <a:extLst>
              <a:ext uri="{FF2B5EF4-FFF2-40B4-BE49-F238E27FC236}">
                <a16:creationId xmlns:a16="http://schemas.microsoft.com/office/drawing/2014/main" id="{44EE41E3-A5E9-497B-AA70-B3E6BEC6475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929987" y="1107118"/>
            <a:ext cx="1946159" cy="2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F34F9EB0-6F3E-47EB-9DC2-2652D508E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74087" y="1352786"/>
            <a:ext cx="1465817" cy="1463752"/>
          </a:xfrm>
          <a:custGeom>
            <a:avLst/>
            <a:gdLst>
              <a:gd name="T0" fmla="*/ 0 w 1141"/>
              <a:gd name="T1" fmla="*/ 570 h 1141"/>
              <a:gd name="T2" fmla="*/ 570 w 1141"/>
              <a:gd name="T3" fmla="*/ 1141 h 1141"/>
              <a:gd name="T4" fmla="*/ 1141 w 1141"/>
              <a:gd name="T5" fmla="*/ 570 h 1141"/>
              <a:gd name="T6" fmla="*/ 570 w 1141"/>
              <a:gd name="T7" fmla="*/ 0 h 1141"/>
              <a:gd name="T8" fmla="*/ 0 w 1141"/>
              <a:gd name="T9" fmla="*/ 570 h 1141"/>
              <a:gd name="T10" fmla="*/ 0 w 1141"/>
              <a:gd name="T11" fmla="*/ 570 h 1141"/>
              <a:gd name="T12" fmla="*/ 0 w 1141"/>
              <a:gd name="T13" fmla="*/ 57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1" h="1141">
                <a:moveTo>
                  <a:pt x="0" y="570"/>
                </a:moveTo>
                <a:cubicBezTo>
                  <a:pt x="0" y="885"/>
                  <a:pt x="255" y="1141"/>
                  <a:pt x="570" y="1141"/>
                </a:cubicBezTo>
                <a:cubicBezTo>
                  <a:pt x="886" y="1141"/>
                  <a:pt x="1141" y="885"/>
                  <a:pt x="1141" y="570"/>
                </a:cubicBezTo>
                <a:cubicBezTo>
                  <a:pt x="1141" y="255"/>
                  <a:pt x="886" y="0"/>
                  <a:pt x="570" y="0"/>
                </a:cubicBezTo>
                <a:cubicBezTo>
                  <a:pt x="255" y="0"/>
                  <a:pt x="0" y="255"/>
                  <a:pt x="0" y="570"/>
                </a:cubicBezTo>
                <a:close/>
                <a:moveTo>
                  <a:pt x="0" y="570"/>
                </a:moveTo>
                <a:cubicBezTo>
                  <a:pt x="0" y="570"/>
                  <a:pt x="0" y="570"/>
                  <a:pt x="0" y="57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BB72A9EA-005B-480F-B761-D8E136F5C3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818423" y="996587"/>
            <a:ext cx="2169285" cy="1838727"/>
          </a:xfrm>
          <a:custGeom>
            <a:avLst/>
            <a:gdLst>
              <a:gd name="T0" fmla="*/ 1342 w 1689"/>
              <a:gd name="T1" fmla="*/ 1411 h 1433"/>
              <a:gd name="T2" fmla="*/ 1302 w 1689"/>
              <a:gd name="T3" fmla="*/ 1426 h 1433"/>
              <a:gd name="T4" fmla="*/ 1240 w 1689"/>
              <a:gd name="T5" fmla="*/ 1364 h 1433"/>
              <a:gd name="T6" fmla="*/ 1260 w 1689"/>
              <a:gd name="T7" fmla="*/ 1317 h 1433"/>
              <a:gd name="T8" fmla="*/ 1317 w 1689"/>
              <a:gd name="T9" fmla="*/ 424 h 1433"/>
              <a:gd name="T10" fmla="*/ 424 w 1689"/>
              <a:gd name="T11" fmla="*/ 367 h 1433"/>
              <a:gd name="T12" fmla="*/ 367 w 1689"/>
              <a:gd name="T13" fmla="*/ 1262 h 1433"/>
              <a:gd name="T14" fmla="*/ 424 w 1689"/>
              <a:gd name="T15" fmla="*/ 1319 h 1433"/>
              <a:gd name="T16" fmla="*/ 429 w 1689"/>
              <a:gd name="T17" fmla="*/ 1406 h 1433"/>
              <a:gd name="T18" fmla="*/ 343 w 1689"/>
              <a:gd name="T19" fmla="*/ 1411 h 1433"/>
              <a:gd name="T20" fmla="*/ 276 w 1689"/>
              <a:gd name="T21" fmla="*/ 342 h 1433"/>
              <a:gd name="T22" fmla="*/ 1344 w 1689"/>
              <a:gd name="T23" fmla="*/ 275 h 1433"/>
              <a:gd name="T24" fmla="*/ 1411 w 1689"/>
              <a:gd name="T25" fmla="*/ 1341 h 1433"/>
              <a:gd name="T26" fmla="*/ 1342 w 1689"/>
              <a:gd name="T27" fmla="*/ 1411 h 1433"/>
              <a:gd name="T28" fmla="*/ 1342 w 1689"/>
              <a:gd name="T29" fmla="*/ 1411 h 1433"/>
              <a:gd name="T30" fmla="*/ 1342 w 1689"/>
              <a:gd name="T31" fmla="*/ 1411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9" h="1433">
                <a:moveTo>
                  <a:pt x="1342" y="1411"/>
                </a:moveTo>
                <a:cubicBezTo>
                  <a:pt x="1330" y="1421"/>
                  <a:pt x="1317" y="1426"/>
                  <a:pt x="1302" y="1426"/>
                </a:cubicBezTo>
                <a:cubicBezTo>
                  <a:pt x="1268" y="1426"/>
                  <a:pt x="1240" y="1398"/>
                  <a:pt x="1240" y="1364"/>
                </a:cubicBezTo>
                <a:cubicBezTo>
                  <a:pt x="1240" y="1346"/>
                  <a:pt x="1248" y="1329"/>
                  <a:pt x="1260" y="1317"/>
                </a:cubicBezTo>
                <a:cubicBezTo>
                  <a:pt x="1523" y="1086"/>
                  <a:pt x="1548" y="687"/>
                  <a:pt x="1317" y="424"/>
                </a:cubicBezTo>
                <a:cubicBezTo>
                  <a:pt x="1087" y="161"/>
                  <a:pt x="687" y="136"/>
                  <a:pt x="424" y="367"/>
                </a:cubicBezTo>
                <a:cubicBezTo>
                  <a:pt x="164" y="600"/>
                  <a:pt x="137" y="999"/>
                  <a:pt x="367" y="1262"/>
                </a:cubicBezTo>
                <a:cubicBezTo>
                  <a:pt x="385" y="1282"/>
                  <a:pt x="405" y="1302"/>
                  <a:pt x="424" y="1319"/>
                </a:cubicBezTo>
                <a:cubicBezTo>
                  <a:pt x="449" y="1341"/>
                  <a:pt x="452" y="1381"/>
                  <a:pt x="429" y="1406"/>
                </a:cubicBezTo>
                <a:cubicBezTo>
                  <a:pt x="407" y="1431"/>
                  <a:pt x="367" y="1433"/>
                  <a:pt x="343" y="1411"/>
                </a:cubicBezTo>
                <a:cubicBezTo>
                  <a:pt x="30" y="1135"/>
                  <a:pt x="0" y="657"/>
                  <a:pt x="276" y="342"/>
                </a:cubicBezTo>
                <a:cubicBezTo>
                  <a:pt x="551" y="27"/>
                  <a:pt x="1029" y="0"/>
                  <a:pt x="1344" y="275"/>
                </a:cubicBezTo>
                <a:cubicBezTo>
                  <a:pt x="1659" y="550"/>
                  <a:pt x="1689" y="1029"/>
                  <a:pt x="1411" y="1341"/>
                </a:cubicBezTo>
                <a:cubicBezTo>
                  <a:pt x="1389" y="1366"/>
                  <a:pt x="1367" y="1388"/>
                  <a:pt x="1342" y="1411"/>
                </a:cubicBezTo>
                <a:close/>
                <a:moveTo>
                  <a:pt x="1342" y="1411"/>
                </a:moveTo>
                <a:cubicBezTo>
                  <a:pt x="1342" y="1411"/>
                  <a:pt x="1342" y="1411"/>
                  <a:pt x="1342" y="1411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917F212D-B7A1-4D90-9B2C-00C54B63E7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08262" y="2899360"/>
            <a:ext cx="955519" cy="445220"/>
          </a:xfrm>
          <a:custGeom>
            <a:avLst/>
            <a:gdLst>
              <a:gd name="T0" fmla="*/ 62 w 744"/>
              <a:gd name="T1" fmla="*/ 0 h 347"/>
              <a:gd name="T2" fmla="*/ 682 w 744"/>
              <a:gd name="T3" fmla="*/ 0 h 347"/>
              <a:gd name="T4" fmla="*/ 744 w 744"/>
              <a:gd name="T5" fmla="*/ 62 h 347"/>
              <a:gd name="T6" fmla="*/ 682 w 744"/>
              <a:gd name="T7" fmla="*/ 124 h 347"/>
              <a:gd name="T8" fmla="*/ 62 w 744"/>
              <a:gd name="T9" fmla="*/ 124 h 347"/>
              <a:gd name="T10" fmla="*/ 0 w 744"/>
              <a:gd name="T11" fmla="*/ 62 h 347"/>
              <a:gd name="T12" fmla="*/ 62 w 744"/>
              <a:gd name="T13" fmla="*/ 0 h 347"/>
              <a:gd name="T14" fmla="*/ 211 w 744"/>
              <a:gd name="T15" fmla="*/ 223 h 347"/>
              <a:gd name="T16" fmla="*/ 533 w 744"/>
              <a:gd name="T17" fmla="*/ 223 h 347"/>
              <a:gd name="T18" fmla="*/ 595 w 744"/>
              <a:gd name="T19" fmla="*/ 285 h 347"/>
              <a:gd name="T20" fmla="*/ 533 w 744"/>
              <a:gd name="T21" fmla="*/ 347 h 347"/>
              <a:gd name="T22" fmla="*/ 211 w 744"/>
              <a:gd name="T23" fmla="*/ 347 h 347"/>
              <a:gd name="T24" fmla="*/ 149 w 744"/>
              <a:gd name="T25" fmla="*/ 285 h 347"/>
              <a:gd name="T26" fmla="*/ 211 w 744"/>
              <a:gd name="T27" fmla="*/ 223 h 347"/>
              <a:gd name="T28" fmla="*/ 211 w 744"/>
              <a:gd name="T29" fmla="*/ 223 h 347"/>
              <a:gd name="T30" fmla="*/ 211 w 744"/>
              <a:gd name="T3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4" h="347">
                <a:moveTo>
                  <a:pt x="62" y="0"/>
                </a:moveTo>
                <a:cubicBezTo>
                  <a:pt x="682" y="0"/>
                  <a:pt x="682" y="0"/>
                  <a:pt x="682" y="0"/>
                </a:cubicBezTo>
                <a:cubicBezTo>
                  <a:pt x="717" y="0"/>
                  <a:pt x="744" y="27"/>
                  <a:pt x="744" y="62"/>
                </a:cubicBezTo>
                <a:cubicBezTo>
                  <a:pt x="744" y="96"/>
                  <a:pt x="717" y="124"/>
                  <a:pt x="682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7" y="124"/>
                  <a:pt x="0" y="96"/>
                  <a:pt x="0" y="62"/>
                </a:cubicBezTo>
                <a:cubicBezTo>
                  <a:pt x="0" y="27"/>
                  <a:pt x="27" y="0"/>
                  <a:pt x="62" y="0"/>
                </a:cubicBezTo>
                <a:close/>
                <a:moveTo>
                  <a:pt x="211" y="223"/>
                </a:moveTo>
                <a:cubicBezTo>
                  <a:pt x="533" y="223"/>
                  <a:pt x="533" y="223"/>
                  <a:pt x="533" y="223"/>
                </a:cubicBezTo>
                <a:cubicBezTo>
                  <a:pt x="568" y="223"/>
                  <a:pt x="595" y="250"/>
                  <a:pt x="595" y="285"/>
                </a:cubicBezTo>
                <a:cubicBezTo>
                  <a:pt x="595" y="320"/>
                  <a:pt x="568" y="347"/>
                  <a:pt x="533" y="347"/>
                </a:cubicBezTo>
                <a:cubicBezTo>
                  <a:pt x="211" y="347"/>
                  <a:pt x="211" y="347"/>
                  <a:pt x="211" y="347"/>
                </a:cubicBezTo>
                <a:cubicBezTo>
                  <a:pt x="176" y="347"/>
                  <a:pt x="149" y="320"/>
                  <a:pt x="149" y="285"/>
                </a:cubicBezTo>
                <a:cubicBezTo>
                  <a:pt x="149" y="250"/>
                  <a:pt x="176" y="223"/>
                  <a:pt x="211" y="223"/>
                </a:cubicBezTo>
                <a:close/>
                <a:moveTo>
                  <a:pt x="211" y="223"/>
                </a:moveTo>
                <a:cubicBezTo>
                  <a:pt x="211" y="223"/>
                  <a:pt x="211" y="223"/>
                  <a:pt x="211" y="223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81004" y="3129690"/>
            <a:ext cx="53570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81004" y="1871759"/>
            <a:ext cx="5357061" cy="125793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0" name="AutoShape 15">
            <a:extLst>
              <a:ext uri="{FF2B5EF4-FFF2-40B4-BE49-F238E27FC236}">
                <a16:creationId xmlns:a16="http://schemas.microsoft.com/office/drawing/2014/main" id="{D6DA3047-4667-4977-A16A-22909E618C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954595" y="4581131"/>
            <a:ext cx="1370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3" name="Freeform 17">
            <a:extLst>
              <a:ext uri="{FF2B5EF4-FFF2-40B4-BE49-F238E27FC236}">
                <a16:creationId xmlns:a16="http://schemas.microsoft.com/office/drawing/2014/main" id="{59CF20FC-6CEF-4991-BF4B-986D357154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89670" y="4970069"/>
            <a:ext cx="50800" cy="312738"/>
          </a:xfrm>
          <a:custGeom>
            <a:avLst/>
            <a:gdLst>
              <a:gd name="T0" fmla="*/ 17 w 35"/>
              <a:gd name="T1" fmla="*/ 218 h 218"/>
              <a:gd name="T2" fmla="*/ 0 w 35"/>
              <a:gd name="T3" fmla="*/ 201 h 218"/>
              <a:gd name="T4" fmla="*/ 0 w 35"/>
              <a:gd name="T5" fmla="*/ 18 h 218"/>
              <a:gd name="T6" fmla="*/ 17 w 35"/>
              <a:gd name="T7" fmla="*/ 0 h 218"/>
              <a:gd name="T8" fmla="*/ 35 w 35"/>
              <a:gd name="T9" fmla="*/ 18 h 218"/>
              <a:gd name="T10" fmla="*/ 35 w 35"/>
              <a:gd name="T11" fmla="*/ 201 h 218"/>
              <a:gd name="T12" fmla="*/ 17 w 35"/>
              <a:gd name="T13" fmla="*/ 218 h 218"/>
              <a:gd name="T14" fmla="*/ 17 w 35"/>
              <a:gd name="T15" fmla="*/ 218 h 218"/>
              <a:gd name="T16" fmla="*/ 17 w 35"/>
              <a:gd name="T1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18">
                <a:moveTo>
                  <a:pt x="17" y="218"/>
                </a:moveTo>
                <a:cubicBezTo>
                  <a:pt x="8" y="218"/>
                  <a:pt x="0" y="211"/>
                  <a:pt x="0" y="20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8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5" y="211"/>
                  <a:pt x="27" y="218"/>
                  <a:pt x="17" y="218"/>
                </a:cubicBezTo>
                <a:close/>
                <a:moveTo>
                  <a:pt x="17" y="218"/>
                </a:moveTo>
                <a:cubicBezTo>
                  <a:pt x="17" y="218"/>
                  <a:pt x="17" y="218"/>
                  <a:pt x="17" y="218"/>
                </a:cubicBezTo>
              </a:path>
            </a:pathLst>
          </a:custGeom>
          <a:solidFill>
            <a:srgbClr val="2398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4" name="Freeform 18">
            <a:extLst>
              <a:ext uri="{FF2B5EF4-FFF2-40B4-BE49-F238E27FC236}">
                <a16:creationId xmlns:a16="http://schemas.microsoft.com/office/drawing/2014/main" id="{9A0C1A67-AC4D-4BB5-B217-22172211A8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54745" y="5241531"/>
            <a:ext cx="119063" cy="357188"/>
          </a:xfrm>
          <a:custGeom>
            <a:avLst/>
            <a:gdLst>
              <a:gd name="T0" fmla="*/ 83 w 83"/>
              <a:gd name="T1" fmla="*/ 249 h 249"/>
              <a:gd name="T2" fmla="*/ 0 w 83"/>
              <a:gd name="T3" fmla="*/ 249 h 249"/>
              <a:gd name="T4" fmla="*/ 0 w 83"/>
              <a:gd name="T5" fmla="*/ 32 h 249"/>
              <a:gd name="T6" fmla="*/ 33 w 83"/>
              <a:gd name="T7" fmla="*/ 0 h 249"/>
              <a:gd name="T8" fmla="*/ 50 w 83"/>
              <a:gd name="T9" fmla="*/ 0 h 249"/>
              <a:gd name="T10" fmla="*/ 83 w 83"/>
              <a:gd name="T11" fmla="*/ 32 h 249"/>
              <a:gd name="T12" fmla="*/ 83 w 83"/>
              <a:gd name="T13" fmla="*/ 249 h 249"/>
              <a:gd name="T14" fmla="*/ 83 w 83"/>
              <a:gd name="T15" fmla="*/ 249 h 249"/>
              <a:gd name="T16" fmla="*/ 83 w 83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49">
                <a:moveTo>
                  <a:pt x="83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8" y="0"/>
                  <a:pt x="83" y="14"/>
                  <a:pt x="83" y="32"/>
                </a:cubicBezTo>
                <a:lnTo>
                  <a:pt x="83" y="249"/>
                </a:lnTo>
                <a:close/>
                <a:moveTo>
                  <a:pt x="83" y="249"/>
                </a:moveTo>
                <a:cubicBezTo>
                  <a:pt x="83" y="249"/>
                  <a:pt x="83" y="249"/>
                  <a:pt x="83" y="2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5" name="Freeform 19">
            <a:extLst>
              <a:ext uri="{FF2B5EF4-FFF2-40B4-BE49-F238E27FC236}">
                <a16:creationId xmlns:a16="http://schemas.microsoft.com/office/drawing/2014/main" id="{1D50BB21-5BC5-4197-A961-DC96D49D3402}"/>
              </a:ext>
            </a:extLst>
          </p:cNvPr>
          <p:cNvSpPr>
            <a:spLocks/>
          </p:cNvSpPr>
          <p:nvPr userDrawn="1"/>
        </p:nvSpPr>
        <p:spPr bwMode="auto">
          <a:xfrm>
            <a:off x="1270508" y="5105006"/>
            <a:ext cx="735013" cy="600075"/>
          </a:xfrm>
          <a:custGeom>
            <a:avLst/>
            <a:gdLst>
              <a:gd name="T0" fmla="*/ 0 w 512"/>
              <a:gd name="T1" fmla="*/ 0 h 418"/>
              <a:gd name="T2" fmla="*/ 0 w 512"/>
              <a:gd name="T3" fmla="*/ 285 h 418"/>
              <a:gd name="T4" fmla="*/ 256 w 512"/>
              <a:gd name="T5" fmla="*/ 418 h 418"/>
              <a:gd name="T6" fmla="*/ 512 w 512"/>
              <a:gd name="T7" fmla="*/ 285 h 418"/>
              <a:gd name="T8" fmla="*/ 512 w 512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418">
                <a:moveTo>
                  <a:pt x="0" y="0"/>
                </a:moveTo>
                <a:cubicBezTo>
                  <a:pt x="0" y="285"/>
                  <a:pt x="0" y="285"/>
                  <a:pt x="0" y="285"/>
                </a:cubicBezTo>
                <a:cubicBezTo>
                  <a:pt x="0" y="346"/>
                  <a:pt x="115" y="418"/>
                  <a:pt x="256" y="418"/>
                </a:cubicBezTo>
                <a:cubicBezTo>
                  <a:pt x="397" y="418"/>
                  <a:pt x="512" y="347"/>
                  <a:pt x="512" y="285"/>
                </a:cubicBezTo>
                <a:cubicBezTo>
                  <a:pt x="512" y="0"/>
                  <a:pt x="512" y="0"/>
                  <a:pt x="51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6" name="Freeform 20">
            <a:extLst>
              <a:ext uri="{FF2B5EF4-FFF2-40B4-BE49-F238E27FC236}">
                <a16:creationId xmlns:a16="http://schemas.microsoft.com/office/drawing/2014/main" id="{3BA5C2AE-0804-47A4-A4CA-B1EDB6F3EB8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3482" y="4577956"/>
            <a:ext cx="1389063" cy="708025"/>
          </a:xfrm>
          <a:custGeom>
            <a:avLst/>
            <a:gdLst>
              <a:gd name="T0" fmla="*/ 469 w 968"/>
              <a:gd name="T1" fmla="*/ 489 h 493"/>
              <a:gd name="T2" fmla="*/ 27 w 968"/>
              <a:gd name="T3" fmla="*/ 280 h 493"/>
              <a:gd name="T4" fmla="*/ 27 w 968"/>
              <a:gd name="T5" fmla="*/ 218 h 493"/>
              <a:gd name="T6" fmla="*/ 469 w 968"/>
              <a:gd name="T7" fmla="*/ 4 h 493"/>
              <a:gd name="T8" fmla="*/ 499 w 968"/>
              <a:gd name="T9" fmla="*/ 4 h 493"/>
              <a:gd name="T10" fmla="*/ 941 w 968"/>
              <a:gd name="T11" fmla="*/ 218 h 493"/>
              <a:gd name="T12" fmla="*/ 941 w 968"/>
              <a:gd name="T13" fmla="*/ 280 h 493"/>
              <a:gd name="T14" fmla="*/ 499 w 968"/>
              <a:gd name="T15" fmla="*/ 489 h 493"/>
              <a:gd name="T16" fmla="*/ 469 w 968"/>
              <a:gd name="T17" fmla="*/ 489 h 493"/>
              <a:gd name="T18" fmla="*/ 469 w 968"/>
              <a:gd name="T19" fmla="*/ 489 h 493"/>
              <a:gd name="T20" fmla="*/ 469 w 968"/>
              <a:gd name="T21" fmla="*/ 48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8" h="493">
                <a:moveTo>
                  <a:pt x="469" y="489"/>
                </a:moveTo>
                <a:cubicBezTo>
                  <a:pt x="27" y="280"/>
                  <a:pt x="27" y="280"/>
                  <a:pt x="27" y="280"/>
                </a:cubicBezTo>
                <a:cubicBezTo>
                  <a:pt x="1" y="268"/>
                  <a:pt x="0" y="231"/>
                  <a:pt x="27" y="218"/>
                </a:cubicBezTo>
                <a:cubicBezTo>
                  <a:pt x="469" y="4"/>
                  <a:pt x="469" y="4"/>
                  <a:pt x="469" y="4"/>
                </a:cubicBezTo>
                <a:cubicBezTo>
                  <a:pt x="478" y="0"/>
                  <a:pt x="490" y="0"/>
                  <a:pt x="499" y="4"/>
                </a:cubicBezTo>
                <a:cubicBezTo>
                  <a:pt x="941" y="218"/>
                  <a:pt x="941" y="218"/>
                  <a:pt x="941" y="218"/>
                </a:cubicBezTo>
                <a:cubicBezTo>
                  <a:pt x="968" y="231"/>
                  <a:pt x="967" y="268"/>
                  <a:pt x="941" y="280"/>
                </a:cubicBezTo>
                <a:cubicBezTo>
                  <a:pt x="499" y="489"/>
                  <a:pt x="499" y="489"/>
                  <a:pt x="499" y="489"/>
                </a:cubicBezTo>
                <a:cubicBezTo>
                  <a:pt x="489" y="493"/>
                  <a:pt x="479" y="493"/>
                  <a:pt x="469" y="489"/>
                </a:cubicBezTo>
                <a:close/>
                <a:moveTo>
                  <a:pt x="469" y="489"/>
                </a:moveTo>
                <a:cubicBezTo>
                  <a:pt x="469" y="489"/>
                  <a:pt x="469" y="489"/>
                  <a:pt x="469" y="489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77" y="354444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6E8D5E-5AD8-4FF7-A7F7-28956F4ABA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7D90B40-23BE-4525-B89F-7010CBF65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8999" y="0"/>
            <a:ext cx="5073559" cy="423175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3E69121-060C-4A6A-B722-7433022ABC39}"/>
              </a:ext>
            </a:extLst>
          </p:cNvPr>
          <p:cNvSpPr/>
          <p:nvPr userDrawn="1"/>
        </p:nvSpPr>
        <p:spPr>
          <a:xfrm>
            <a:off x="6845596" y="1711842"/>
            <a:ext cx="2519916" cy="251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184C0A0-7D8A-4306-9EB8-B061D0A66CB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373146" y="2240329"/>
            <a:ext cx="1451720" cy="148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433CED0-3ACA-422D-9765-91005083A1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-2" y="3136605"/>
            <a:ext cx="3301237" cy="372139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07659" y="2240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08775" y="3135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563" y="319999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61" y="334755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889CE2A-E14A-49AA-BC8A-78C19038F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043500" y="0"/>
            <a:ext cx="8105000" cy="404835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5174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6850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38879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B61AC4-A681-46AA-882F-93C28663A1FE}"/>
              </a:ext>
            </a:extLst>
          </p:cNvPr>
          <p:cNvSpPr/>
          <p:nvPr userDrawn="1"/>
        </p:nvSpPr>
        <p:spPr>
          <a:xfrm>
            <a:off x="1591497" y="1847149"/>
            <a:ext cx="1662067" cy="166206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946919-B84A-48C8-902D-14658F2095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388" y="6240462"/>
            <a:ext cx="1236340" cy="61753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8C4DD4F3-F248-4F26-9EA9-5A49FBD8BE88}"/>
              </a:ext>
            </a:extLst>
          </p:cNvPr>
          <p:cNvSpPr/>
          <p:nvPr userDrawn="1"/>
        </p:nvSpPr>
        <p:spPr>
          <a:xfrm>
            <a:off x="9171956" y="3865850"/>
            <a:ext cx="976544" cy="9765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ACF7B3-C1F4-4F34-8D17-183410C0D2C4}"/>
              </a:ext>
            </a:extLst>
          </p:cNvPr>
          <p:cNvSpPr/>
          <p:nvPr userDrawn="1"/>
        </p:nvSpPr>
        <p:spPr>
          <a:xfrm>
            <a:off x="1103225" y="3471972"/>
            <a:ext cx="613626" cy="61362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77089441-729A-4016-8237-387076B7C8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03593" y="3707952"/>
            <a:ext cx="744907" cy="755292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5041" y="338337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3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 userDrawn="1"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1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1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2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2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2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3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3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8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717989" y="3046197"/>
            <a:ext cx="4820245" cy="1257932"/>
          </a:xfrm>
        </p:spPr>
        <p:txBody>
          <a:bodyPr/>
          <a:lstStyle/>
          <a:p>
            <a:r>
              <a:rPr lang="zh-CN" altLang="en-US" b="0" dirty="0">
                <a:latin typeface="+mj-ea"/>
              </a:rPr>
              <a:t>项目</a:t>
            </a:r>
            <a:r>
              <a:rPr lang="en-US" altLang="zh-CN" b="0" dirty="0">
                <a:latin typeface="+mj-ea"/>
              </a:rPr>
              <a:t>7 </a:t>
            </a:r>
            <a:r>
              <a:rPr lang="zh-CN" altLang="en-US" b="0" dirty="0">
                <a:latin typeface="+mj-ea"/>
              </a:rPr>
              <a:t>面向对象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类和对象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366" y="1424565"/>
            <a:ext cx="1074863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面向对象的思想中提出了两个概念：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类和对象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类是对多个对象共同特征的抽象描述，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对象的模板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:a16="http://schemas.microsoft.com/office/drawing/2014/main" id="{1EF9620B-C676-429A-96A0-CE561D485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366" y="3041236"/>
            <a:ext cx="998893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将具有相同属性及相同行为的一组对象称为类（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class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类提供一个抽象的描述，其内部包括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两个主要部分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，类可以说是创建对象时所使用的模板。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6090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69389" y="45759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定义类</a:t>
            </a: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874" y="1212528"/>
            <a:ext cx="1074863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类中可以定义数据成员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和成员函数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用于描述对象特征，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用于描述对象行为。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定义格式如下：</a:t>
            </a: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0A70E272-A12E-4A57-A706-1D6A5E74B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883" y="3353869"/>
            <a:ext cx="3817646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</a:t>
            </a:r>
            <a:r>
              <a:rPr lang="zh-CN" altLang="zh-CN" sz="2800" dirty="0">
                <a:latin typeface="Times New Roman" pitchFamily="18" charset="0"/>
              </a:rPr>
              <a:t>类名</a:t>
            </a:r>
            <a:r>
              <a:rPr lang="en-US" altLang="zh-CN" sz="2800" dirty="0">
                <a:latin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</a:t>
            </a:r>
            <a:r>
              <a:rPr lang="zh-CN" altLang="zh-CN" sz="2800" dirty="0">
                <a:latin typeface="Times New Roman" pitchFamily="18" charset="0"/>
              </a:rPr>
              <a:t>属性名</a:t>
            </a:r>
            <a:r>
              <a:rPr lang="en-US" altLang="zh-CN" sz="2800" dirty="0">
                <a:latin typeface="Times New Roman" pitchFamily="18" charset="0"/>
              </a:rPr>
              <a:t> = </a:t>
            </a:r>
            <a:r>
              <a:rPr lang="zh-CN" altLang="zh-CN" sz="2800" dirty="0">
                <a:latin typeface="Times New Roman" pitchFamily="18" charset="0"/>
              </a:rPr>
              <a:t>属性值</a:t>
            </a:r>
          </a:p>
          <a:p>
            <a:r>
              <a:rPr lang="en-US" altLang="zh-CN" sz="2800" dirty="0">
                <a:latin typeface="Times New Roman" pitchFamily="18" charset="0"/>
              </a:rPr>
              <a:t>     def </a:t>
            </a:r>
            <a:r>
              <a:rPr lang="zh-CN" altLang="zh-CN" sz="2800" dirty="0">
                <a:latin typeface="Times New Roman" pitchFamily="18" charset="0"/>
              </a:rPr>
              <a:t>方法名</a:t>
            </a:r>
            <a:r>
              <a:rPr lang="en-US" altLang="zh-CN" sz="2800" dirty="0">
                <a:latin typeface="Times New Roman" pitchFamily="18" charset="0"/>
              </a:rPr>
              <a:t>(self):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      </a:t>
            </a:r>
            <a:r>
              <a:rPr lang="zh-CN" altLang="zh-CN" sz="2800" dirty="0">
                <a:latin typeface="Times New Roman" pitchFamily="18" charset="0"/>
              </a:rPr>
              <a:t>方法体</a:t>
            </a: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0DA6345A-C1D8-45B2-9AE8-50350EE49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8764" y="3353868"/>
            <a:ext cx="4109964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</a:t>
            </a:r>
            <a:r>
              <a:rPr lang="zh-CN" altLang="zh-CN" sz="2800" dirty="0">
                <a:latin typeface="Times New Roman" pitchFamily="18" charset="0"/>
              </a:rPr>
              <a:t>类名</a:t>
            </a:r>
            <a:r>
              <a:rPr lang="en-US" altLang="zh-CN" sz="2800" dirty="0">
                <a:latin typeface="Times New Roman" pitchFamily="18" charset="0"/>
              </a:rPr>
              <a:t>(object): 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</a:t>
            </a:r>
            <a:r>
              <a:rPr lang="zh-CN" altLang="zh-CN" sz="2800" dirty="0">
                <a:latin typeface="Times New Roman" pitchFamily="18" charset="0"/>
              </a:rPr>
              <a:t>属性名</a:t>
            </a:r>
            <a:r>
              <a:rPr lang="en-US" altLang="zh-CN" sz="2800" dirty="0">
                <a:latin typeface="Times New Roman" pitchFamily="18" charset="0"/>
              </a:rPr>
              <a:t> = </a:t>
            </a:r>
            <a:r>
              <a:rPr lang="zh-CN" altLang="zh-CN" sz="2800" dirty="0">
                <a:latin typeface="Times New Roman" pitchFamily="18" charset="0"/>
              </a:rPr>
              <a:t>属性值</a:t>
            </a:r>
          </a:p>
          <a:p>
            <a:r>
              <a:rPr lang="en-US" altLang="zh-CN" sz="2800" dirty="0">
                <a:latin typeface="Times New Roman" pitchFamily="18" charset="0"/>
              </a:rPr>
              <a:t>     def </a:t>
            </a:r>
            <a:r>
              <a:rPr lang="zh-CN" altLang="zh-CN" sz="2800" dirty="0">
                <a:latin typeface="Times New Roman" pitchFamily="18" charset="0"/>
              </a:rPr>
              <a:t>方法名</a:t>
            </a:r>
            <a:r>
              <a:rPr lang="en-US" altLang="zh-CN" sz="2800" dirty="0">
                <a:latin typeface="Times New Roman" pitchFamily="18" charset="0"/>
              </a:rPr>
              <a:t>(self):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      </a:t>
            </a:r>
            <a:r>
              <a:rPr lang="zh-CN" altLang="zh-CN" sz="2800" dirty="0">
                <a:latin typeface="Times New Roman" pitchFamily="18" charset="0"/>
              </a:rPr>
              <a:t>方法体</a:t>
            </a:r>
          </a:p>
        </p:txBody>
      </p:sp>
      <p:sp>
        <p:nvSpPr>
          <p:cNvPr id="18" name="矩形 17"/>
          <p:cNvSpPr/>
          <p:nvPr/>
        </p:nvSpPr>
        <p:spPr>
          <a:xfrm>
            <a:off x="2099294" y="5525985"/>
            <a:ext cx="485261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注意：类名采用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驼峰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命名法。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46202" y="4123309"/>
            <a:ext cx="596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或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5125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4CA6E7C4-36BD-4D10-AE77-6762AECAF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492" y="1462118"/>
            <a:ext cx="282958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87EF1D-54E1-47FA-9EEB-91D08B128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728" y="2423988"/>
            <a:ext cx="4878695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class Car: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     wheel = 4</a:t>
            </a:r>
          </a:p>
          <a:p>
            <a:r>
              <a:rPr lang="en-US" altLang="zh-CN" sz="3200" dirty="0">
                <a:latin typeface="Times New Roman" pitchFamily="18" charset="0"/>
              </a:rPr>
              <a:t>      name = “</a:t>
            </a:r>
            <a:r>
              <a:rPr lang="zh-CN" altLang="en-US" sz="3200" dirty="0">
                <a:latin typeface="Times New Roman" pitchFamily="18" charset="0"/>
              </a:rPr>
              <a:t>宝马</a:t>
            </a:r>
            <a:r>
              <a:rPr lang="en-US" altLang="zh-CN" sz="3200" dirty="0">
                <a:latin typeface="Times New Roman" pitchFamily="18" charset="0"/>
              </a:rPr>
              <a:t>” </a:t>
            </a:r>
          </a:p>
          <a:p>
            <a:r>
              <a:rPr lang="en-US" altLang="zh-CN" sz="3200" dirty="0">
                <a:latin typeface="Times New Roman" pitchFamily="18" charset="0"/>
              </a:rPr>
              <a:t>      def </a:t>
            </a:r>
            <a:r>
              <a:rPr lang="en-US" altLang="zh-CN" sz="3200" dirty="0" err="1">
                <a:latin typeface="Times New Roman" pitchFamily="18" charset="0"/>
              </a:rPr>
              <a:t>dirve</a:t>
            </a:r>
            <a:r>
              <a:rPr lang="en-US" altLang="zh-CN" sz="3200" dirty="0">
                <a:latin typeface="Times New Roman" pitchFamily="18" charset="0"/>
              </a:rPr>
              <a:t>(self):</a:t>
            </a:r>
          </a:p>
          <a:p>
            <a:r>
              <a:rPr lang="en-US" altLang="zh-CN" sz="3200" dirty="0">
                <a:latin typeface="Times New Roman" pitchFamily="18" charset="0"/>
              </a:rPr>
              <a:t>            print(“</a:t>
            </a:r>
            <a:r>
              <a:rPr lang="zh-CN" altLang="en-US" sz="3200" dirty="0">
                <a:latin typeface="Times New Roman" pitchFamily="18" charset="0"/>
              </a:rPr>
              <a:t>开车</a:t>
            </a:r>
            <a:r>
              <a:rPr lang="en-US" altLang="zh-CN" sz="3200" dirty="0">
                <a:latin typeface="Times New Roman" pitchFamily="18" charset="0"/>
              </a:rPr>
              <a:t>”) </a:t>
            </a:r>
          </a:p>
          <a:p>
            <a:r>
              <a:rPr lang="en-US" altLang="zh-CN" sz="3200" dirty="0">
                <a:latin typeface="Times New Roman" pitchFamily="18" charset="0"/>
              </a:rPr>
              <a:t>       def stop(self):</a:t>
            </a:r>
          </a:p>
          <a:p>
            <a:r>
              <a:rPr lang="en-US" altLang="zh-CN" sz="3200" dirty="0">
                <a:latin typeface="Times New Roman" pitchFamily="18" charset="0"/>
              </a:rPr>
              <a:t>            print(“</a:t>
            </a:r>
            <a:r>
              <a:rPr lang="zh-CN" altLang="en-US" sz="3200" dirty="0">
                <a:latin typeface="Times New Roman" pitchFamily="18" charset="0"/>
              </a:rPr>
              <a:t>停车</a:t>
            </a:r>
            <a:r>
              <a:rPr lang="en-US" altLang="zh-CN" sz="3200" dirty="0">
                <a:latin typeface="Times New Roman" pitchFamily="18" charset="0"/>
              </a:rPr>
              <a:t>”)   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FA160BB1-8DC3-4904-9CA3-6491F1298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253" y="2423988"/>
            <a:ext cx="4878694" cy="3539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class Student(object): 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     age = 19</a:t>
            </a:r>
          </a:p>
          <a:p>
            <a:r>
              <a:rPr lang="en-US" altLang="zh-CN" sz="3200" dirty="0">
                <a:latin typeface="Times New Roman" pitchFamily="18" charset="0"/>
              </a:rPr>
              <a:t>     grade = “university” 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     def study(self):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           print(“</a:t>
            </a:r>
            <a:r>
              <a:rPr lang="zh-CN" altLang="en-US" sz="3200" dirty="0">
                <a:latin typeface="Times New Roman" pitchFamily="18" charset="0"/>
              </a:rPr>
              <a:t>我爱学习</a:t>
            </a:r>
            <a:r>
              <a:rPr lang="en-US" altLang="zh-CN" sz="3200" dirty="0">
                <a:latin typeface="Times New Roman" pitchFamily="18" charset="0"/>
              </a:rPr>
              <a:t>”)</a:t>
            </a:r>
          </a:p>
          <a:p>
            <a:r>
              <a:rPr lang="en-US" altLang="zh-CN" sz="3200" dirty="0">
                <a:latin typeface="Times New Roman" pitchFamily="18" charset="0"/>
              </a:rPr>
              <a:t>      def </a:t>
            </a:r>
            <a:r>
              <a:rPr lang="en-US" altLang="zh-CN" sz="3200" dirty="0" err="1">
                <a:latin typeface="Times New Roman" pitchFamily="18" charset="0"/>
              </a:rPr>
              <a:t>exper</a:t>
            </a:r>
            <a:r>
              <a:rPr lang="en-US" altLang="zh-CN" sz="3200" dirty="0">
                <a:latin typeface="Times New Roman" pitchFamily="18" charset="0"/>
              </a:rPr>
              <a:t>(self):</a:t>
            </a:r>
          </a:p>
          <a:p>
            <a:r>
              <a:rPr lang="en-US" altLang="zh-CN" sz="3200" dirty="0">
                <a:latin typeface="Times New Roman" pitchFamily="18" charset="0"/>
              </a:rPr>
              <a:t>           print(“</a:t>
            </a:r>
            <a:r>
              <a:rPr lang="zh-CN" altLang="en-US" sz="3200" dirty="0">
                <a:latin typeface="Times New Roman" pitchFamily="18" charset="0"/>
              </a:rPr>
              <a:t>我爱实验</a:t>
            </a:r>
            <a:r>
              <a:rPr lang="en-US" altLang="zh-CN" sz="3200" dirty="0">
                <a:latin typeface="Times New Roman" pitchFamily="18" charset="0"/>
              </a:rPr>
              <a:t>”)</a:t>
            </a:r>
            <a:endParaRPr lang="zh-CN" altLang="zh-CN" sz="3200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2158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38761" y="38792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创建类的实例</a:t>
            </a:r>
          </a:p>
        </p:txBody>
      </p:sp>
      <p:sp>
        <p:nvSpPr>
          <p:cNvPr id="11" name="矩形 2">
            <a:extLst>
              <a:ext uri="{FF2B5EF4-FFF2-40B4-BE49-F238E27FC236}">
                <a16:creationId xmlns:a16="http://schemas.microsoft.com/office/drawing/2014/main" id="{1EF9620B-C676-429A-96A0-CE561D485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343" y="2051746"/>
            <a:ext cx="10990174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对象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(object)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是现实世界中可描述的事物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，它可以是有形的也可以是无形的。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对象可以是有生命的个体，譬如，一个人或一只鸟。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对象也可以是无生命的个体，譬如，一辆车或一台电脑。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对象还可以是一个抽象的概念，譬如，天气的变化或一场运动会。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D48D45A5-73E9-4CDB-B169-37C748D5C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343" y="4288114"/>
            <a:ext cx="10057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对象是构成世界的一个独立单位，它由数据（描述事物的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）和作用于数据的操作（体现事物的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）构成一个独立整体。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75289" y="1121752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何为对象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3290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245" y="1613122"/>
            <a:ext cx="1074863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类定义完成后不能直接使用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需要实例化为对象才能实现其意义。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">
            <a:extLst>
              <a:ext uri="{FF2B5EF4-FFF2-40B4-BE49-F238E27FC236}">
                <a16:creationId xmlns:a16="http://schemas.microsoft.com/office/drawing/2014/main" id="{CB76C4EA-225B-4CF1-8609-CE9263B6C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308" y="2405059"/>
            <a:ext cx="35206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对象的创建</a:t>
            </a:r>
            <a:r>
              <a:rPr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">
            <a:extLst>
              <a:ext uri="{FF2B5EF4-FFF2-40B4-BE49-F238E27FC236}">
                <a16:creationId xmlns:a16="http://schemas.microsoft.com/office/drawing/2014/main" id="{7FB214C4-986E-449D-AE6B-FFB00CB34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7791" y="3110789"/>
            <a:ext cx="3251389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latin typeface="等线" charset="-122"/>
                <a:ea typeface="宋体" pitchFamily="2" charset="-122"/>
              </a:defRPr>
            </a:lvl2pPr>
            <a:lvl3pPr>
              <a:defRPr sz="2400">
                <a:latin typeface="等线" charset="-122"/>
                <a:ea typeface="宋体" pitchFamily="2" charset="-122"/>
              </a:defRPr>
            </a:lvl3pPr>
            <a:lvl4pPr>
              <a:defRPr sz="2400">
                <a:latin typeface="等线" charset="-122"/>
                <a:ea typeface="宋体" pitchFamily="2" charset="-122"/>
              </a:defRPr>
            </a:lvl4pPr>
            <a:lvl5pPr>
              <a:defRPr sz="2400"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9pPr>
          </a:lstStyle>
          <a:p>
            <a:r>
              <a:rPr lang="zh-CN" altLang="zh-CN" dirty="0"/>
              <a:t>对象名</a:t>
            </a:r>
            <a:r>
              <a:rPr lang="en-US" altLang="zh-CN" dirty="0"/>
              <a:t> = </a:t>
            </a:r>
            <a:r>
              <a:rPr lang="zh-CN" altLang="zh-CN" dirty="0"/>
              <a:t>类名</a:t>
            </a:r>
            <a:r>
              <a:rPr lang="en-US" altLang="zh-CN" dirty="0"/>
              <a:t>()   </a:t>
            </a:r>
            <a:endParaRPr lang="zh-CN" altLang="zh-CN" dirty="0"/>
          </a:p>
        </p:txBody>
      </p:sp>
      <p:sp>
        <p:nvSpPr>
          <p:cNvPr id="23" name="矩形 2">
            <a:extLst>
              <a:ext uri="{FF2B5EF4-FFF2-40B4-BE49-F238E27FC236}">
                <a16:creationId xmlns:a16="http://schemas.microsoft.com/office/drawing/2014/main" id="{FB1CCAB3-5EE9-47A5-8A47-52DF2D28F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7904" y="4325342"/>
            <a:ext cx="282958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34208A-8E43-4473-8772-A475E7F66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430" y="4899380"/>
            <a:ext cx="3251389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my_car1 = Car()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my_car2 = Car()      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id="{361B3293-3FE9-450C-8D1C-EB3C245B6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172" y="4898245"/>
            <a:ext cx="3407494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stu1 = Student()</a:t>
            </a:r>
          </a:p>
          <a:p>
            <a:r>
              <a:rPr lang="en-US" altLang="zh-CN" sz="3200" dirty="0">
                <a:latin typeface="Times New Roman" pitchFamily="18" charset="0"/>
              </a:rPr>
              <a:t>stu2 = Student()     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5289" y="1121752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创建对象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888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>
            <a:extLst>
              <a:ext uri="{FF2B5EF4-FFF2-40B4-BE49-F238E27FC236}">
                <a16:creationId xmlns:a16="http://schemas.microsoft.com/office/drawing/2014/main" id="{44E9C0DE-FC1C-4F4D-AAD6-C6D9E419A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612" y="1203056"/>
            <a:ext cx="1071195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若想在程序中真正地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使用对象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，需掌握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访问对象成员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对象成员分为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属性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访问格式分别如下：</a:t>
            </a:r>
          </a:p>
        </p:txBody>
      </p:sp>
      <p:sp>
        <p:nvSpPr>
          <p:cNvPr id="15" name="矩形 2">
            <a:extLst>
              <a:ext uri="{FF2B5EF4-FFF2-40B4-BE49-F238E27FC236}">
                <a16:creationId xmlns:a16="http://schemas.microsoft.com/office/drawing/2014/main" id="{FB1CCAB3-5EE9-47A5-8A47-52DF2D28F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289" y="4015574"/>
            <a:ext cx="282958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034208A-8E43-4473-8772-A475E7F66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0178" y="4346851"/>
            <a:ext cx="3251389" cy="20621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my_car1.name</a:t>
            </a:r>
          </a:p>
          <a:p>
            <a:r>
              <a:rPr lang="en-US" altLang="zh-CN" sz="3200" dirty="0">
                <a:latin typeface="Times New Roman" pitchFamily="18" charset="0"/>
              </a:rPr>
              <a:t>my_car1.drive()</a:t>
            </a:r>
            <a:endParaRPr lang="zh-CN" altLang="zh-CN" sz="3200" dirty="0">
              <a:latin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</a:rPr>
              <a:t>my_car2.wheel </a:t>
            </a:r>
          </a:p>
          <a:p>
            <a:r>
              <a:rPr lang="en-US" altLang="zh-CN" sz="3200" dirty="0">
                <a:latin typeface="Times New Roman" pitchFamily="18" charset="0"/>
              </a:rPr>
              <a:t>My_car2.stop()     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361B3293-3FE9-450C-8D1C-EB3C245B6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195" y="4346850"/>
            <a:ext cx="2990529" cy="20621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</a:rPr>
              <a:t>stu1.grade</a:t>
            </a:r>
          </a:p>
          <a:p>
            <a:r>
              <a:rPr lang="en-US" altLang="zh-CN" sz="3200" dirty="0">
                <a:latin typeface="Times New Roman" pitchFamily="18" charset="0"/>
              </a:rPr>
              <a:t>stu1.study()</a:t>
            </a:r>
          </a:p>
          <a:p>
            <a:r>
              <a:rPr lang="en-US" altLang="zh-CN" sz="3200" dirty="0">
                <a:latin typeface="Times New Roman" pitchFamily="18" charset="0"/>
              </a:rPr>
              <a:t>stu2.age</a:t>
            </a:r>
          </a:p>
          <a:p>
            <a:r>
              <a:rPr lang="en-US" altLang="zh-CN" sz="3200" dirty="0">
                <a:latin typeface="Times New Roman" pitchFamily="18" charset="0"/>
              </a:rPr>
              <a:t>stu2.study()     </a:t>
            </a:r>
            <a:endParaRPr lang="zh-CN" altLang="zh-CN" sz="3200" dirty="0">
              <a:latin typeface="Times New Roman" pitchFamily="18" charset="0"/>
            </a:endParaRPr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5F734B60-18C1-41AE-A0E5-7685800E5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567" y="2815245"/>
            <a:ext cx="331333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latin typeface="等线" charset="-122"/>
                <a:ea typeface="宋体" pitchFamily="2" charset="-122"/>
              </a:defRPr>
            </a:lvl2pPr>
            <a:lvl3pPr>
              <a:defRPr sz="2400">
                <a:latin typeface="等线" charset="-122"/>
                <a:ea typeface="宋体" pitchFamily="2" charset="-122"/>
              </a:defRPr>
            </a:lvl3pPr>
            <a:lvl4pPr>
              <a:defRPr sz="2400">
                <a:latin typeface="等线" charset="-122"/>
                <a:ea typeface="宋体" pitchFamily="2" charset="-122"/>
              </a:defRPr>
            </a:lvl4pPr>
            <a:lvl5pPr>
              <a:defRPr sz="2400"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9pPr>
          </a:lstStyle>
          <a:p>
            <a:r>
              <a:rPr lang="zh-CN" altLang="zh-CN" dirty="0"/>
              <a:t>对象名</a:t>
            </a:r>
            <a:r>
              <a:rPr lang="en-US" altLang="zh-CN" dirty="0"/>
              <a:t>.</a:t>
            </a:r>
            <a:r>
              <a:rPr lang="zh-CN" altLang="zh-CN" dirty="0"/>
              <a:t>属性</a:t>
            </a:r>
            <a:endParaRPr lang="en-US" altLang="zh-CN" dirty="0"/>
          </a:p>
          <a:p>
            <a:r>
              <a:rPr lang="zh-CN" altLang="zh-CN" dirty="0"/>
              <a:t>对象名</a:t>
            </a:r>
            <a:r>
              <a:rPr lang="en-US" altLang="zh-CN" dirty="0"/>
              <a:t>.</a:t>
            </a:r>
            <a:r>
              <a:rPr lang="zh-CN" altLang="zh-CN" dirty="0"/>
              <a:t>方法</a:t>
            </a:r>
            <a:r>
              <a:rPr lang="en-US" altLang="zh-CN" dirty="0"/>
              <a:t>()</a:t>
            </a:r>
            <a:endParaRPr lang="zh-CN" altLang="zh-CN" dirty="0"/>
          </a:p>
        </p:txBody>
      </p:sp>
      <p:sp>
        <p:nvSpPr>
          <p:cNvPr id="19" name="矩形 18"/>
          <p:cNvSpPr/>
          <p:nvPr/>
        </p:nvSpPr>
        <p:spPr>
          <a:xfrm>
            <a:off x="538761" y="38792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访问对象成员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0599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99721" y="44888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访问限制</a:t>
            </a:r>
          </a:p>
        </p:txBody>
      </p:sp>
      <p:sp>
        <p:nvSpPr>
          <p:cNvPr id="13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227" y="1849568"/>
            <a:ext cx="1029143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类中定义的属性和方法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都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默认为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公有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属性和方法，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该类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创建的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对象可以任意访问类的公有成员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为了契合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封装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原则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，保证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成员不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对象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轻易访问。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Python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支持将类中的成员设置为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私有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成员，在一定程度上限制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对象对类成员的访问。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5250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908" y="1161413"/>
            <a:ext cx="1029143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Python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通过在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类成员名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前添加双下划线（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）来限制成员的访问权限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语法格式如下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BC10E50A-0EFC-47F8-8A02-D8F18F3B6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5192" y="2460901"/>
            <a:ext cx="320179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  <a:lvl2pPr>
              <a:defRPr sz="2400">
                <a:latin typeface="等线" charset="-122"/>
                <a:ea typeface="宋体" pitchFamily="2" charset="-122"/>
              </a:defRPr>
            </a:lvl2pPr>
            <a:lvl3pPr>
              <a:defRPr sz="2400">
                <a:latin typeface="等线" charset="-122"/>
                <a:ea typeface="宋体" pitchFamily="2" charset="-122"/>
              </a:defRPr>
            </a:lvl3pPr>
            <a:lvl4pPr>
              <a:defRPr sz="2400">
                <a:latin typeface="等线" charset="-122"/>
                <a:ea typeface="宋体" pitchFamily="2" charset="-122"/>
              </a:defRPr>
            </a:lvl4pPr>
            <a:lvl5pPr>
              <a:defRPr sz="2400"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/>
              <a:t>__</a:t>
            </a:r>
            <a:r>
              <a:rPr lang="zh-CN" altLang="zh-CN" dirty="0"/>
              <a:t>属性名</a:t>
            </a:r>
          </a:p>
          <a:p>
            <a:r>
              <a:rPr lang="en-US" altLang="zh-CN" dirty="0"/>
              <a:t>__</a:t>
            </a:r>
            <a:r>
              <a:rPr lang="zh-CN" altLang="zh-CN" dirty="0"/>
              <a:t>方法名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34038A-E268-4B5E-AAFE-A686F5F6A17A}"/>
              </a:ext>
            </a:extLst>
          </p:cNvPr>
          <p:cNvSpPr txBox="1"/>
          <p:nvPr/>
        </p:nvSpPr>
        <p:spPr>
          <a:xfrm>
            <a:off x="500177" y="3985229"/>
            <a:ext cx="109303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定义一个包含私有属性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__weight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和私有方法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__info()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的类</a:t>
            </a:r>
            <a:r>
              <a:rPr lang="en-US" altLang="zh-CN" sz="2800" dirty="0" err="1">
                <a:latin typeface="楷体" pitchFamily="49" charset="-122"/>
                <a:ea typeface="楷体" pitchFamily="49" charset="-122"/>
              </a:rPr>
              <a:t>PersonInfo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0" name="矩形 2">
            <a:extLst>
              <a:ext uri="{FF2B5EF4-FFF2-40B4-BE49-F238E27FC236}">
                <a16:creationId xmlns:a16="http://schemas.microsoft.com/office/drawing/2014/main" id="{E3E2E232-2414-4B75-8AA5-F9EBA8F4E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297" y="3322675"/>
            <a:ext cx="282958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譬如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3E105390-1EBF-454E-B627-BD8331961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815" y="4592220"/>
            <a:ext cx="6308591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</a:t>
            </a:r>
            <a:r>
              <a:rPr lang="en-US" altLang="zh-CN" sz="2800" dirty="0" err="1">
                <a:latin typeface="Times New Roman" pitchFamily="18" charset="0"/>
              </a:rPr>
              <a:t>PersonInfo</a:t>
            </a:r>
            <a:r>
              <a:rPr lang="en-US" altLang="zh-CN" sz="2800" dirty="0">
                <a:latin typeface="Times New Roman" pitchFamily="18" charset="0"/>
              </a:rPr>
              <a:t>(object):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__weight = 45          # </a:t>
            </a:r>
            <a:r>
              <a:rPr lang="zh-CN" altLang="zh-CN" sz="2800" dirty="0">
                <a:latin typeface="Times New Roman" pitchFamily="18" charset="0"/>
              </a:rPr>
              <a:t>私有属性</a:t>
            </a:r>
          </a:p>
          <a:p>
            <a:r>
              <a:rPr lang="en-US" altLang="zh-CN" sz="2800" dirty="0">
                <a:latin typeface="Times New Roman" pitchFamily="18" charset="0"/>
              </a:rPr>
              <a:t>    def __info(self):       # </a:t>
            </a:r>
            <a:r>
              <a:rPr lang="zh-CN" altLang="zh-CN" sz="2800" dirty="0">
                <a:latin typeface="Times New Roman" pitchFamily="18" charset="0"/>
              </a:rPr>
              <a:t>私有方法</a:t>
            </a:r>
          </a:p>
          <a:p>
            <a:r>
              <a:rPr lang="en-US" altLang="zh-CN" sz="2800" dirty="0">
                <a:latin typeface="Times New Roman" pitchFamily="18" charset="0"/>
              </a:rPr>
              <a:t>        print(f"</a:t>
            </a:r>
            <a:r>
              <a:rPr lang="zh-CN" altLang="zh-CN" sz="2800" dirty="0">
                <a:latin typeface="Times New Roman" pitchFamily="18" charset="0"/>
              </a:rPr>
              <a:t>我的体重是：</a:t>
            </a:r>
            <a:r>
              <a:rPr lang="en-US" altLang="zh-CN" sz="2800" dirty="0">
                <a:latin typeface="Times New Roman" pitchFamily="18" charset="0"/>
              </a:rPr>
              <a:t>{__weight}kg")</a:t>
            </a:r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10B9BA03-71D6-4FD8-AB60-7DBD1CFE0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573" y="480892"/>
            <a:ext cx="39990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创建私有成员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7443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>
            <a:extLst>
              <a:ext uri="{FF2B5EF4-FFF2-40B4-BE49-F238E27FC236}">
                <a16:creationId xmlns:a16="http://schemas.microsoft.com/office/drawing/2014/main" id="{10B9BA03-71D6-4FD8-AB60-7DBD1CFE0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444" y="529511"/>
            <a:ext cx="39990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访问私有成员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269" y="1182855"/>
            <a:ext cx="1029143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en-US" altLang="zh-CN" sz="2800" dirty="0" err="1">
                <a:latin typeface="微软雅黑" pitchFamily="34" charset="-122"/>
                <a:ea typeface="微软雅黑" pitchFamily="34" charset="-122"/>
              </a:rPr>
              <a:t>PersonInfo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类的对象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person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，通过该对象访问类的属性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3E105390-1EBF-454E-B627-BD8331961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1140" y="2038978"/>
            <a:ext cx="6784518" cy="39703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</a:t>
            </a:r>
            <a:r>
              <a:rPr lang="en-US" altLang="zh-CN" sz="2800" dirty="0" err="1">
                <a:latin typeface="Times New Roman" pitchFamily="18" charset="0"/>
              </a:rPr>
              <a:t>PersonInfo</a:t>
            </a:r>
            <a:r>
              <a:rPr lang="en-US" altLang="zh-CN" sz="2800" dirty="0">
                <a:latin typeface="Times New Roman" pitchFamily="18" charset="0"/>
              </a:rPr>
              <a:t>(object):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__weight = 45          # </a:t>
            </a:r>
            <a:r>
              <a:rPr lang="zh-CN" altLang="zh-CN" sz="2800" dirty="0">
                <a:latin typeface="Times New Roman" pitchFamily="18" charset="0"/>
              </a:rPr>
              <a:t>私有属性</a:t>
            </a:r>
          </a:p>
          <a:p>
            <a:r>
              <a:rPr lang="en-US" altLang="zh-CN" sz="2800" dirty="0">
                <a:latin typeface="Times New Roman" pitchFamily="18" charset="0"/>
              </a:rPr>
              <a:t>    def __info(self):       # </a:t>
            </a:r>
            <a:r>
              <a:rPr lang="zh-CN" altLang="zh-CN" sz="2800" dirty="0">
                <a:latin typeface="Times New Roman" pitchFamily="18" charset="0"/>
              </a:rPr>
              <a:t>私有方法</a:t>
            </a:r>
          </a:p>
          <a:p>
            <a:r>
              <a:rPr lang="en-US" altLang="zh-CN" sz="2800" dirty="0">
                <a:latin typeface="Times New Roman" pitchFamily="18" charset="0"/>
              </a:rPr>
              <a:t>        print(f"</a:t>
            </a:r>
            <a:r>
              <a:rPr lang="zh-CN" altLang="zh-CN" sz="2800" dirty="0">
                <a:latin typeface="Times New Roman" pitchFamily="18" charset="0"/>
              </a:rPr>
              <a:t>我的体重是</a:t>
            </a:r>
            <a:r>
              <a:rPr lang="en-US" altLang="zh-CN" sz="2800" dirty="0">
                <a:latin typeface="Times New Roman" pitchFamily="18" charset="0"/>
              </a:rPr>
              <a:t>:{__weight}kg")</a:t>
            </a:r>
          </a:p>
          <a:p>
            <a:endParaRPr lang="en-US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person = </a:t>
            </a:r>
            <a:r>
              <a:rPr lang="en-US" altLang="zh-CN" sz="2800" dirty="0" err="1">
                <a:latin typeface="Times New Roman" pitchFamily="18" charset="0"/>
              </a:rPr>
              <a:t>PersonInfo</a:t>
            </a:r>
            <a:r>
              <a:rPr lang="en-US" altLang="zh-CN" sz="2800" dirty="0">
                <a:latin typeface="Times New Roman" pitchFamily="18" charset="0"/>
              </a:rPr>
              <a:t>()</a:t>
            </a:r>
          </a:p>
          <a:p>
            <a:r>
              <a:rPr lang="en-US" altLang="zh-CN" sz="2800" dirty="0" err="1">
                <a:latin typeface="Times New Roman" pitchFamily="18" charset="0"/>
              </a:rPr>
              <a:t>person.__weight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 err="1">
                <a:latin typeface="Times New Roman" pitchFamily="18" charset="0"/>
              </a:rPr>
              <a:t>person.__info</a:t>
            </a:r>
            <a:r>
              <a:rPr lang="en-US" altLang="zh-CN" sz="2800" dirty="0">
                <a:latin typeface="Times New Roman" pitchFamily="18" charset="0"/>
              </a:rPr>
              <a:t>()</a:t>
            </a:r>
            <a:endParaRPr lang="zh-CN" altLang="zh-CN" sz="2800" dirty="0">
              <a:latin typeface="Times New Roman" pitchFamily="18" charset="0"/>
            </a:endParaRPr>
          </a:p>
          <a:p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13" name="圆角矩形标注 7">
            <a:extLst>
              <a:ext uri="{FF2B5EF4-FFF2-40B4-BE49-F238E27FC236}">
                <a16:creationId xmlns:a16="http://schemas.microsoft.com/office/drawing/2014/main" id="{A83857F8-0DD1-411C-9FE4-E76D6AB53BC6}"/>
              </a:ext>
            </a:extLst>
          </p:cNvPr>
          <p:cNvSpPr/>
          <p:nvPr/>
        </p:nvSpPr>
        <p:spPr>
          <a:xfrm>
            <a:off x="6393323" y="4734236"/>
            <a:ext cx="3755366" cy="804661"/>
          </a:xfrm>
          <a:prstGeom prst="wedgeRoundRectCallout">
            <a:avLst>
              <a:gd name="adj1" fmla="val -80835"/>
              <a:gd name="adj2" fmla="val -37479"/>
              <a:gd name="adj3" fmla="val 16667"/>
            </a:avLst>
          </a:prstGeom>
          <a:noFill/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AttributeError: 'PersonInfo' object has no attribute '__weight'</a:t>
            </a:r>
            <a:endParaRPr lang="zh-CN" altLang="zh-CN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5BC0B0-ED53-4278-8D3B-E9045E6A6E32}"/>
              </a:ext>
            </a:extLst>
          </p:cNvPr>
          <p:cNvSpPr txBox="1"/>
          <p:nvPr/>
        </p:nvSpPr>
        <p:spPr>
          <a:xfrm>
            <a:off x="1357018" y="5834025"/>
            <a:ext cx="6094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对象无法直接访问类的私有成员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!!!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0913" y="5615636"/>
            <a:ext cx="1126147" cy="11261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1763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2">
            <a:extLst>
              <a:ext uri="{FF2B5EF4-FFF2-40B4-BE49-F238E27FC236}">
                <a16:creationId xmlns:a16="http://schemas.microsoft.com/office/drawing/2014/main" id="{4FC30923-799D-4217-A9D9-37A06BE77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681" y="1113852"/>
            <a:ext cx="10542842" cy="15327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私有属性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可在</a:t>
            </a:r>
            <a:r>
              <a:rPr lang="zh-CN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公有方法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中通过指代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对象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本身的默认参数“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self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”访问，类外部可通过</a:t>
            </a:r>
            <a:r>
              <a:rPr lang="zh-CN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公有方法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间接获取类的私有属性。</a:t>
            </a:r>
            <a:r>
              <a:rPr lang="zh-CN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私有方法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同样在公有方法中通过参数“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</a:rPr>
              <a:t>self</a:t>
            </a:r>
            <a:r>
              <a:rPr lang="zh-CN" altLang="zh-CN" sz="2600" dirty="0">
                <a:latin typeface="微软雅黑" pitchFamily="34" charset="-122"/>
                <a:ea typeface="微软雅黑" pitchFamily="34" charset="-122"/>
              </a:rPr>
              <a:t>”访问</a:t>
            </a: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A9C8FE80-2E3B-407A-AA6D-1B98D23DA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757" y="2653310"/>
            <a:ext cx="8865262" cy="39703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</a:t>
            </a:r>
            <a:r>
              <a:rPr lang="en-US" altLang="zh-CN" sz="2800" dirty="0" err="1">
                <a:latin typeface="Times New Roman" pitchFamily="18" charset="0"/>
              </a:rPr>
              <a:t>PersonInfo</a:t>
            </a:r>
            <a:r>
              <a:rPr lang="en-US" altLang="zh-CN" sz="2800" dirty="0">
                <a:latin typeface="Times New Roman" pitchFamily="18" charset="0"/>
              </a:rPr>
              <a:t>(object):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__weight = 55          # </a:t>
            </a:r>
            <a:r>
              <a:rPr lang="zh-CN" altLang="zh-CN" sz="2800" dirty="0">
                <a:latin typeface="Times New Roman" pitchFamily="18" charset="0"/>
              </a:rPr>
              <a:t>私有属性</a:t>
            </a:r>
            <a:endParaRPr lang="en-US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def __info(self):       # </a:t>
            </a:r>
            <a:r>
              <a:rPr lang="zh-CN" altLang="zh-CN" sz="2800" dirty="0">
                <a:latin typeface="Times New Roman" pitchFamily="18" charset="0"/>
              </a:rPr>
              <a:t>私有方法</a:t>
            </a:r>
          </a:p>
          <a:p>
            <a:r>
              <a:rPr lang="en-US" altLang="zh-CN" sz="2800" dirty="0">
                <a:latin typeface="Times New Roman" pitchFamily="18" charset="0"/>
              </a:rPr>
              <a:t>        print(f"</a:t>
            </a:r>
            <a:r>
              <a:rPr lang="zh-CN" altLang="zh-CN" sz="2800" dirty="0">
                <a:latin typeface="Times New Roman" pitchFamily="18" charset="0"/>
              </a:rPr>
              <a:t>我的体重是：</a:t>
            </a:r>
            <a:r>
              <a:rPr lang="en-US" altLang="zh-CN" sz="2800" dirty="0">
                <a:latin typeface="Times New Roman" pitchFamily="18" charset="0"/>
              </a:rPr>
              <a:t>{__weight}kg")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def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</a:rPr>
              <a:t>get_weight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(self):       </a:t>
            </a:r>
            <a:r>
              <a:rPr lang="en-US" altLang="zh-CN" sz="2800" dirty="0">
                <a:latin typeface="Times New Roman" pitchFamily="18" charset="0"/>
              </a:rPr>
              <a:t># </a:t>
            </a:r>
            <a:r>
              <a:rPr lang="zh-CN" altLang="en-US" sz="2800" dirty="0">
                <a:latin typeface="Times New Roman" pitchFamily="18" charset="0"/>
              </a:rPr>
              <a:t>公</a:t>
            </a:r>
            <a:r>
              <a:rPr lang="zh-CN" altLang="zh-CN" sz="2800" dirty="0">
                <a:latin typeface="Times New Roman" pitchFamily="18" charset="0"/>
              </a:rPr>
              <a:t>有方法</a:t>
            </a:r>
          </a:p>
          <a:p>
            <a:r>
              <a:rPr lang="en-US" altLang="zh-CN" sz="2800" dirty="0">
                <a:latin typeface="Times New Roman" pitchFamily="18" charset="0"/>
              </a:rPr>
              <a:t>        print(f"</a:t>
            </a:r>
            <a:r>
              <a:rPr lang="zh-CN" altLang="zh-CN" sz="2800" dirty="0">
                <a:latin typeface="Times New Roman" pitchFamily="18" charset="0"/>
              </a:rPr>
              <a:t>我的体重是：</a:t>
            </a:r>
            <a:r>
              <a:rPr lang="en-US" altLang="zh-CN" sz="2800" dirty="0">
                <a:latin typeface="Times New Roman" pitchFamily="18" charset="0"/>
              </a:rPr>
              <a:t>{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</a:rPr>
              <a:t>self.__weight</a:t>
            </a:r>
            <a:r>
              <a:rPr lang="en-US" altLang="zh-CN" sz="2800" dirty="0">
                <a:latin typeface="Times New Roman" pitchFamily="18" charset="0"/>
              </a:rPr>
              <a:t>}kg")</a:t>
            </a:r>
          </a:p>
          <a:p>
            <a:r>
              <a:rPr lang="en-US" altLang="zh-CN" sz="2800" dirty="0">
                <a:latin typeface="Times New Roman" pitchFamily="18" charset="0"/>
              </a:rPr>
              <a:t>       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</a:rPr>
              <a:t>self.__info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()</a:t>
            </a:r>
          </a:p>
          <a:p>
            <a:r>
              <a:rPr lang="en-US" altLang="zh-CN" sz="2800" dirty="0">
                <a:latin typeface="Times New Roman" pitchFamily="18" charset="0"/>
              </a:rPr>
              <a:t>person = </a:t>
            </a:r>
            <a:r>
              <a:rPr lang="en-US" altLang="zh-CN" sz="2800" dirty="0" err="1">
                <a:latin typeface="Times New Roman" pitchFamily="18" charset="0"/>
              </a:rPr>
              <a:t>PersonInfo</a:t>
            </a:r>
            <a:r>
              <a:rPr lang="en-US" altLang="zh-CN" sz="2800" dirty="0">
                <a:latin typeface="Times New Roman" pitchFamily="18" charset="0"/>
              </a:rPr>
              <a:t>()</a:t>
            </a:r>
          </a:p>
          <a:p>
            <a:r>
              <a:rPr lang="en-US" altLang="zh-CN" sz="2800" dirty="0" err="1">
                <a:solidFill>
                  <a:srgbClr val="FF0000"/>
                </a:solidFill>
                <a:latin typeface="Times New Roman" pitchFamily="18" charset="0"/>
              </a:rPr>
              <a:t>person.get_weight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()</a:t>
            </a:r>
            <a:endParaRPr lang="zh-CN" altLang="zh-CN" sz="2800" dirty="0">
              <a:latin typeface="Times New Roman" pitchFamily="18" charset="0"/>
            </a:endParaRPr>
          </a:p>
        </p:txBody>
      </p:sp>
      <p:cxnSp>
        <p:nvCxnSpPr>
          <p:cNvPr id="13" name="肘形连接符 18">
            <a:extLst>
              <a:ext uri="{FF2B5EF4-FFF2-40B4-BE49-F238E27FC236}">
                <a16:creationId xmlns:a16="http://schemas.microsoft.com/office/drawing/2014/main" id="{50CDB665-AD9A-4A81-B091-6768C969249D}"/>
              </a:ext>
            </a:extLst>
          </p:cNvPr>
          <p:cNvCxnSpPr/>
          <p:nvPr/>
        </p:nvCxnSpPr>
        <p:spPr>
          <a:xfrm rot="16200000" flipV="1">
            <a:off x="2599510" y="4419602"/>
            <a:ext cx="1428205" cy="47897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33841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223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4323" y="998092"/>
            <a:ext cx="12177677" cy="5926131"/>
            <a:chOff x="0" y="967196"/>
            <a:chExt cx="12177676" cy="5926131"/>
          </a:xfrm>
        </p:grpSpPr>
        <p:grpSp>
          <p:nvGrpSpPr>
            <p:cNvPr id="15" name="íṡļíḋé">
              <a:extLst>
                <a:ext uri="{FF2B5EF4-FFF2-40B4-BE49-F238E27FC236}">
                  <a16:creationId xmlns:a16="http://schemas.microsoft.com/office/drawing/2014/main" id="{99044E65-71C2-4B92-8DDC-1AD787D09245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4" name="iṣḷiḑè">
                <a:extLst>
                  <a:ext uri="{FF2B5EF4-FFF2-40B4-BE49-F238E27FC236}">
                    <a16:creationId xmlns:a16="http://schemas.microsoft.com/office/drawing/2014/main" id="{C96AB7A6-6F11-47F9-A08C-BEE0B06BA360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5" name="ïṡ1ïdè">
                <a:extLst>
                  <a:ext uri="{FF2B5EF4-FFF2-40B4-BE49-F238E27FC236}">
                    <a16:creationId xmlns:a16="http://schemas.microsoft.com/office/drawing/2014/main" id="{0235A7A7-B055-43F4-808D-987A934AB16E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ṣļïḓê">
                <a:extLst>
                  <a:ext uri="{FF2B5EF4-FFF2-40B4-BE49-F238E27FC236}">
                    <a16:creationId xmlns:a16="http://schemas.microsoft.com/office/drawing/2014/main" id="{2BFFCD75-73D8-4335-B57B-3F31CF8EA2AA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Slïḑe">
                <a:extLst>
                  <a:ext uri="{FF2B5EF4-FFF2-40B4-BE49-F238E27FC236}">
                    <a16:creationId xmlns:a16="http://schemas.microsoft.com/office/drawing/2014/main" id="{A20A5A27-E3A3-48AB-92CF-1E6178DF0008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$ḷiďè">
                <a:extLst>
                  <a:ext uri="{FF2B5EF4-FFF2-40B4-BE49-F238E27FC236}">
                    <a16:creationId xmlns:a16="http://schemas.microsoft.com/office/drawing/2014/main" id="{AFCBC4F1-1055-4876-9F57-6E2A4FE12B0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9" name="išḷíḑê">
                <a:extLst>
                  <a:ext uri="{FF2B5EF4-FFF2-40B4-BE49-F238E27FC236}">
                    <a16:creationId xmlns:a16="http://schemas.microsoft.com/office/drawing/2014/main" id="{7B67B1F2-C009-483C-AF02-AF7CD9CC0600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íš1iďe">
                <a:extLst>
                  <a:ext uri="{FF2B5EF4-FFF2-40B4-BE49-F238E27FC236}">
                    <a16:creationId xmlns:a16="http://schemas.microsoft.com/office/drawing/2014/main" id="{BC971B8A-D9C2-4DD4-9715-E1BF4770DCFD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íšľiḑê">
                <a:extLst>
                  <a:ext uri="{FF2B5EF4-FFF2-40B4-BE49-F238E27FC236}">
                    <a16:creationId xmlns:a16="http://schemas.microsoft.com/office/drawing/2014/main" id="{A0E8778B-4382-4CAE-954E-7697FD0E38F4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iśľîďè">
                <a:extLst>
                  <a:ext uri="{FF2B5EF4-FFF2-40B4-BE49-F238E27FC236}">
                    <a16:creationId xmlns:a16="http://schemas.microsoft.com/office/drawing/2014/main" id="{4EAA081C-D4C3-49C3-8999-3ADC5B68EAA7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13431743-9C0F-4F93-B715-A6A7A5293D14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4" name="îŝľïḓè">
                <a:extLst>
                  <a:ext uri="{FF2B5EF4-FFF2-40B4-BE49-F238E27FC236}">
                    <a16:creationId xmlns:a16="http://schemas.microsoft.com/office/drawing/2014/main" id="{DE94EF8D-D402-4448-8F36-C78900E43B27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ïŝ1îḑê">
                <a:extLst>
                  <a:ext uri="{FF2B5EF4-FFF2-40B4-BE49-F238E27FC236}">
                    <a16:creationId xmlns:a16="http://schemas.microsoft.com/office/drawing/2014/main" id="{A7914C39-7FFF-4625-8F62-A3561D395C37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ïs1iḍê">
                <a:extLst>
                  <a:ext uri="{FF2B5EF4-FFF2-40B4-BE49-F238E27FC236}">
                    <a16:creationId xmlns:a16="http://schemas.microsoft.com/office/drawing/2014/main" id="{376A8BEC-9D7C-4711-820C-E7882ADBEFDA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îsļïdé">
                <a:extLst>
                  <a:ext uri="{FF2B5EF4-FFF2-40B4-BE49-F238E27FC236}">
                    <a16:creationId xmlns:a16="http://schemas.microsoft.com/office/drawing/2014/main" id="{83CE5A90-E7A3-40C4-AF9A-B2CCE17A1389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ïṩḻíḋè">
                <a:extLst>
                  <a:ext uri="{FF2B5EF4-FFF2-40B4-BE49-F238E27FC236}">
                    <a16:creationId xmlns:a16="http://schemas.microsoft.com/office/drawing/2014/main" id="{5ECFB45B-C0BE-4D47-8927-C2688F9BC984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ḻïḍè">
                <a:extLst>
                  <a:ext uri="{FF2B5EF4-FFF2-40B4-BE49-F238E27FC236}">
                    <a16:creationId xmlns:a16="http://schemas.microsoft.com/office/drawing/2014/main" id="{5511EAEE-6F34-47C0-B55E-003AFDC42AF0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0" name="îṣ1iḋê">
                <a:extLst>
                  <a:ext uri="{FF2B5EF4-FFF2-40B4-BE49-F238E27FC236}">
                    <a16:creationId xmlns:a16="http://schemas.microsoft.com/office/drawing/2014/main" id="{BD52D1FA-6B93-4BBB-AA76-6639FB421281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1" name="ïṡļîḓê">
                <a:extLst>
                  <a:ext uri="{FF2B5EF4-FFF2-40B4-BE49-F238E27FC236}">
                    <a16:creationId xmlns:a16="http://schemas.microsoft.com/office/drawing/2014/main" id="{0B15C851-F157-4A57-BC95-4B7A43139144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2" name="íSḷídê">
                <a:extLst>
                  <a:ext uri="{FF2B5EF4-FFF2-40B4-BE49-F238E27FC236}">
                    <a16:creationId xmlns:a16="http://schemas.microsoft.com/office/drawing/2014/main" id="{24B91648-F27B-4881-A656-9EE49B9927C7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3" name="îṧļïdè">
                <a:extLst>
                  <a:ext uri="{FF2B5EF4-FFF2-40B4-BE49-F238E27FC236}">
                    <a16:creationId xmlns:a16="http://schemas.microsoft.com/office/drawing/2014/main" id="{7D1C52A3-3E7F-4F08-A48E-09ECEE8091AA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ṩľîďe">
                <a:extLst>
                  <a:ext uri="{FF2B5EF4-FFF2-40B4-BE49-F238E27FC236}">
                    <a16:creationId xmlns:a16="http://schemas.microsoft.com/office/drawing/2014/main" id="{92559AA5-08DB-44A7-8194-5EFE8D5DE668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iSḷïḋê">
                <a:extLst>
                  <a:ext uri="{FF2B5EF4-FFF2-40B4-BE49-F238E27FC236}">
                    <a16:creationId xmlns:a16="http://schemas.microsoft.com/office/drawing/2014/main" id="{19020C11-2C81-4A0A-9FED-E40B0F84B121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6" name="îṥḷîḓé">
                <a:extLst>
                  <a:ext uri="{FF2B5EF4-FFF2-40B4-BE49-F238E27FC236}">
                    <a16:creationId xmlns:a16="http://schemas.microsoft.com/office/drawing/2014/main" id="{EA7784E9-ABC3-4756-B167-108F78A2870A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sḷiďe">
                <a:extLst>
                  <a:ext uri="{FF2B5EF4-FFF2-40B4-BE49-F238E27FC236}">
                    <a16:creationId xmlns:a16="http://schemas.microsoft.com/office/drawing/2014/main" id="{FD4DC11B-4B01-4004-A4AA-47368C6483A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îṥľïdé">
                <a:extLst>
                  <a:ext uri="{FF2B5EF4-FFF2-40B4-BE49-F238E27FC236}">
                    <a16:creationId xmlns:a16="http://schemas.microsoft.com/office/drawing/2014/main" id="{DFD680BB-D3CB-46CD-AC82-0EF1E2DFB9B9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9" name="îṧļïḓê">
                <a:extLst>
                  <a:ext uri="{FF2B5EF4-FFF2-40B4-BE49-F238E27FC236}">
                    <a16:creationId xmlns:a16="http://schemas.microsoft.com/office/drawing/2014/main" id="{F3902DE8-F754-4C6A-9A79-2C140CCFFA52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íśļîḑé">
                <a:extLst>
                  <a:ext uri="{FF2B5EF4-FFF2-40B4-BE49-F238E27FC236}">
                    <a16:creationId xmlns:a16="http://schemas.microsoft.com/office/drawing/2014/main" id="{588F21D5-ADBE-4164-9349-CFA54029E5B8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ṥḷiḑé">
                <a:extLst>
                  <a:ext uri="{FF2B5EF4-FFF2-40B4-BE49-F238E27FC236}">
                    <a16:creationId xmlns:a16="http://schemas.microsoft.com/office/drawing/2014/main" id="{7D9A3931-2CDB-431C-AC0E-69CCE88C864D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id="{D65C478C-F05F-4862-834A-061BC27FD0CE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17" name="îSḻïḋé">
              <a:extLst>
                <a:ext uri="{FF2B5EF4-FFF2-40B4-BE49-F238E27FC236}">
                  <a16:creationId xmlns:a16="http://schemas.microsoft.com/office/drawing/2014/main" id="{BF20F748-132E-4C96-BBEB-A70517E9351A}"/>
                </a:ext>
              </a:extLst>
            </p:cNvPr>
            <p:cNvSpPr/>
            <p:nvPr/>
          </p:nvSpPr>
          <p:spPr>
            <a:xfrm>
              <a:off x="4595432" y="967196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spc="300" dirty="0"/>
                <a:t>项目内容</a:t>
              </a:r>
            </a:p>
          </p:txBody>
        </p:sp>
      </p:grpSp>
      <p:sp>
        <p:nvSpPr>
          <p:cNvPr id="71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996467" y="3815888"/>
            <a:ext cx="2578735" cy="48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面向对象编程概述</a:t>
            </a:r>
          </a:p>
        </p:txBody>
      </p:sp>
      <p:sp>
        <p:nvSpPr>
          <p:cNvPr id="74" name="îṡļiḋè">
            <a:extLst>
              <a:ext uri="{FF2B5EF4-FFF2-40B4-BE49-F238E27FC236}">
                <a16:creationId xmlns:a16="http://schemas.microsoft.com/office/drawing/2014/main" id="{9695CD39-70C1-45DC-B79F-6C94062937D5}"/>
              </a:ext>
            </a:extLst>
          </p:cNvPr>
          <p:cNvSpPr/>
          <p:nvPr/>
        </p:nvSpPr>
        <p:spPr>
          <a:xfrm>
            <a:off x="752150" y="3050347"/>
            <a:ext cx="10845801" cy="31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75" name="íšḻïḋé">
            <a:extLst>
              <a:ext uri="{FF2B5EF4-FFF2-40B4-BE49-F238E27FC236}">
                <a16:creationId xmlns:a16="http://schemas.microsoft.com/office/drawing/2014/main" id="{A91857BE-0F6B-4D6D-BA2B-A4BC36F6D921}"/>
              </a:ext>
            </a:extLst>
          </p:cNvPr>
          <p:cNvSpPr/>
          <p:nvPr/>
        </p:nvSpPr>
        <p:spPr bwMode="auto">
          <a:xfrm>
            <a:off x="1849285" y="2738889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63" name="原创设计师QQ：598969553           _26">
            <a:extLst>
              <a:ext uri="{FF2B5EF4-FFF2-40B4-BE49-F238E27FC236}">
                <a16:creationId xmlns:a16="http://schemas.microsoft.com/office/drawing/2014/main" id="{B82CE600-F8FE-4EEF-9396-420DC1095BEB}"/>
              </a:ext>
            </a:extLst>
          </p:cNvPr>
          <p:cNvSpPr/>
          <p:nvPr/>
        </p:nvSpPr>
        <p:spPr>
          <a:xfrm>
            <a:off x="3584337" y="3815888"/>
            <a:ext cx="2578735" cy="48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类和对象</a:t>
            </a:r>
          </a:p>
        </p:txBody>
      </p:sp>
      <p:sp>
        <p:nvSpPr>
          <p:cNvPr id="64" name="íšḻïḋé">
            <a:extLst>
              <a:ext uri="{FF2B5EF4-FFF2-40B4-BE49-F238E27FC236}">
                <a16:creationId xmlns:a16="http://schemas.microsoft.com/office/drawing/2014/main" id="{86F08D59-8560-4AC7-8A69-01C2969F736F}"/>
              </a:ext>
            </a:extLst>
          </p:cNvPr>
          <p:cNvSpPr/>
          <p:nvPr/>
        </p:nvSpPr>
        <p:spPr bwMode="auto">
          <a:xfrm>
            <a:off x="4437155" y="2738889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5" name="原创设计师QQ：598969553           _26">
            <a:extLst>
              <a:ext uri="{FF2B5EF4-FFF2-40B4-BE49-F238E27FC236}">
                <a16:creationId xmlns:a16="http://schemas.microsoft.com/office/drawing/2014/main" id="{031B2B72-B3F4-464A-B321-59D1C16B4D61}"/>
              </a:ext>
            </a:extLst>
          </p:cNvPr>
          <p:cNvSpPr/>
          <p:nvPr/>
        </p:nvSpPr>
        <p:spPr>
          <a:xfrm>
            <a:off x="6140786" y="3815888"/>
            <a:ext cx="2578735" cy="48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特殊方法</a:t>
            </a:r>
          </a:p>
        </p:txBody>
      </p:sp>
      <p:sp>
        <p:nvSpPr>
          <p:cNvPr id="66" name="íšḻïḋé">
            <a:extLst>
              <a:ext uri="{FF2B5EF4-FFF2-40B4-BE49-F238E27FC236}">
                <a16:creationId xmlns:a16="http://schemas.microsoft.com/office/drawing/2014/main" id="{A0E22C34-7985-497A-9B24-C4DBFDFEB05D}"/>
              </a:ext>
            </a:extLst>
          </p:cNvPr>
          <p:cNvSpPr/>
          <p:nvPr/>
        </p:nvSpPr>
        <p:spPr bwMode="auto">
          <a:xfrm>
            <a:off x="6993604" y="2738889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7" name="原创设计师QQ：598969553           _26">
            <a:extLst>
              <a:ext uri="{FF2B5EF4-FFF2-40B4-BE49-F238E27FC236}">
                <a16:creationId xmlns:a16="http://schemas.microsoft.com/office/drawing/2014/main" id="{0EF7DF09-AAED-43FF-A6E2-876DA8BE9407}"/>
              </a:ext>
            </a:extLst>
          </p:cNvPr>
          <p:cNvSpPr/>
          <p:nvPr/>
        </p:nvSpPr>
        <p:spPr>
          <a:xfrm>
            <a:off x="8675095" y="3825580"/>
            <a:ext cx="2578735" cy="48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继承与多态</a:t>
            </a:r>
          </a:p>
        </p:txBody>
      </p:sp>
      <p:sp>
        <p:nvSpPr>
          <p:cNvPr id="68" name="íšḻïḋé">
            <a:extLst>
              <a:ext uri="{FF2B5EF4-FFF2-40B4-BE49-F238E27FC236}">
                <a16:creationId xmlns:a16="http://schemas.microsoft.com/office/drawing/2014/main" id="{64B0D457-2353-46EE-8766-8A5DB1B4F122}"/>
              </a:ext>
            </a:extLst>
          </p:cNvPr>
          <p:cNvSpPr/>
          <p:nvPr/>
        </p:nvSpPr>
        <p:spPr bwMode="auto">
          <a:xfrm>
            <a:off x="9527913" y="27485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9508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218704" y="2533650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特殊方法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2669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38761" y="48371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</a:rPr>
              <a:t>特殊方法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3006" y="2304647"/>
            <a:ext cx="91875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cs typeface="Times New Roman" panose="02020603050405020304" pitchFamily="18" charset="0"/>
              </a:rPr>
              <a:t>       Python</a:t>
            </a:r>
            <a:r>
              <a:rPr lang="zh-CN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系统内置了几个特殊的方法，它们是构造方法与析构方法、类方法和静态方法。</a:t>
            </a:r>
            <a:endParaRPr lang="zh-CN" alt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506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621246" y="454050"/>
            <a:ext cx="238321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构造方法</a:t>
            </a:r>
          </a:p>
        </p:txBody>
      </p: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1136604" y="1648092"/>
            <a:ext cx="958956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每个类都有一个默认的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8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init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__()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，即构造方法。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4318B1-8743-40EB-AF3E-5448A112271D}"/>
              </a:ext>
            </a:extLst>
          </p:cNvPr>
          <p:cNvSpPr/>
          <p:nvPr/>
        </p:nvSpPr>
        <p:spPr>
          <a:xfrm>
            <a:off x="1136604" y="3184714"/>
            <a:ext cx="1010616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如果定义类时显式地定义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__init__()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方法，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那么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创建对象时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Python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解释器会调用显式定义的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__init__()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方法；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marL="457200" indent="-4572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如果定义类时没有显式定义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__init__()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方法，那么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Python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解释器会调用默认的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__init__()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7614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D2C2E647-6320-493F-9049-B361526294E9}"/>
              </a:ext>
            </a:extLst>
          </p:cNvPr>
          <p:cNvSpPr txBox="1"/>
          <p:nvPr/>
        </p:nvSpPr>
        <p:spPr>
          <a:xfrm>
            <a:off x="1068215" y="1544576"/>
            <a:ext cx="9756539" cy="4702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8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init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__()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按照参数的有无（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self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除外）可分为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参构造方法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参构造方法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无参构造方法：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无参构造方法中可以为属性设置初始值，此时使用该方法创建的所有对象都具有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相同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的初始值。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有参构造方法：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参构造方法中可以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使用参数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为属性设置初始值，此时使用该方法创建的所有对象都具有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不同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的初始值。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061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">
            <a:extLst>
              <a:ext uri="{FF2B5EF4-FFF2-40B4-BE49-F238E27FC236}">
                <a16:creationId xmlns:a16="http://schemas.microsoft.com/office/drawing/2014/main" id="{B8352D59-3858-4FFD-B231-D69B0F433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323" y="1208779"/>
            <a:ext cx="927295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定义一个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Information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类，在该类中显式地定义一个带有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个参数的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__init__()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DF2BB713-FFC1-4DF3-8D18-8E54905F7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039" y="3264659"/>
            <a:ext cx="4676122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Inforamtion(object):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def __init__(self, name, sex):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   self.name = name                  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   self.sex = sex</a:t>
            </a:r>
            <a:endParaRPr lang="zh-CN" altLang="zh-CN" sz="2800" dirty="0">
              <a:latin typeface="Times New Roman" pitchFamily="18" charset="0"/>
            </a:endParaRPr>
          </a:p>
        </p:txBody>
      </p:sp>
      <p:sp>
        <p:nvSpPr>
          <p:cNvPr id="17" name="文本框 2">
            <a:extLst>
              <a:ext uri="{FF2B5EF4-FFF2-40B4-BE49-F238E27FC236}">
                <a16:creationId xmlns:a16="http://schemas.microsoft.com/office/drawing/2014/main" id="{78EBC29B-CDBD-491E-931A-17D60E031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615096"/>
            <a:ext cx="567909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infomation = </a:t>
            </a:r>
            <a:r>
              <a:rPr lang="en-US" altLang="zh-CN" sz="2800" dirty="0" err="1">
                <a:latin typeface="Times New Roman" pitchFamily="18" charset="0"/>
              </a:rPr>
              <a:t>Inforamtion</a:t>
            </a:r>
            <a:r>
              <a:rPr lang="en-US" altLang="zh-CN" sz="2800" dirty="0">
                <a:latin typeface="Times New Roman" pitchFamily="18" charset="0"/>
              </a:rPr>
              <a:t>(‘</a:t>
            </a:r>
            <a:r>
              <a:rPr lang="zh-CN" altLang="en-US" sz="2800" dirty="0">
                <a:latin typeface="Times New Roman" pitchFamily="18" charset="0"/>
              </a:rPr>
              <a:t>李理</a:t>
            </a:r>
            <a:r>
              <a:rPr lang="en-US" altLang="zh-CN" sz="2800" dirty="0">
                <a:latin typeface="Times New Roman" pitchFamily="18" charset="0"/>
              </a:rPr>
              <a:t>', '</a:t>
            </a:r>
            <a:r>
              <a:rPr lang="zh-CN" altLang="zh-CN" sz="2800" dirty="0">
                <a:latin typeface="Times New Roman" pitchFamily="18" charset="0"/>
              </a:rPr>
              <a:t>女</a:t>
            </a:r>
            <a:r>
              <a:rPr lang="en-US" altLang="zh-CN" sz="2800" dirty="0">
                <a:latin typeface="Times New Roman" pitchFamily="18" charset="0"/>
              </a:rPr>
              <a:t>')</a:t>
            </a:r>
            <a:endParaRPr lang="zh-CN" altLang="zh-CN" sz="2800" dirty="0">
              <a:latin typeface="Times New Roman" pitchFamily="18" charset="0"/>
            </a:endParaRPr>
          </a:p>
        </p:txBody>
      </p:sp>
      <p:cxnSp>
        <p:nvCxnSpPr>
          <p:cNvPr id="18" name="肘形连接符 17">
            <a:extLst>
              <a:ext uri="{FF2B5EF4-FFF2-40B4-BE49-F238E27FC236}">
                <a16:creationId xmlns:a16="http://schemas.microsoft.com/office/drawing/2014/main" id="{3B129BA5-02C8-4545-9988-4F8B256E26B6}"/>
              </a:ext>
            </a:extLst>
          </p:cNvPr>
          <p:cNvCxnSpPr>
            <a:cxnSpLocks/>
          </p:cNvCxnSpPr>
          <p:nvPr/>
        </p:nvCxnSpPr>
        <p:spPr>
          <a:xfrm rot="10800000" flipV="1">
            <a:off x="4433131" y="3308223"/>
            <a:ext cx="5970327" cy="601801"/>
          </a:xfrm>
          <a:prstGeom prst="bentConnector3">
            <a:avLst>
              <a:gd name="adj1" fmla="val 99993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21">
            <a:extLst>
              <a:ext uri="{FF2B5EF4-FFF2-40B4-BE49-F238E27FC236}">
                <a16:creationId xmlns:a16="http://schemas.microsoft.com/office/drawing/2014/main" id="{4DF84D9A-D4D6-4E25-BB26-D21D559109E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434149" y="3512732"/>
            <a:ext cx="5840576" cy="484501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2">
            <a:extLst>
              <a:ext uri="{FF2B5EF4-FFF2-40B4-BE49-F238E27FC236}">
                <a16:creationId xmlns:a16="http://schemas.microsoft.com/office/drawing/2014/main" id="{769FDA26-42D0-4A0C-B3CA-62162FE26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9501" y="5250447"/>
            <a:ext cx="10421585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前面在类中定义的属性是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类属性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，可以通过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对象或类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进行访问；在构造方法中定义的属性是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实例属性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，只能通过</a:t>
            </a: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对象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进行访问。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8972" flipH="1">
            <a:off x="307015" y="5792645"/>
            <a:ext cx="806022" cy="8060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581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8820" y="1348039"/>
            <a:ext cx="5100723" cy="3898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实例：计算学生成绩。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定义一个学生类，具体要求如下：</a:t>
            </a:r>
          </a:p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有如下属性： 姓名、年龄、成绩（语文，数学，英语），其中每科成绩的类型为整数。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有如下方法获取学生的姓名：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get_name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，返回值类型为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str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获取学生的年龄：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get_age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返回值类型为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 返回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门科目中的最高分：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get_course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，返回类型为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latinLnBrk="1">
              <a:lnSpc>
                <a:spcPct val="107000"/>
              </a:lnSpc>
              <a:spcAft>
                <a:spcPts val="80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写好类以后，定义一个学生实例进行测试。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0248" y="1447760"/>
            <a:ext cx="5379967" cy="45243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latin typeface="Consolas" panose="020B0609020204030204" pitchFamily="49" charset="0"/>
              </a:rPr>
              <a:t>class </a:t>
            </a:r>
            <a:r>
              <a:rPr lang="en-US" altLang="zh-CN" dirty="0" err="1">
                <a:latin typeface="Consolas" panose="020B0609020204030204" pitchFamily="49" charset="0"/>
              </a:rPr>
              <a:t>Studnet</a:t>
            </a:r>
            <a:r>
              <a:rPr lang="en-US" altLang="zh-CN" dirty="0">
                <a:latin typeface="Consolas" panose="020B0609020204030204" pitchFamily="49" charset="0"/>
              </a:rPr>
              <a:t>(object):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</a:t>
            </a:r>
            <a:r>
              <a:rPr lang="en-US" altLang="zh-CN" dirty="0" err="1">
                <a:latin typeface="Consolas" panose="020B0609020204030204" pitchFamily="49" charset="0"/>
              </a:rPr>
              <a:t>def</a:t>
            </a:r>
            <a:r>
              <a:rPr lang="en-US" altLang="zh-CN" dirty="0">
                <a:latin typeface="Consolas" panose="020B0609020204030204" pitchFamily="49" charset="0"/>
              </a:rPr>
              <a:t> __</a:t>
            </a:r>
            <a:r>
              <a:rPr lang="en-US" altLang="zh-CN" dirty="0" err="1">
                <a:latin typeface="Consolas" panose="020B0609020204030204" pitchFamily="49" charset="0"/>
              </a:rPr>
              <a:t>init</a:t>
            </a:r>
            <a:r>
              <a:rPr lang="en-US" altLang="zh-CN" dirty="0">
                <a:latin typeface="Consolas" panose="020B0609020204030204" pitchFamily="49" charset="0"/>
              </a:rPr>
              <a:t>__(self, name, age, score):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self.name = name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</a:t>
            </a:r>
            <a:r>
              <a:rPr lang="en-US" altLang="zh-CN" dirty="0" err="1">
                <a:latin typeface="Consolas" panose="020B0609020204030204" pitchFamily="49" charset="0"/>
              </a:rPr>
              <a:t>self.age</a:t>
            </a:r>
            <a:r>
              <a:rPr lang="en-US" altLang="zh-CN" dirty="0">
                <a:latin typeface="Consolas" panose="020B0609020204030204" pitchFamily="49" charset="0"/>
              </a:rPr>
              <a:t> = age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</a:t>
            </a:r>
            <a:r>
              <a:rPr lang="en-US" altLang="zh-CN" dirty="0" err="1">
                <a:latin typeface="Consolas" panose="020B0609020204030204" pitchFamily="49" charset="0"/>
              </a:rPr>
              <a:t>self.score</a:t>
            </a:r>
            <a:r>
              <a:rPr lang="en-US" altLang="zh-CN" dirty="0">
                <a:latin typeface="Consolas" panose="020B0609020204030204" pitchFamily="49" charset="0"/>
              </a:rPr>
              <a:t> = score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</a:t>
            </a:r>
            <a:r>
              <a:rPr lang="en-US" altLang="zh-CN" dirty="0" err="1">
                <a:latin typeface="Consolas" panose="020B0609020204030204" pitchFamily="49" charset="0"/>
              </a:rPr>
              <a:t>def</a:t>
            </a:r>
            <a:r>
              <a:rPr lang="en-US" altLang="zh-CN" dirty="0">
                <a:latin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</a:rPr>
              <a:t>get_name</a:t>
            </a:r>
            <a:r>
              <a:rPr lang="en-US" altLang="zh-CN" dirty="0">
                <a:latin typeface="Consolas" panose="020B0609020204030204" pitchFamily="49" charset="0"/>
              </a:rPr>
              <a:t>(self):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return self.name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</a:t>
            </a:r>
            <a:r>
              <a:rPr lang="en-US" altLang="zh-CN" dirty="0" err="1">
                <a:latin typeface="Consolas" panose="020B0609020204030204" pitchFamily="49" charset="0"/>
              </a:rPr>
              <a:t>def</a:t>
            </a:r>
            <a:r>
              <a:rPr lang="en-US" altLang="zh-CN" dirty="0">
                <a:latin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</a:rPr>
              <a:t>get_age</a:t>
            </a:r>
            <a:r>
              <a:rPr lang="en-US" altLang="zh-CN" dirty="0">
                <a:latin typeface="Consolas" panose="020B0609020204030204" pitchFamily="49" charset="0"/>
              </a:rPr>
              <a:t>(self):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return </a:t>
            </a:r>
            <a:r>
              <a:rPr lang="en-US" altLang="zh-CN" dirty="0" err="1">
                <a:latin typeface="Consolas" panose="020B0609020204030204" pitchFamily="49" charset="0"/>
              </a:rPr>
              <a:t>self.age</a:t>
            </a:r>
            <a:endParaRPr lang="en-US" altLang="zh-CN" dirty="0">
              <a:latin typeface="Consolas" panose="020B0609020204030204" pitchFamily="49" charset="0"/>
            </a:endParaRPr>
          </a:p>
          <a:p>
            <a:r>
              <a:rPr lang="en-US" altLang="zh-CN" dirty="0">
                <a:latin typeface="Consolas" panose="020B0609020204030204" pitchFamily="49" charset="0"/>
              </a:rPr>
              <a:t>   </a:t>
            </a:r>
            <a:r>
              <a:rPr lang="en-US" altLang="zh-CN" dirty="0" err="1">
                <a:latin typeface="Consolas" panose="020B0609020204030204" pitchFamily="49" charset="0"/>
              </a:rPr>
              <a:t>def</a:t>
            </a:r>
            <a:r>
              <a:rPr lang="en-US" altLang="zh-CN" dirty="0">
                <a:latin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</a:rPr>
              <a:t>get_course</a:t>
            </a:r>
            <a:r>
              <a:rPr lang="en-US" altLang="zh-CN" dirty="0">
                <a:latin typeface="Consolas" panose="020B0609020204030204" pitchFamily="49" charset="0"/>
              </a:rPr>
              <a:t>(self):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      return max(</a:t>
            </a:r>
            <a:r>
              <a:rPr lang="en-US" altLang="zh-CN" dirty="0" err="1">
                <a:latin typeface="Consolas" panose="020B0609020204030204" pitchFamily="49" charset="0"/>
              </a:rPr>
              <a:t>self.score</a:t>
            </a:r>
            <a:r>
              <a:rPr lang="en-US" altLang="zh-CN" dirty="0">
                <a:latin typeface="Consolas" panose="020B0609020204030204" pitchFamily="49" charset="0"/>
              </a:rPr>
              <a:t>)</a:t>
            </a:r>
          </a:p>
          <a:p>
            <a:endParaRPr lang="en-US" altLang="zh-CN" dirty="0">
              <a:latin typeface="Consolas" panose="020B0609020204030204" pitchFamily="49" charset="0"/>
            </a:endParaRPr>
          </a:p>
          <a:p>
            <a:r>
              <a:rPr lang="en-US" altLang="zh-CN" dirty="0" err="1">
                <a:latin typeface="Consolas" panose="020B0609020204030204" pitchFamily="49" charset="0"/>
              </a:rPr>
              <a:t>zm</a:t>
            </a:r>
            <a:r>
              <a:rPr lang="en-US" altLang="zh-CN" dirty="0">
                <a:latin typeface="Consolas" panose="020B0609020204030204" pitchFamily="49" charset="0"/>
              </a:rPr>
              <a:t> = </a:t>
            </a:r>
            <a:r>
              <a:rPr lang="en-US" altLang="zh-CN" dirty="0" err="1">
                <a:latin typeface="Consolas" panose="020B0609020204030204" pitchFamily="49" charset="0"/>
              </a:rPr>
              <a:t>Studnet</a:t>
            </a:r>
            <a:r>
              <a:rPr lang="en-US" altLang="zh-CN" dirty="0">
                <a:latin typeface="Consolas" panose="020B0609020204030204" pitchFamily="49" charset="0"/>
              </a:rPr>
              <a:t>('</a:t>
            </a:r>
            <a:r>
              <a:rPr lang="en-US" altLang="zh-CN" dirty="0" err="1">
                <a:latin typeface="Consolas" panose="020B0609020204030204" pitchFamily="49" charset="0"/>
              </a:rPr>
              <a:t>Gaoyong</a:t>
            </a:r>
            <a:r>
              <a:rPr lang="en-US" altLang="zh-CN" dirty="0">
                <a:latin typeface="Consolas" panose="020B0609020204030204" pitchFamily="49" charset="0"/>
              </a:rPr>
              <a:t>', 20, [82, 96, 88])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print(</a:t>
            </a:r>
            <a:r>
              <a:rPr lang="en-US" altLang="zh-CN" dirty="0" err="1">
                <a:latin typeface="Consolas" panose="020B0609020204030204" pitchFamily="49" charset="0"/>
              </a:rPr>
              <a:t>zm.get_name</a:t>
            </a:r>
            <a:r>
              <a:rPr lang="en-US" altLang="zh-CN" dirty="0"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print(</a:t>
            </a:r>
            <a:r>
              <a:rPr lang="en-US" altLang="zh-CN" dirty="0" err="1">
                <a:latin typeface="Consolas" panose="020B0609020204030204" pitchFamily="49" charset="0"/>
              </a:rPr>
              <a:t>zm.get_age</a:t>
            </a:r>
            <a:r>
              <a:rPr lang="en-US" altLang="zh-CN" dirty="0">
                <a:latin typeface="Consolas" panose="020B0609020204030204" pitchFamily="49" charset="0"/>
              </a:rPr>
              <a:t>())</a:t>
            </a:r>
          </a:p>
          <a:p>
            <a:r>
              <a:rPr lang="en-US" altLang="zh-CN" dirty="0">
                <a:latin typeface="Consolas" panose="020B0609020204030204" pitchFamily="49" charset="0"/>
              </a:rPr>
              <a:t>print(</a:t>
            </a:r>
            <a:r>
              <a:rPr lang="en-US" altLang="zh-CN" dirty="0" err="1">
                <a:latin typeface="Consolas" panose="020B0609020204030204" pitchFamily="49" charset="0"/>
              </a:rPr>
              <a:t>zm.get_course</a:t>
            </a:r>
            <a:r>
              <a:rPr lang="en-US" altLang="zh-CN" dirty="0">
                <a:latin typeface="Consolas" panose="020B0609020204030204" pitchFamily="49" charset="0"/>
              </a:rPr>
              <a:t>())</a:t>
            </a:r>
            <a:endParaRPr lang="zh-CN" altLang="en-US" dirty="0">
              <a:latin typeface="Consolas" panose="020B06090202040302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8444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751873" y="497593"/>
            <a:ext cx="5536641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析构方法</a:t>
            </a:r>
          </a:p>
        </p:txBody>
      </p:sp>
      <p:sp>
        <p:nvSpPr>
          <p:cNvPr id="13" name="文本框 99"/>
          <p:cNvSpPr txBox="1">
            <a:spLocks noChangeArrowheads="1"/>
          </p:cNvSpPr>
          <p:nvPr/>
        </p:nvSpPr>
        <p:spPr bwMode="auto">
          <a:xfrm>
            <a:off x="1344010" y="1473920"/>
            <a:ext cx="921164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当一个对象的引用计数器数值为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时，就会调用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__del__()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，这个方法就是类的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析构方法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2">
            <a:extLst>
              <a:ext uri="{FF2B5EF4-FFF2-40B4-BE49-F238E27FC236}">
                <a16:creationId xmlns:a16="http://schemas.microsoft.com/office/drawing/2014/main" id="{81D44613-E833-4388-9F48-149FF510C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6493" y="3518712"/>
            <a:ext cx="4323338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import sys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class Destruction(object):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def __del__(self):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        print('</a:t>
            </a:r>
            <a:r>
              <a:rPr lang="zh-CN" altLang="zh-CN" sz="2800" dirty="0">
                <a:latin typeface="Times New Roman" pitchFamily="18" charset="0"/>
              </a:rPr>
              <a:t>对象被释放</a:t>
            </a:r>
            <a:r>
              <a:rPr lang="en-US" altLang="zh-CN" sz="2800" dirty="0">
                <a:latin typeface="Times New Roman" pitchFamily="18" charset="0"/>
              </a:rPr>
              <a:t>')</a:t>
            </a: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1CA91052-9437-4F02-8615-69579F78C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9621" y="3855222"/>
            <a:ext cx="5042008" cy="9541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destruction</a:t>
            </a:r>
            <a:r>
              <a:rPr lang="en-US" altLang="zh-CN" sz="2800" dirty="0">
                <a:latin typeface="Times New Roman" pitchFamily="18" charset="0"/>
              </a:rPr>
              <a:t> = Destruction()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en-US" altLang="zh-CN" sz="2800" dirty="0">
                <a:latin typeface="Times New Roman" pitchFamily="18" charset="0"/>
              </a:rPr>
              <a:t>print(sys.getrefcount(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destruction</a:t>
            </a:r>
            <a:r>
              <a:rPr lang="en-US" altLang="zh-CN" sz="2800" dirty="0">
                <a:latin typeface="Times New Roman" pitchFamily="18" charset="0"/>
              </a:rPr>
              <a:t>))</a:t>
            </a:r>
            <a:endParaRPr lang="zh-CN" altLang="zh-CN" sz="2800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75116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9F937DBB-C89C-4E4E-916D-5D116B0F8622}"/>
              </a:ext>
            </a:extLst>
          </p:cNvPr>
          <p:cNvSpPr txBox="1"/>
          <p:nvPr/>
        </p:nvSpPr>
        <p:spPr>
          <a:xfrm>
            <a:off x="821542" y="1410903"/>
            <a:ext cx="9581791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析构方法采用的是</a:t>
            </a:r>
            <a:r>
              <a:rPr lang="zh-CN" altLang="zh-CN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垃圾回收机制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C049848-74CB-4F09-90B0-4A5D8B47CBE1}"/>
              </a:ext>
            </a:extLst>
          </p:cNvPr>
          <p:cNvSpPr/>
          <p:nvPr/>
        </p:nvSpPr>
        <p:spPr>
          <a:xfrm>
            <a:off x="821542" y="2120529"/>
            <a:ext cx="1075618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中的垃圾回收主要采用的是引用计数。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引用计数是一种内存管理技术，它通过引用计数器记录所有对象的引用数量，当对象的引用计数器数值为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时，就会将该对象视为垃圾进行回收。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F813BDE-C8F7-48A5-802A-80C8A1EDFDD9}"/>
              </a:ext>
            </a:extLst>
          </p:cNvPr>
          <p:cNvSpPr txBox="1"/>
          <p:nvPr/>
        </p:nvSpPr>
        <p:spPr>
          <a:xfrm>
            <a:off x="821543" y="4576586"/>
            <a:ext cx="10756183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getrefcount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函数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sys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模块中用于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统计对象引用数量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的函数，其返回结果通常比预期的结果大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590BF3E-F89F-49F0-80F5-B36D4DA21F04}"/>
              </a:ext>
            </a:extLst>
          </p:cNvPr>
          <p:cNvSpPr/>
          <p:nvPr/>
        </p:nvSpPr>
        <p:spPr>
          <a:xfrm>
            <a:off x="821543" y="5835092"/>
            <a:ext cx="1075618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这是因为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getrefcount()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函数也会统计临时对象的引用。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2804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2">
            <a:extLst>
              <a:ext uri="{FF2B5EF4-FFF2-40B4-BE49-F238E27FC236}">
                <a16:creationId xmlns:a16="http://schemas.microsoft.com/office/drawing/2014/main" id="{10B9BA03-71D6-4FD8-AB60-7DBD1CFE0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61" y="485968"/>
            <a:ext cx="39990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类方法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61" y="1610556"/>
            <a:ext cx="533467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实例方法</a:t>
            </a:r>
            <a:endParaRPr lang="en-US" altLang="zh-CN" sz="28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定义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只比普通函数多一个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self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参数的方法称为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实例方法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，它只能通过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实例化的对象调用。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2">
            <a:extLst>
              <a:ext uri="{FF2B5EF4-FFF2-40B4-BE49-F238E27FC236}">
                <a16:creationId xmlns:a16="http://schemas.microsoft.com/office/drawing/2014/main" id="{C62DF224-2C7A-48D0-9D18-9E5EA800B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827" y="3814733"/>
            <a:ext cx="4804323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800" dirty="0">
                <a:latin typeface="Times New Roman" pitchFamily="18" charset="0"/>
              </a:rPr>
              <a:t>class Car:</a:t>
            </a:r>
            <a:endParaRPr lang="zh-CN" altLang="zh-CN" sz="2800" dirty="0">
              <a:latin typeface="Times New Roman" pitchFamily="18" charset="0"/>
            </a:endParaRPr>
          </a:p>
          <a:p>
            <a:r>
              <a:rPr lang="zh-CN" altLang="en-US" sz="2800" dirty="0">
                <a:latin typeface="Times New Roman" pitchFamily="18" charset="0"/>
              </a:rPr>
              <a:t>     </a:t>
            </a:r>
            <a:r>
              <a:rPr lang="en-US" altLang="zh-CN" sz="2800" dirty="0">
                <a:latin typeface="Times New Roman" pitchFamily="18" charset="0"/>
              </a:rPr>
              <a:t>wheels = 4	</a:t>
            </a:r>
            <a:r>
              <a:rPr lang="zh-CN" altLang="en-US" sz="2800" dirty="0">
                <a:latin typeface="Times New Roman" pitchFamily="18" charset="0"/>
              </a:rPr>
              <a:t>  </a:t>
            </a:r>
            <a:r>
              <a:rPr lang="en-US" altLang="zh-CN" sz="2800" dirty="0">
                <a:latin typeface="Times New Roman" pitchFamily="18" charset="0"/>
              </a:rPr>
              <a:t>#</a:t>
            </a:r>
            <a:r>
              <a:rPr lang="zh-CN" altLang="en-US" sz="2800" dirty="0">
                <a:latin typeface="Times New Roman" pitchFamily="18" charset="0"/>
              </a:rPr>
              <a:t> </a:t>
            </a:r>
            <a:r>
              <a:rPr lang="zh-CN" altLang="zh-CN" sz="2800" dirty="0">
                <a:latin typeface="Times New Roman" pitchFamily="18" charset="0"/>
              </a:rPr>
              <a:t>属性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def drive(self):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#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实例</a:t>
            </a:r>
            <a:r>
              <a:rPr lang="zh-CN" altLang="zh-CN" sz="2800" dirty="0">
                <a:solidFill>
                  <a:srgbClr val="FF0000"/>
                </a:solidFill>
                <a:latin typeface="Times New Roman" pitchFamily="18" charset="0"/>
              </a:rPr>
              <a:t>方法</a:t>
            </a:r>
          </a:p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print(‘</a:t>
            </a:r>
            <a:r>
              <a:rPr lang="zh-CN" altLang="zh-CN" sz="2800" dirty="0">
                <a:solidFill>
                  <a:srgbClr val="FF0000"/>
                </a:solidFill>
                <a:latin typeface="Times New Roman" pitchFamily="18" charset="0"/>
              </a:rPr>
              <a:t>开车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方法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')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56EA98-A419-4C93-9C7F-CD0BAABAAFA3}"/>
              </a:ext>
            </a:extLst>
          </p:cNvPr>
          <p:cNvSpPr txBox="1"/>
          <p:nvPr/>
        </p:nvSpPr>
        <p:spPr>
          <a:xfrm>
            <a:off x="6548094" y="1854396"/>
            <a:ext cx="5160733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方法与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实例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20886"/>
              </p:ext>
            </p:extLst>
          </p:nvPr>
        </p:nvGraphicFramePr>
        <p:xfrm>
          <a:off x="6068207" y="2727732"/>
          <a:ext cx="5923495" cy="27000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961377">
                  <a:extLst>
                    <a:ext uri="{9D8B030D-6E8A-4147-A177-3AD203B41FA5}">
                      <a16:colId xmlns:a16="http://schemas.microsoft.com/office/drawing/2014/main" val="1758175824"/>
                    </a:ext>
                  </a:extLst>
                </a:gridCol>
                <a:gridCol w="2962118">
                  <a:extLst>
                    <a:ext uri="{9D8B030D-6E8A-4147-A177-3AD203B41FA5}">
                      <a16:colId xmlns:a16="http://schemas.microsoft.com/office/drawing/2014/main" val="202392595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 dirty="0">
                          <a:effectLst/>
                        </a:rPr>
                        <a:t>类方法</a:t>
                      </a:r>
                      <a:endParaRPr lang="zh-CN" sz="1600" kern="750" dirty="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kern="750">
                          <a:effectLst/>
                        </a:rPr>
                        <a:t>实例方法</a:t>
                      </a:r>
                      <a:endParaRPr lang="zh-CN" sz="1600" kern="750"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08378194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利用装饰器</a:t>
                      </a:r>
                      <a:r>
                        <a:rPr lang="en-US" sz="1600" b="0" kern="750" dirty="0">
                          <a:effectLst/>
                        </a:rPr>
                        <a:t>@</a:t>
                      </a:r>
                      <a:r>
                        <a:rPr lang="en-US" sz="1600" b="0" kern="750" dirty="0" err="1">
                          <a:effectLst/>
                        </a:rPr>
                        <a:t>classmethod</a:t>
                      </a:r>
                      <a:r>
                        <a:rPr lang="zh-CN" sz="1600" b="0" kern="750" dirty="0">
                          <a:effectLst/>
                        </a:rPr>
                        <a:t>修饰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>
                          <a:effectLst/>
                        </a:rPr>
                        <a:t>—</a:t>
                      </a:r>
                      <a:endParaRPr lang="zh-CN" sz="1600" b="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0027581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类方法的第一个参数为</a:t>
                      </a:r>
                      <a:r>
                        <a:rPr lang="en-US" sz="1600" b="0" kern="750" dirty="0" err="1">
                          <a:effectLst/>
                        </a:rPr>
                        <a:t>cls</a:t>
                      </a:r>
                      <a:r>
                        <a:rPr lang="zh-CN" sz="1600" b="0" kern="750" dirty="0">
                          <a:effectLst/>
                        </a:rPr>
                        <a:t>，它代表类本身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实例方法的第一个参数为</a:t>
                      </a:r>
                      <a:r>
                        <a:rPr lang="en-US" sz="1600" b="0" kern="750" dirty="0">
                          <a:effectLst/>
                        </a:rPr>
                        <a:t>self</a:t>
                      </a:r>
                      <a:r>
                        <a:rPr lang="zh-CN" sz="1600" b="0" kern="750" dirty="0">
                          <a:effectLst/>
                        </a:rPr>
                        <a:t>，它代表对象本身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5444929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>
                          <a:effectLst/>
                        </a:rPr>
                        <a:t>既可以由对象调用，也可以直接由类调用</a:t>
                      </a:r>
                      <a:endParaRPr lang="zh-CN" sz="1600" b="0" kern="75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只能由对象调用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47873629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可以修改类属性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CN" sz="1600" b="0" kern="750" dirty="0">
                          <a:effectLst/>
                        </a:rPr>
                        <a:t>无法修改类属性</a:t>
                      </a:r>
                      <a:endParaRPr lang="zh-CN" sz="1600" b="0" kern="7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44137883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553880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>
            <a:extLst>
              <a:ext uri="{FF2B5EF4-FFF2-40B4-BE49-F238E27FC236}">
                <a16:creationId xmlns:a16="http://schemas.microsoft.com/office/drawing/2014/main" id="{DE4BFD69-7F7D-4716-A0DB-22C22E722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897" y="1384251"/>
            <a:ext cx="522772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定义类方法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类方法可以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类名或对象名调用，其语法格式如下：</a:t>
            </a: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B8B7EE53-FDCF-4DF1-B6F3-73E4F718A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002" y="3495840"/>
            <a:ext cx="362637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zh-CN" altLang="zh-CN" dirty="0">
                <a:latin typeface="Times New Roman" pitchFamily="18" charset="0"/>
              </a:rPr>
              <a:t>类名</a:t>
            </a:r>
            <a:r>
              <a:rPr lang="en-US" altLang="zh-CN" dirty="0">
                <a:latin typeface="Times New Roman" pitchFamily="18" charset="0"/>
              </a:rPr>
              <a:t>.</a:t>
            </a:r>
            <a:r>
              <a:rPr lang="zh-CN" altLang="zh-CN" dirty="0">
                <a:latin typeface="Times New Roman" pitchFamily="18" charset="0"/>
              </a:rPr>
              <a:t>类方法</a:t>
            </a:r>
          </a:p>
          <a:p>
            <a:r>
              <a:rPr lang="zh-CN" altLang="zh-CN" dirty="0">
                <a:latin typeface="Times New Roman" pitchFamily="18" charset="0"/>
              </a:rPr>
              <a:t>对象名</a:t>
            </a:r>
            <a:r>
              <a:rPr lang="en-US" altLang="zh-CN" dirty="0">
                <a:latin typeface="Times New Roman" pitchFamily="18" charset="0"/>
              </a:rPr>
              <a:t>.</a:t>
            </a:r>
            <a:r>
              <a:rPr lang="zh-CN" altLang="zh-CN" dirty="0">
                <a:latin typeface="Times New Roman" pitchFamily="18" charset="0"/>
              </a:rPr>
              <a:t>类方法 </a:t>
            </a: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BE1208C9-CF28-4DFB-AE2D-EC5A5DB76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053" y="4573043"/>
            <a:ext cx="493442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修改类属性</a:t>
            </a:r>
            <a:endParaRPr lang="en-US" altLang="zh-CN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在实例方法中无法修改类属性的值，但在类方法中可以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类属性的值。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504C61-2A9B-48DA-A299-C4BBFB558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319" y="1702739"/>
            <a:ext cx="4472182" cy="22467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000" dirty="0">
                <a:latin typeface="Times New Roman" pitchFamily="18" charset="0"/>
              </a:rPr>
              <a:t>class Apple(object):   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count = 0            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def add_one(self): #</a:t>
            </a:r>
            <a:r>
              <a:rPr lang="zh-CN" altLang="en-US" sz="2000" dirty="0">
                <a:latin typeface="Times New Roman" pitchFamily="18" charset="0"/>
              </a:rPr>
              <a:t>实例方法</a:t>
            </a:r>
            <a:r>
              <a:rPr lang="en-US" altLang="zh-CN" sz="2000" dirty="0">
                <a:latin typeface="Times New Roman" pitchFamily="18" charset="0"/>
              </a:rPr>
              <a:t> 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self.count = 1  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@classmethod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def </a:t>
            </a:r>
            <a:r>
              <a:rPr lang="en-US" altLang="zh-CN" sz="2000" dirty="0" err="1">
                <a:latin typeface="Times New Roman" pitchFamily="18" charset="0"/>
              </a:rPr>
              <a:t>add_two</a:t>
            </a:r>
            <a:r>
              <a:rPr lang="en-US" altLang="zh-CN" sz="2000" dirty="0">
                <a:latin typeface="Times New Roman" pitchFamily="18" charset="0"/>
              </a:rPr>
              <a:t>(</a:t>
            </a:r>
            <a:r>
              <a:rPr lang="en-US" altLang="zh-CN" sz="2000" dirty="0" err="1">
                <a:latin typeface="Times New Roman" pitchFamily="18" charset="0"/>
              </a:rPr>
              <a:t>cls</a:t>
            </a:r>
            <a:r>
              <a:rPr lang="en-US" altLang="zh-CN" sz="2000" dirty="0">
                <a:latin typeface="Times New Roman" pitchFamily="18" charset="0"/>
              </a:rPr>
              <a:t>): #</a:t>
            </a:r>
            <a:r>
              <a:rPr lang="zh-CN" altLang="en-US" sz="2000" dirty="0">
                <a:latin typeface="Times New Roman" pitchFamily="18" charset="0"/>
              </a:rPr>
              <a:t>类方法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cls.count = 2          </a:t>
            </a:r>
            <a:endParaRPr lang="zh-CN" altLang="zh-CN" sz="2000" dirty="0">
              <a:latin typeface="Times New Roman" pitchFamily="18" charset="0"/>
            </a:endParaRP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28592764-69C0-40D2-9FD6-A7E395459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4164" y="4450900"/>
            <a:ext cx="2655054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000" dirty="0">
                <a:latin typeface="Times New Roman" pitchFamily="18" charset="0"/>
              </a:rPr>
              <a:t>apple = Apple()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apple.add_one()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print(Apple.count) </a:t>
            </a:r>
            <a:endParaRPr lang="zh-CN" altLang="zh-CN" sz="2000" dirty="0">
              <a:latin typeface="Times New Roman" pitchFamily="18" charset="0"/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8CC3CE61-C5BE-4E90-83A8-1AE0FE8A4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4164" y="5825052"/>
            <a:ext cx="2655054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000" dirty="0">
                <a:latin typeface="Times New Roman" pitchFamily="18" charset="0"/>
              </a:rPr>
              <a:t>Apple.add_two()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print(Apple.count)</a:t>
            </a:r>
            <a:endParaRPr lang="zh-CN" altLang="zh-CN" sz="2000" dirty="0">
              <a:latin typeface="Times New Roman" pitchFamily="18" charset="0"/>
            </a:endParaRPr>
          </a:p>
        </p:txBody>
      </p:sp>
      <p:sp>
        <p:nvSpPr>
          <p:cNvPr id="13" name="圆角矩形标注 12">
            <a:extLst>
              <a:ext uri="{FF2B5EF4-FFF2-40B4-BE49-F238E27FC236}">
                <a16:creationId xmlns:a16="http://schemas.microsoft.com/office/drawing/2014/main" id="{A7C4E9DC-7C47-48F4-B0D4-C01994E84019}"/>
              </a:ext>
            </a:extLst>
          </p:cNvPr>
          <p:cNvSpPr/>
          <p:nvPr/>
        </p:nvSpPr>
        <p:spPr>
          <a:xfrm>
            <a:off x="9328185" y="4827362"/>
            <a:ext cx="704493" cy="512044"/>
          </a:xfrm>
          <a:prstGeom prst="wedgeRoundRectCallout">
            <a:avLst>
              <a:gd name="adj1" fmla="val -126216"/>
              <a:gd name="adj2" fmla="val 30341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0</a:t>
            </a:r>
            <a:endParaRPr lang="zh-CN" altLang="zh-CN" sz="20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圆角矩形标注 13">
            <a:extLst>
              <a:ext uri="{FF2B5EF4-FFF2-40B4-BE49-F238E27FC236}">
                <a16:creationId xmlns:a16="http://schemas.microsoft.com/office/drawing/2014/main" id="{D5E73673-164E-46C5-AA13-F9F85ADFC922}"/>
              </a:ext>
            </a:extLst>
          </p:cNvPr>
          <p:cNvSpPr/>
          <p:nvPr/>
        </p:nvSpPr>
        <p:spPr>
          <a:xfrm>
            <a:off x="9328185" y="5907799"/>
            <a:ext cx="695867" cy="481222"/>
          </a:xfrm>
          <a:prstGeom prst="wedgeRoundRectCallout">
            <a:avLst>
              <a:gd name="adj1" fmla="val -123547"/>
              <a:gd name="adj2" fmla="val 35078"/>
              <a:gd name="adj3" fmla="val 16667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zh-CN" altLang="zh-CN" sz="20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7628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-2595" y="4617959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îSḻïḋé">
            <a:extLst>
              <a:ext uri="{FF2B5EF4-FFF2-40B4-BE49-F238E27FC236}">
                <a16:creationId xmlns:a16="http://schemas.microsoft.com/office/drawing/2014/main" id="{BF20F748-132E-4C96-BBEB-A70517E9351A}"/>
              </a:ext>
            </a:extLst>
          </p:cNvPr>
          <p:cNvSpPr/>
          <p:nvPr/>
        </p:nvSpPr>
        <p:spPr>
          <a:xfrm>
            <a:off x="4565386" y="841338"/>
            <a:ext cx="3041716" cy="7669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spc="300" dirty="0"/>
              <a:t>项目目标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87642" y="2222037"/>
            <a:ext cx="2615556" cy="463506"/>
            <a:chOff x="1180779" y="1800875"/>
            <a:chExt cx="2615556" cy="463506"/>
          </a:xfrm>
        </p:grpSpPr>
        <p:pic>
          <p:nvPicPr>
            <p:cNvPr id="3074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3075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65383" y="2682790"/>
            <a:ext cx="507920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dirty="0"/>
              <a:t>熟悉面向对象的概念</a:t>
            </a:r>
          </a:p>
          <a:p>
            <a:r>
              <a:rPr lang="zh-CN" altLang="zh-CN" dirty="0"/>
              <a:t>熟悉类的创建和对象的访问方法</a:t>
            </a:r>
          </a:p>
          <a:p>
            <a:r>
              <a:rPr lang="zh-CN" altLang="zh-CN" dirty="0"/>
              <a:t>熟悉构造方法和析构方法</a:t>
            </a:r>
          </a:p>
          <a:p>
            <a:r>
              <a:rPr lang="zh-CN" altLang="zh-CN" dirty="0"/>
              <a:t>熟悉类的继承和方法的重写</a:t>
            </a:r>
          </a:p>
          <a:p>
            <a:r>
              <a:rPr lang="zh-CN" altLang="zh-CN" dirty="0"/>
              <a:t>了解类方法和静态方法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816390" y="4651665"/>
            <a:ext cx="50792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dirty="0"/>
              <a:t>会创建类和定义对象</a:t>
            </a:r>
          </a:p>
          <a:p>
            <a:r>
              <a:rPr lang="zh-CN" altLang="zh-CN" dirty="0"/>
              <a:t>会通过访问对象的成员进行数据处理</a:t>
            </a:r>
          </a:p>
          <a:p>
            <a:r>
              <a:rPr lang="zh-CN" altLang="zh-CN" dirty="0"/>
              <a:t>会利用构造方法和析构方法解决实际问题</a:t>
            </a:r>
          </a:p>
          <a:p>
            <a:r>
              <a:rPr lang="zh-CN" altLang="zh-CN" dirty="0"/>
              <a:t>会利用类的继承及多态处理问题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1616914" y="4093004"/>
            <a:ext cx="2615556" cy="463506"/>
            <a:chOff x="1180779" y="1800875"/>
            <a:chExt cx="2615556" cy="463506"/>
          </a:xfrm>
        </p:grpSpPr>
        <p:pic>
          <p:nvPicPr>
            <p:cNvPr id="81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2" name="组合 81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83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技能</a:t>
                </a: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4865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">
            <a:extLst>
              <a:ext uri="{FF2B5EF4-FFF2-40B4-BE49-F238E27FC236}">
                <a16:creationId xmlns:a16="http://schemas.microsoft.com/office/drawing/2014/main" id="{10B9BA03-71D6-4FD8-AB60-7DBD1CFE0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695" y="503783"/>
            <a:ext cx="39990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静态方法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387" y="2176612"/>
            <a:ext cx="533467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静态方法与实例方法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不同：</a:t>
            </a: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79C5EC18-5E80-4078-84C4-58C9B5280D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33352"/>
              </p:ext>
            </p:extLst>
          </p:nvPr>
        </p:nvGraphicFramePr>
        <p:xfrm>
          <a:off x="349544" y="3022918"/>
          <a:ext cx="5397521" cy="259423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35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2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96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静态方法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实例方法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6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1800" kern="1200" dirty="0">
                          <a:effectLst/>
                        </a:rPr>
                        <a:t>使用装饰器</a:t>
                      </a:r>
                      <a:r>
                        <a:rPr lang="en-US" altLang="zh-CN" sz="1800" kern="1200" dirty="0">
                          <a:effectLst/>
                        </a:rPr>
                        <a:t>@staticmethod</a:t>
                      </a:r>
                      <a:r>
                        <a:rPr lang="zh-CN" altLang="zh-CN" sz="1800" kern="1200" dirty="0">
                          <a:effectLst/>
                        </a:rPr>
                        <a:t>修饰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>
                          <a:effectLst/>
                        </a:rPr>
                        <a:t>——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70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kern="1200" dirty="0">
                          <a:effectLst/>
                        </a:rPr>
                        <a:t>方法中</a:t>
                      </a:r>
                      <a:r>
                        <a:rPr lang="zh-CN" altLang="zh-CN" sz="1800" kern="1200" dirty="0">
                          <a:effectLst/>
                        </a:rPr>
                        <a:t>需要以“类名</a:t>
                      </a:r>
                      <a:r>
                        <a:rPr lang="en-US" altLang="zh-CN" sz="1800" kern="1200" dirty="0">
                          <a:effectLst/>
                        </a:rPr>
                        <a:t>.</a:t>
                      </a:r>
                      <a:r>
                        <a:rPr lang="zh-CN" altLang="zh-CN" sz="1800" kern="1200" dirty="0">
                          <a:effectLst/>
                        </a:rPr>
                        <a:t>方法</a:t>
                      </a:r>
                      <a:r>
                        <a:rPr lang="en-US" altLang="zh-CN" sz="1800" kern="1200" dirty="0">
                          <a:effectLst/>
                        </a:rPr>
                        <a:t>/</a:t>
                      </a:r>
                      <a:r>
                        <a:rPr lang="zh-CN" altLang="zh-CN" sz="1800" kern="1200" dirty="0">
                          <a:effectLst/>
                        </a:rPr>
                        <a:t>属性名”的形式访问类的成员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>
                          <a:effectLst/>
                        </a:rPr>
                        <a:t>方法中</a:t>
                      </a:r>
                      <a:r>
                        <a:rPr lang="zh-CN" altLang="zh-CN" sz="1800" kern="1200" dirty="0">
                          <a:effectLst/>
                        </a:rPr>
                        <a:t>需要以“</a:t>
                      </a:r>
                      <a:r>
                        <a:rPr lang="en-US" altLang="zh-CN" sz="1800" kern="1200" dirty="0">
                          <a:effectLst/>
                        </a:rPr>
                        <a:t>self.</a:t>
                      </a:r>
                      <a:r>
                        <a:rPr lang="zh-CN" altLang="zh-CN" sz="1800" kern="1200" dirty="0">
                          <a:effectLst/>
                        </a:rPr>
                        <a:t>方法</a:t>
                      </a:r>
                      <a:r>
                        <a:rPr lang="en-US" altLang="zh-CN" sz="1800" kern="1200" dirty="0">
                          <a:effectLst/>
                        </a:rPr>
                        <a:t>/</a:t>
                      </a:r>
                      <a:r>
                        <a:rPr lang="zh-CN" altLang="zh-CN" sz="1800" kern="1200" dirty="0">
                          <a:effectLst/>
                        </a:rPr>
                        <a:t>属性名”的形式访问类的成员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21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kern="1200" dirty="0">
                          <a:effectLst/>
                        </a:rPr>
                        <a:t>既可</a:t>
                      </a:r>
                      <a:r>
                        <a:rPr lang="zh-CN" altLang="zh-CN" sz="1800" kern="1200" dirty="0">
                          <a:effectLst/>
                        </a:rPr>
                        <a:t>由对象调用，亦可由类调用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1800" kern="1200" dirty="0">
                          <a:effectLst/>
                        </a:rPr>
                        <a:t>只能</a:t>
                      </a:r>
                      <a:r>
                        <a:rPr lang="zh-CN" altLang="en-US" sz="1800" kern="1200" dirty="0">
                          <a:effectLst/>
                        </a:rPr>
                        <a:t>由对象调用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A7CCD38F-CBA3-4399-86C1-14FE98A93F93}"/>
              </a:ext>
            </a:extLst>
          </p:cNvPr>
          <p:cNvSpPr txBox="1"/>
          <p:nvPr/>
        </p:nvSpPr>
        <p:spPr>
          <a:xfrm>
            <a:off x="6253266" y="1720883"/>
            <a:ext cx="6094562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定义一个包含属性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num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与静态方法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static_method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Example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2">
            <a:extLst>
              <a:ext uri="{FF2B5EF4-FFF2-40B4-BE49-F238E27FC236}">
                <a16:creationId xmlns:a16="http://schemas.microsoft.com/office/drawing/2014/main" id="{6190537E-A251-4413-B17A-609619B3F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3586" y="3104661"/>
            <a:ext cx="5979308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Example: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num = 10            # </a:t>
            </a:r>
            <a:r>
              <a:rPr lang="zh-CN" altLang="zh-CN" dirty="0">
                <a:latin typeface="Times New Roman" pitchFamily="18" charset="0"/>
              </a:rPr>
              <a:t>类属性</a:t>
            </a:r>
          </a:p>
          <a:p>
            <a:r>
              <a:rPr lang="en-US" altLang="zh-CN" dirty="0">
                <a:latin typeface="Times New Roman" pitchFamily="18" charset="0"/>
              </a:rPr>
              <a:t>    @staticmethod   # </a:t>
            </a:r>
            <a:r>
              <a:rPr lang="zh-CN" altLang="zh-CN" dirty="0">
                <a:latin typeface="Times New Roman" pitchFamily="18" charset="0"/>
              </a:rPr>
              <a:t>定义静态方法</a:t>
            </a:r>
          </a:p>
          <a:p>
            <a:r>
              <a:rPr lang="en-US" altLang="zh-CN" dirty="0">
                <a:latin typeface="Times New Roman" pitchFamily="18" charset="0"/>
              </a:rPr>
              <a:t>    def static_method():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print(f"</a:t>
            </a:r>
            <a:r>
              <a:rPr lang="zh-CN" altLang="zh-CN" dirty="0">
                <a:latin typeface="Times New Roman" pitchFamily="18" charset="0"/>
              </a:rPr>
              <a:t>类属性的值为：</a:t>
            </a:r>
            <a:r>
              <a:rPr lang="en-US" altLang="zh-CN" dirty="0">
                <a:latin typeface="Times New Roman" pitchFamily="18" charset="0"/>
              </a:rPr>
              <a:t>{Example.num}")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print("---</a:t>
            </a:r>
            <a:r>
              <a:rPr lang="zh-CN" altLang="zh-CN" dirty="0">
                <a:latin typeface="Times New Roman" pitchFamily="18" charset="0"/>
              </a:rPr>
              <a:t>静态方法</a:t>
            </a:r>
            <a:r>
              <a:rPr lang="en-US" altLang="zh-CN" dirty="0">
                <a:latin typeface="Times New Roman" pitchFamily="18" charset="0"/>
              </a:rPr>
              <a:t>")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01445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获取网页数据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7233" y="1359935"/>
            <a:ext cx="958689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写一个网页数据操作类（提示：需要用到</a:t>
            </a:r>
            <a:r>
              <a:rPr lang="en-US" altLang="zh-CN" sz="2400" dirty="0" err="1">
                <a:latin typeface="+mn-ea"/>
              </a:rPr>
              <a:t>urllib</a:t>
            </a:r>
            <a:r>
              <a:rPr lang="zh-CN" altLang="zh-CN" sz="2400" dirty="0">
                <a:latin typeface="+mn-ea"/>
              </a:rPr>
              <a:t>模块）。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完成以下功能： 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）</a:t>
            </a:r>
            <a:r>
              <a:rPr lang="en-US" altLang="zh-CN" sz="2400" dirty="0" err="1">
                <a:latin typeface="+mn-ea"/>
              </a:rPr>
              <a:t>get_httpcode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：获取网页的状态码并返回结果；例如：</a:t>
            </a:r>
            <a:r>
              <a:rPr lang="en-US" altLang="zh-CN" sz="2400" dirty="0">
                <a:latin typeface="+mn-ea"/>
              </a:rPr>
              <a:t>200,301,404</a:t>
            </a:r>
            <a:r>
              <a:rPr lang="zh-CN" altLang="zh-CN" sz="2400" dirty="0">
                <a:latin typeface="+mn-ea"/>
              </a:rPr>
              <a:t>等，类型为</a:t>
            </a:r>
            <a:r>
              <a:rPr lang="en-US" altLang="zh-CN" sz="2400" dirty="0" err="1">
                <a:latin typeface="+mn-ea"/>
              </a:rPr>
              <a:t>int</a:t>
            </a:r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）</a:t>
            </a:r>
            <a:r>
              <a:rPr lang="en-US" altLang="zh-CN" sz="2400" dirty="0" err="1">
                <a:latin typeface="+mn-ea"/>
              </a:rPr>
              <a:t>get_htmlcontent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： 获取网页的内容，返回类型为</a:t>
            </a:r>
            <a:r>
              <a:rPr lang="en-US" altLang="zh-CN" sz="2400" dirty="0" err="1">
                <a:latin typeface="+mn-ea"/>
              </a:rPr>
              <a:t>str</a:t>
            </a:r>
            <a:r>
              <a:rPr lang="zh-CN" altLang="zh-CN" sz="2400" dirty="0">
                <a:latin typeface="+mn-ea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（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）</a:t>
            </a:r>
            <a:r>
              <a:rPr lang="en-US" altLang="zh-CN" sz="2400" dirty="0" err="1">
                <a:latin typeface="+mn-ea"/>
              </a:rPr>
              <a:t>get_linknum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：计算网页的链接数目。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+mn-ea"/>
              </a:rPr>
              <a:t>本任务要求编写程序，定义网页类</a:t>
            </a:r>
            <a:r>
              <a:rPr lang="en-US" altLang="zh-CN" sz="2400" dirty="0" err="1">
                <a:latin typeface="+mn-ea"/>
              </a:rPr>
              <a:t>page_data</a:t>
            </a:r>
            <a:r>
              <a:rPr lang="zh-CN" altLang="zh-CN" sz="2400" dirty="0">
                <a:latin typeface="+mn-ea"/>
              </a:rPr>
              <a:t>，分别创建</a:t>
            </a:r>
            <a:r>
              <a:rPr lang="en-US" altLang="zh-CN" sz="2400" dirty="0" err="1">
                <a:latin typeface="+mn-ea"/>
              </a:rPr>
              <a:t>get_httpcode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 err="1">
                <a:latin typeface="+mn-ea"/>
              </a:rPr>
              <a:t>get_htmlcontent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、</a:t>
            </a:r>
            <a:r>
              <a:rPr lang="en-US" altLang="zh-CN" sz="2400" dirty="0" err="1">
                <a:latin typeface="+mn-ea"/>
              </a:rPr>
              <a:t>get_linknum</a:t>
            </a:r>
            <a:r>
              <a:rPr lang="en-US" altLang="zh-CN" sz="2400" dirty="0">
                <a:latin typeface="+mn-ea"/>
              </a:rPr>
              <a:t>()</a:t>
            </a:r>
            <a:r>
              <a:rPr lang="zh-CN" altLang="zh-CN" sz="2400" dirty="0">
                <a:latin typeface="+mn-ea"/>
              </a:rPr>
              <a:t>方法，通过构造方法获取百度网页的数据。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11576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58240" y="1157662"/>
            <a:ext cx="8630194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# 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获取网页数据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import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urllib.request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class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Page_data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(object):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__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init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__(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self,url_add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self.url=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url_add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get_httpcode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status=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urllib.request.urlopen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(self.url).code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return status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get_htmlcontent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contentstr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urllib.request.urlopen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(self.url).read()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return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contentstr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get_linknum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content=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urllib.request.urlopen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(self.url).read()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return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len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content.decode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('utf-8').split('&lt;a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href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'))-1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 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Page_data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('http://www.baidu.com')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print(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A.get_httpcode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print(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A.get_htmlcontent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print(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A.get_linknum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 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11757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975813" y="2435019"/>
            <a:ext cx="5138056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0" dirty="0"/>
              <a:t>继承与多态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436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1602377" y="2252396"/>
            <a:ext cx="91875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俗话说“老猫房上睡，一辈传一辈”，</a:t>
            </a:r>
            <a:r>
              <a:rPr lang="zh-CN" altLang="en-US" sz="2400" dirty="0">
                <a:latin typeface="+mn-ea"/>
              </a:rPr>
              <a:t>“老鼠的儿子会打洞”，</a:t>
            </a:r>
            <a:r>
              <a:rPr lang="zh-CN" altLang="zh-CN" sz="2400" dirty="0">
                <a:latin typeface="+mn-ea"/>
              </a:rPr>
              <a:t>这</a:t>
            </a:r>
            <a:r>
              <a:rPr lang="zh-CN" altLang="en-US" sz="2400" dirty="0">
                <a:latin typeface="+mn-ea"/>
              </a:rPr>
              <a:t>些</a:t>
            </a:r>
            <a:r>
              <a:rPr lang="zh-CN" altLang="zh-CN" sz="2400" dirty="0">
                <a:latin typeface="+mn-ea"/>
              </a:rPr>
              <a:t>话说出了自然界的继承关系。</a:t>
            </a:r>
            <a:r>
              <a:rPr lang="en-US" altLang="zh-CN" sz="2400" dirty="0">
                <a:latin typeface="+mn-ea"/>
              </a:rPr>
              <a:t>Python</a:t>
            </a:r>
            <a:r>
              <a:rPr lang="zh-CN" altLang="zh-CN" sz="2400" dirty="0">
                <a:latin typeface="+mn-ea"/>
              </a:rPr>
              <a:t>中类与类之间也同样具有继承关系。</a:t>
            </a:r>
            <a:endParaRPr lang="zh-CN" altLang="en-US" sz="24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98258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6122" y="1958898"/>
            <a:ext cx="855744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中类与类之间具有继承关系，其中被继承的类称为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父类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，继承的类称为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子类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派生类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CABC76-0B9B-49BA-8AE7-02C88AADB322}"/>
              </a:ext>
            </a:extLst>
          </p:cNvPr>
          <p:cNvSpPr/>
          <p:nvPr/>
        </p:nvSpPr>
        <p:spPr>
          <a:xfrm>
            <a:off x="1729262" y="3121466"/>
            <a:ext cx="751952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子类在继承父类时，会自动拥有父类中的方法和属性。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774476" y="541738"/>
            <a:ext cx="1864221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类的继承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4246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610972" y="533030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单继承与多继承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1055109" y="1229715"/>
            <a:ext cx="3237025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单继承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427417-2DC4-4194-B2DF-E65864409A81}"/>
              </a:ext>
            </a:extLst>
          </p:cNvPr>
          <p:cNvSpPr txBox="1"/>
          <p:nvPr/>
        </p:nvSpPr>
        <p:spPr>
          <a:xfrm>
            <a:off x="1830202" y="1803290"/>
            <a:ext cx="9208534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单继承指的是子类只继承一个父类，其语法格式如下：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E8047F5C-39F5-495A-A050-DAD8A28CD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7997" y="2450731"/>
            <a:ext cx="33782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</a:lstStyle>
          <a:p>
            <a:r>
              <a:rPr lang="en-US" altLang="zh-CN" dirty="0"/>
              <a:t>class </a:t>
            </a:r>
            <a:r>
              <a:rPr lang="zh-CN" altLang="zh-CN" dirty="0"/>
              <a:t>子类</a:t>
            </a:r>
            <a:r>
              <a:rPr lang="en-US" altLang="zh-CN" dirty="0"/>
              <a:t>(</a:t>
            </a:r>
            <a:r>
              <a:rPr lang="zh-CN" altLang="zh-CN" dirty="0"/>
              <a:t>父类</a:t>
            </a:r>
            <a:r>
              <a:rPr lang="en-US" altLang="zh-CN" dirty="0"/>
              <a:t>)</a:t>
            </a:r>
            <a:endParaRPr lang="zh-CN" altLang="zh-CN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28D1259-D726-43FB-AD5B-BDC900CC29B5}"/>
              </a:ext>
            </a:extLst>
          </p:cNvPr>
          <p:cNvSpPr txBox="1"/>
          <p:nvPr/>
        </p:nvSpPr>
        <p:spPr>
          <a:xfrm>
            <a:off x="1001666" y="3253117"/>
            <a:ext cx="113730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譬如：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定义一个表示两栖动物的父类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Amphibian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和一个表示青蛙的子类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Frog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9E4873CB-062F-44A5-AF99-8523D188A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8541" y="3714782"/>
            <a:ext cx="4736037" cy="28623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000" dirty="0">
                <a:latin typeface="Times New Roman" pitchFamily="18" charset="0"/>
              </a:rPr>
              <a:t>class Amphibian(object):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name = "</a:t>
            </a:r>
            <a:r>
              <a:rPr lang="zh-CN" altLang="zh-CN" sz="2000" dirty="0">
                <a:latin typeface="Times New Roman" pitchFamily="18" charset="0"/>
              </a:rPr>
              <a:t>两栖动物</a:t>
            </a:r>
            <a:r>
              <a:rPr lang="en-US" altLang="zh-CN" sz="2000" dirty="0">
                <a:latin typeface="Times New Roman" pitchFamily="18" charset="0"/>
              </a:rPr>
              <a:t>"        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def features(self):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  print("</a:t>
            </a:r>
            <a:r>
              <a:rPr lang="zh-CN" altLang="zh-CN" sz="2000" dirty="0">
                <a:latin typeface="Times New Roman" pitchFamily="18" charset="0"/>
              </a:rPr>
              <a:t>幼年用鳃呼吸</a:t>
            </a:r>
            <a:r>
              <a:rPr lang="en-US" altLang="zh-CN" sz="2000" dirty="0">
                <a:latin typeface="Times New Roman" pitchFamily="18" charset="0"/>
              </a:rPr>
              <a:t>")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  print("</a:t>
            </a:r>
            <a:r>
              <a:rPr lang="zh-CN" altLang="zh-CN" sz="2000" dirty="0">
                <a:latin typeface="Times New Roman" pitchFamily="18" charset="0"/>
              </a:rPr>
              <a:t>成年用肺兼皮肤呼吸</a:t>
            </a:r>
            <a:r>
              <a:rPr lang="en-US" altLang="zh-CN" sz="2000" dirty="0">
                <a:latin typeface="Times New Roman" pitchFamily="18" charset="0"/>
              </a:rPr>
              <a:t>")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</a:rPr>
              <a:t>class Frog(Amphibian):</a:t>
            </a:r>
            <a:endParaRPr lang="zh-CN" altLang="zh-CN" sz="2000" dirty="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def attr(self):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  print(f"</a:t>
            </a:r>
            <a:r>
              <a:rPr lang="zh-CN" altLang="zh-CN" sz="2000" dirty="0">
                <a:latin typeface="Times New Roman" pitchFamily="18" charset="0"/>
              </a:rPr>
              <a:t>青蛙是</a:t>
            </a:r>
            <a:r>
              <a:rPr lang="en-US" altLang="zh-CN" sz="2000" dirty="0">
                <a:latin typeface="Times New Roman" pitchFamily="18" charset="0"/>
              </a:rPr>
              <a:t>{self.name}")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          print("</a:t>
            </a:r>
            <a:r>
              <a:rPr lang="zh-CN" altLang="zh-CN" sz="2000" dirty="0">
                <a:latin typeface="Times New Roman" pitchFamily="18" charset="0"/>
              </a:rPr>
              <a:t>我会呱呱叫</a:t>
            </a:r>
            <a:r>
              <a:rPr lang="en-US" altLang="zh-CN" sz="2000" dirty="0">
                <a:latin typeface="Times New Roman" pitchFamily="18" charset="0"/>
              </a:rPr>
              <a:t>")</a:t>
            </a:r>
            <a:endParaRPr lang="zh-CN" altLang="zh-CN" sz="2000" dirty="0">
              <a:latin typeface="Times New Roman" pitchFamily="18" charset="0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:a16="http://schemas.microsoft.com/office/drawing/2014/main" id="{3865E82D-20F4-42D1-9851-71C2F7B92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480" y="4646238"/>
            <a:ext cx="2176897" cy="1323439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000" dirty="0">
                <a:latin typeface="Times New Roman" pitchFamily="18" charset="0"/>
              </a:rPr>
              <a:t>frog = Frog()</a:t>
            </a:r>
          </a:p>
          <a:p>
            <a:r>
              <a:rPr lang="en-US" altLang="zh-CN" sz="2000" dirty="0">
                <a:latin typeface="Times New Roman" pitchFamily="18" charset="0"/>
              </a:rPr>
              <a:t>print(frog.name)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frog.features()</a:t>
            </a:r>
            <a:endParaRPr lang="zh-CN" altLang="zh-CN" sz="2000" dirty="0">
              <a:latin typeface="Times New Roman" pitchFamily="18" charset="0"/>
            </a:endParaRPr>
          </a:p>
          <a:p>
            <a:r>
              <a:rPr lang="en-US" altLang="zh-CN" sz="2000" dirty="0">
                <a:latin typeface="Times New Roman" pitchFamily="18" charset="0"/>
              </a:rPr>
              <a:t>frog.attr()</a:t>
            </a:r>
            <a:endParaRPr lang="zh-CN" altLang="zh-CN" sz="2000" dirty="0">
              <a:latin typeface="Times New Roman" pitchFamily="18" charset="0"/>
            </a:endParaRPr>
          </a:p>
        </p:txBody>
      </p:sp>
      <p:cxnSp>
        <p:nvCxnSpPr>
          <p:cNvPr id="17" name="肘形连接符 13">
            <a:extLst>
              <a:ext uri="{FF2B5EF4-FFF2-40B4-BE49-F238E27FC236}">
                <a16:creationId xmlns:a16="http://schemas.microsoft.com/office/drawing/2014/main" id="{4FC88E26-FA8E-40CE-922D-BED08DD7B2E9}"/>
              </a:ext>
            </a:extLst>
          </p:cNvPr>
          <p:cNvCxnSpPr/>
          <p:nvPr/>
        </p:nvCxnSpPr>
        <p:spPr>
          <a:xfrm rot="10800000">
            <a:off x="3302352" y="4162875"/>
            <a:ext cx="6538335" cy="100317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7">
            <a:extLst>
              <a:ext uri="{FF2B5EF4-FFF2-40B4-BE49-F238E27FC236}">
                <a16:creationId xmlns:a16="http://schemas.microsoft.com/office/drawing/2014/main" id="{AA199521-403C-405D-A703-25F6C6696BEA}"/>
              </a:ext>
            </a:extLst>
          </p:cNvPr>
          <p:cNvCxnSpPr/>
          <p:nvPr/>
        </p:nvCxnSpPr>
        <p:spPr>
          <a:xfrm rot="10800000">
            <a:off x="4995555" y="4726095"/>
            <a:ext cx="4279074" cy="79927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22">
            <a:extLst>
              <a:ext uri="{FF2B5EF4-FFF2-40B4-BE49-F238E27FC236}">
                <a16:creationId xmlns:a16="http://schemas.microsoft.com/office/drawing/2014/main" id="{C5EB403C-5341-4990-98AC-C3255F3E1A0F}"/>
              </a:ext>
            </a:extLst>
          </p:cNvPr>
          <p:cNvCxnSpPr/>
          <p:nvPr/>
        </p:nvCxnSpPr>
        <p:spPr>
          <a:xfrm rot="10800000" flipV="1">
            <a:off x="4403205" y="5865228"/>
            <a:ext cx="4871424" cy="312906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55970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610972" y="533030"/>
            <a:ext cx="3237025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单继承与多继承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1055109" y="1229715"/>
            <a:ext cx="3237025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多继承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776" y="1803290"/>
            <a:ext cx="502069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多继承指的是一个子类继承多个父类，其语法格式如下：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">
            <a:extLst>
              <a:ext uri="{FF2B5EF4-FFF2-40B4-BE49-F238E27FC236}">
                <a16:creationId xmlns:a16="http://schemas.microsoft.com/office/drawing/2014/main" id="{B6AC8322-4C5E-4213-807D-8B169B245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924" y="3090323"/>
            <a:ext cx="537689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</a:lstStyle>
          <a:p>
            <a:r>
              <a:rPr lang="en-US" altLang="zh-CN" dirty="0"/>
              <a:t>class </a:t>
            </a:r>
            <a:r>
              <a:rPr lang="zh-CN" altLang="zh-CN" dirty="0"/>
              <a:t>子类</a:t>
            </a:r>
            <a:r>
              <a:rPr lang="en-US" altLang="zh-CN" dirty="0"/>
              <a:t>(</a:t>
            </a:r>
            <a:r>
              <a:rPr lang="zh-CN" altLang="zh-CN" dirty="0"/>
              <a:t>父类</a:t>
            </a:r>
            <a:r>
              <a:rPr lang="en-US" altLang="zh-CN" dirty="0"/>
              <a:t>A, </a:t>
            </a:r>
            <a:r>
              <a:rPr lang="zh-CN" altLang="zh-CN" dirty="0"/>
              <a:t>父类</a:t>
            </a:r>
            <a:r>
              <a:rPr lang="en-US" altLang="zh-CN" dirty="0"/>
              <a:t>B, ...):</a:t>
            </a:r>
            <a:endParaRPr lang="zh-CN" altLang="zh-CN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95C9ED7-884B-40AA-A0F9-A04A1167088A}"/>
              </a:ext>
            </a:extLst>
          </p:cNvPr>
          <p:cNvSpPr txBox="1"/>
          <p:nvPr/>
        </p:nvSpPr>
        <p:spPr>
          <a:xfrm>
            <a:off x="5984227" y="1564345"/>
            <a:ext cx="6094562" cy="9787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譬如：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定义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English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Math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Student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类，使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Student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类继承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English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Math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">
            <a:extLst>
              <a:ext uri="{FF2B5EF4-FFF2-40B4-BE49-F238E27FC236}">
                <a16:creationId xmlns:a16="http://schemas.microsoft.com/office/drawing/2014/main" id="{FBC30141-D986-4617-916D-83F132542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5078" y="2697226"/>
            <a:ext cx="4736037" cy="3416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English: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eng_know(self):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print('</a:t>
            </a:r>
            <a:r>
              <a:rPr lang="zh-CN" altLang="zh-CN" dirty="0">
                <a:latin typeface="Times New Roman" pitchFamily="18" charset="0"/>
              </a:rPr>
              <a:t>具备英语知识。</a:t>
            </a:r>
            <a:r>
              <a:rPr lang="en-US" altLang="zh-CN" dirty="0">
                <a:latin typeface="Times New Roman" pitchFamily="18" charset="0"/>
              </a:rPr>
              <a:t>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class Math: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math_know(self):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print('</a:t>
            </a:r>
            <a:r>
              <a:rPr lang="zh-CN" altLang="zh-CN" dirty="0">
                <a:latin typeface="Times New Roman" pitchFamily="18" charset="0"/>
              </a:rPr>
              <a:t>具备数学知识。</a:t>
            </a:r>
            <a:r>
              <a:rPr lang="en-US" altLang="zh-CN" dirty="0">
                <a:latin typeface="Times New Roman" pitchFamily="18" charset="0"/>
              </a:rPr>
              <a:t>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class 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</a:rPr>
              <a:t>Student(English, Math):</a:t>
            </a:r>
            <a:endParaRPr lang="zh-CN" altLang="zh-CN" b="1" dirty="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study(self):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print('</a:t>
            </a:r>
            <a:r>
              <a:rPr lang="zh-CN" altLang="zh-CN" dirty="0">
                <a:latin typeface="Times New Roman" pitchFamily="18" charset="0"/>
              </a:rPr>
              <a:t>学生的任务是学习。</a:t>
            </a:r>
            <a:r>
              <a:rPr lang="en-US" altLang="zh-CN" dirty="0">
                <a:latin typeface="Times New Roman" pitchFamily="18" charset="0"/>
              </a:rPr>
              <a:t>')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24" name="文本框 2">
            <a:extLst>
              <a:ext uri="{FF2B5EF4-FFF2-40B4-BE49-F238E27FC236}">
                <a16:creationId xmlns:a16="http://schemas.microsoft.com/office/drawing/2014/main" id="{3865E82D-20F4-42D1-9851-71C2F7B92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3244" y="4307826"/>
            <a:ext cx="2894615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 err="1">
                <a:latin typeface="Times New Roman" pitchFamily="18" charset="0"/>
              </a:rPr>
              <a:t>stu</a:t>
            </a:r>
            <a:r>
              <a:rPr lang="en-US" altLang="zh-CN" dirty="0">
                <a:latin typeface="Times New Roman" pitchFamily="18" charset="0"/>
              </a:rPr>
              <a:t> = Student()</a:t>
            </a:r>
          </a:p>
          <a:p>
            <a:r>
              <a:rPr lang="en-US" altLang="zh-CN" dirty="0" err="1">
                <a:latin typeface="Times New Roman" pitchFamily="18" charset="0"/>
              </a:rPr>
              <a:t>stu.eng_know</a:t>
            </a:r>
            <a:r>
              <a:rPr lang="en-US" altLang="zh-CN" dirty="0">
                <a:latin typeface="Times New Roman" pitchFamily="18" charset="0"/>
              </a:rPr>
              <a:t>()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 err="1">
                <a:latin typeface="Times New Roman" pitchFamily="18" charset="0"/>
              </a:rPr>
              <a:t>stu.math_know</a:t>
            </a:r>
            <a:r>
              <a:rPr lang="en-US" altLang="zh-CN" dirty="0">
                <a:latin typeface="Times New Roman" pitchFamily="18" charset="0"/>
              </a:rPr>
              <a:t>()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 err="1">
                <a:latin typeface="Times New Roman" pitchFamily="18" charset="0"/>
              </a:rPr>
              <a:t>stu.study</a:t>
            </a:r>
            <a:r>
              <a:rPr lang="en-US" altLang="zh-CN" dirty="0">
                <a:latin typeface="Times New Roman" pitchFamily="18" charset="0"/>
              </a:rPr>
              <a:t>()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6743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423F7337-F7CF-41E7-90C1-DAB9BD9A2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956" y="2193564"/>
            <a:ext cx="4999513" cy="34778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  <a:prstDash val="dash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200" dirty="0">
                <a:latin typeface="Consolas" panose="020B0609020204030204" pitchFamily="49" charset="0"/>
              </a:rPr>
              <a:t>class Horse(object):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</a:t>
            </a:r>
            <a:r>
              <a:rPr lang="en-US" altLang="zh-CN" sz="2200" dirty="0" err="1">
                <a:latin typeface="Consolas" panose="020B0609020204030204" pitchFamily="49" charset="0"/>
              </a:rPr>
              <a:t>def</a:t>
            </a:r>
            <a:r>
              <a:rPr lang="en-US" altLang="zh-CN" sz="2200" dirty="0">
                <a:latin typeface="Consolas" panose="020B0609020204030204" pitchFamily="49" charset="0"/>
              </a:rPr>
              <a:t> run(self):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  print("</a:t>
            </a:r>
            <a:r>
              <a:rPr lang="zh-CN" altLang="en-US" sz="2200" dirty="0">
                <a:latin typeface="Consolas" panose="020B0609020204030204" pitchFamily="49" charset="0"/>
              </a:rPr>
              <a:t>马儿奔跑</a:t>
            </a:r>
            <a:r>
              <a:rPr lang="en-US" altLang="zh-CN" sz="2200" dirty="0">
                <a:latin typeface="Consolas" panose="020B0609020204030204" pitchFamily="49" charset="0"/>
              </a:rPr>
              <a:t>") 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class Donkey(object):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</a:t>
            </a:r>
            <a:r>
              <a:rPr lang="en-US" altLang="zh-CN" sz="2200" dirty="0" err="1">
                <a:latin typeface="Consolas" panose="020B0609020204030204" pitchFamily="49" charset="0"/>
              </a:rPr>
              <a:t>def</a:t>
            </a:r>
            <a:r>
              <a:rPr lang="en-US" altLang="zh-CN" sz="2200" dirty="0">
                <a:latin typeface="Consolas" panose="020B0609020204030204" pitchFamily="49" charset="0"/>
              </a:rPr>
              <a:t> run(self):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   print("</a:t>
            </a:r>
            <a:r>
              <a:rPr lang="zh-CN" altLang="en-US" sz="2200" dirty="0">
                <a:latin typeface="Consolas" panose="020B0609020204030204" pitchFamily="49" charset="0"/>
              </a:rPr>
              <a:t>驴儿打滚</a:t>
            </a:r>
            <a:r>
              <a:rPr lang="en-US" altLang="zh-CN" sz="2200" dirty="0">
                <a:latin typeface="Consolas" panose="020B0609020204030204" pitchFamily="49" charset="0"/>
              </a:rPr>
              <a:t>") 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class Mule(Horse, Donkey):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   pass </a:t>
            </a:r>
          </a:p>
          <a:p>
            <a:r>
              <a:rPr lang="en-US" altLang="zh-CN" sz="2200" dirty="0">
                <a:latin typeface="Consolas" panose="020B0609020204030204" pitchFamily="49" charset="0"/>
              </a:rPr>
              <a:t>mule = Mule() </a:t>
            </a:r>
          </a:p>
          <a:p>
            <a:r>
              <a:rPr lang="en-US" altLang="zh-CN" sz="2200" dirty="0" err="1">
                <a:latin typeface="Consolas" panose="020B0609020204030204" pitchFamily="49" charset="0"/>
              </a:rPr>
              <a:t>mule.run</a:t>
            </a:r>
            <a:r>
              <a:rPr lang="en-US" altLang="zh-CN" sz="2200" dirty="0">
                <a:latin typeface="Consolas" panose="020B0609020204030204" pitchFamily="49" charset="0"/>
              </a:rPr>
              <a:t>()</a:t>
            </a:r>
            <a:endParaRPr lang="zh-CN" altLang="zh-CN" sz="2200" dirty="0">
              <a:latin typeface="Consolas" panose="020B0609020204030204" pitchFamily="49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5C9ED7-884B-40AA-A0F9-A04A1167088A}"/>
              </a:ext>
            </a:extLst>
          </p:cNvPr>
          <p:cNvSpPr txBox="1"/>
          <p:nvPr/>
        </p:nvSpPr>
        <p:spPr>
          <a:xfrm>
            <a:off x="1116134" y="1242128"/>
            <a:ext cx="1010921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又譬如：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定义</a:t>
            </a:r>
            <a:r>
              <a:rPr lang="en-US" altLang="zh-CN" sz="2400" dirty="0">
                <a:latin typeface="Consolas" panose="020B0609020204030204" pitchFamily="49" charset="0"/>
              </a:rPr>
              <a:t>Horse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类、</a:t>
            </a:r>
            <a:r>
              <a:rPr lang="en-US" altLang="zh-CN" sz="2400" dirty="0">
                <a:latin typeface="Consolas" panose="020B0609020204030204" pitchFamily="49" charset="0"/>
              </a:rPr>
              <a:t>Donkey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类与</a:t>
            </a:r>
            <a:r>
              <a:rPr lang="en-US" altLang="zh-CN" sz="2400" dirty="0">
                <a:latin typeface="Consolas" panose="020B0609020204030204" pitchFamily="49" charset="0"/>
              </a:rPr>
              <a:t>Mule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类，使</a:t>
            </a:r>
            <a:r>
              <a:rPr lang="en-US" altLang="zh-CN" sz="2400" dirty="0">
                <a:latin typeface="Consolas" panose="020B0609020204030204" pitchFamily="49" charset="0"/>
              </a:rPr>
              <a:t>Mule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类继承</a:t>
            </a:r>
            <a:r>
              <a:rPr lang="en-US" altLang="zh-CN" sz="2400" dirty="0">
                <a:latin typeface="Consolas" panose="020B0609020204030204" pitchFamily="49" charset="0"/>
              </a:rPr>
              <a:t>Horse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类与</a:t>
            </a:r>
            <a:r>
              <a:rPr lang="en-US" altLang="zh-CN" sz="2400" dirty="0">
                <a:latin typeface="Consolas" panose="020B0609020204030204" pitchFamily="49" charset="0"/>
              </a:rPr>
              <a:t>Donkey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1045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760582" y="497593"/>
            <a:ext cx="2418047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方法的重写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464" y="1225328"/>
            <a:ext cx="1052697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子类可以继承父类的属性和方法，若父类的方法不能满足子类的要求，子类可以重写父类的方法，以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达到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理想的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矩形 2">
            <a:extLst>
              <a:ext uri="{FF2B5EF4-FFF2-40B4-BE49-F238E27FC236}">
                <a16:creationId xmlns:a16="http://schemas.microsoft.com/office/drawing/2014/main" id="{EB07C336-7369-47FC-8AD7-F2BC0EA6A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422" y="2495851"/>
            <a:ext cx="3034145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353A2"/>
                </a:solidFill>
                <a:latin typeface="宋体" pitchFamily="2" charset="-122"/>
              </a:rPr>
              <a:t>父类定义如下：</a:t>
            </a:r>
            <a:endParaRPr lang="zh-CN" altLang="zh-CN" sz="2400" dirty="0">
              <a:solidFill>
                <a:srgbClr val="1353A2"/>
              </a:solidFill>
              <a:latin typeface="宋体" pitchFamily="2" charset="-122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B9644A6D-14FD-48AA-82B3-2186E72DD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720" y="4370178"/>
            <a:ext cx="4542225" cy="17851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sz="2200" dirty="0">
                <a:latin typeface="Times New Roman" pitchFamily="18" charset="0"/>
              </a:rPr>
              <a:t>class Cat(Felines):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    name = "</a:t>
            </a:r>
            <a:r>
              <a:rPr lang="zh-CN" altLang="zh-CN" sz="2200" dirty="0">
                <a:latin typeface="Times New Roman" pitchFamily="18" charset="0"/>
              </a:rPr>
              <a:t>猫</a:t>
            </a:r>
            <a:r>
              <a:rPr lang="en-US" altLang="zh-CN" sz="2200" dirty="0">
                <a:latin typeface="Times New Roman" pitchFamily="18" charset="0"/>
              </a:rPr>
              <a:t>"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    def 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</a:rPr>
              <a:t>speciality</a:t>
            </a:r>
            <a:r>
              <a:rPr lang="en-US" altLang="zh-CN" sz="2200" dirty="0">
                <a:latin typeface="Times New Roman" pitchFamily="18" charset="0"/>
              </a:rPr>
              <a:t>(self):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        print(f'{self.name}</a:t>
            </a:r>
            <a:r>
              <a:rPr lang="zh-CN" altLang="zh-CN" sz="2200" dirty="0">
                <a:latin typeface="Times New Roman" pitchFamily="18" charset="0"/>
              </a:rPr>
              <a:t>会抓老鼠</a:t>
            </a:r>
            <a:r>
              <a:rPr lang="en-US" altLang="zh-CN" sz="2200" dirty="0">
                <a:latin typeface="Times New Roman" pitchFamily="18" charset="0"/>
              </a:rPr>
              <a:t>')</a:t>
            </a:r>
            <a:endParaRPr lang="zh-CN" altLang="zh-CN" sz="2200" dirty="0">
              <a:latin typeface="Times New Roman" pitchFamily="18" charset="0"/>
            </a:endParaRPr>
          </a:p>
          <a:p>
            <a:r>
              <a:rPr lang="en-US" altLang="zh-CN" sz="2200" dirty="0">
                <a:latin typeface="Times New Roman" pitchFamily="18" charset="0"/>
              </a:rPr>
              <a:t>        print(f'{self.name}</a:t>
            </a:r>
            <a:r>
              <a:rPr lang="zh-CN" altLang="zh-CN" sz="2200" dirty="0">
                <a:latin typeface="Times New Roman" pitchFamily="18" charset="0"/>
              </a:rPr>
              <a:t>会爬树</a:t>
            </a:r>
            <a:r>
              <a:rPr lang="en-US" altLang="zh-CN" sz="2200" dirty="0">
                <a:latin typeface="Times New Roman" pitchFamily="18" charset="0"/>
              </a:rPr>
              <a:t>')</a:t>
            </a:r>
            <a:endParaRPr lang="zh-CN" altLang="zh-CN" sz="2200" dirty="0">
              <a:latin typeface="Times New Roman" pitchFamily="18" charset="0"/>
            </a:endParaRPr>
          </a:p>
        </p:txBody>
      </p:sp>
      <p:sp>
        <p:nvSpPr>
          <p:cNvPr id="14" name="矩形 2">
            <a:extLst>
              <a:ext uri="{FF2B5EF4-FFF2-40B4-BE49-F238E27FC236}">
                <a16:creationId xmlns:a16="http://schemas.microsoft.com/office/drawing/2014/main" id="{EDE856EA-7A04-4E54-B3C6-C85323E09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421" y="4227691"/>
            <a:ext cx="3034145" cy="4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1353A2"/>
                </a:solidFill>
                <a:latin typeface="宋体" pitchFamily="2" charset="-122"/>
              </a:rPr>
              <a:t>子类定义如下：</a:t>
            </a:r>
            <a:endParaRPr lang="zh-CN" altLang="zh-CN" sz="2400" dirty="0">
              <a:solidFill>
                <a:srgbClr val="1353A2"/>
              </a:solidFill>
              <a:latin typeface="宋体" pitchFamily="2" charset="-122"/>
            </a:endParaRPr>
          </a:p>
        </p:txBody>
      </p:sp>
      <p:sp>
        <p:nvSpPr>
          <p:cNvPr id="15" name="文本框 2">
            <a:extLst>
              <a:ext uri="{FF2B5EF4-FFF2-40B4-BE49-F238E27FC236}">
                <a16:creationId xmlns:a16="http://schemas.microsoft.com/office/drawing/2014/main" id="{DF08DE4B-5156-469D-857C-59980D979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720" y="2584084"/>
            <a:ext cx="4606482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Felines: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speciality(self):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print("</a:t>
            </a:r>
            <a:r>
              <a:rPr lang="zh-CN" altLang="zh-CN" dirty="0">
                <a:latin typeface="Times New Roman" pitchFamily="18" charset="0"/>
              </a:rPr>
              <a:t>猫科动物特长是爬树</a:t>
            </a:r>
            <a:r>
              <a:rPr lang="en-US" altLang="zh-CN" dirty="0">
                <a:latin typeface="Times New Roman" pitchFamily="18" charset="0"/>
              </a:rPr>
              <a:t>")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033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965208" y="2533650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面向对象编程概述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3438" y="1287925"/>
            <a:ext cx="586957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# 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父类定义如下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class Felines: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</a:rPr>
              <a:t>def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</a:rPr>
              <a:t>speciality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(self):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    print("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猫科动物特长是爬树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")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# 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子类定义如下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class Cat(Felines):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name = "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猫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"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</a:rPr>
              <a:t>def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kern="100" dirty="0" err="1">
                <a:solidFill>
                  <a:srgbClr val="000000"/>
                </a:solidFill>
                <a:latin typeface="+mn-ea"/>
              </a:rPr>
              <a:t>speciality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(self):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    print(f'{self.name}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会抓老鼠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')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        print(f'{self.name}</a:t>
            </a:r>
            <a:r>
              <a:rPr lang="zh-CN" altLang="zh-CN" sz="2400" kern="100" dirty="0">
                <a:solidFill>
                  <a:srgbClr val="000000"/>
                </a:solidFill>
                <a:latin typeface="+mn-ea"/>
              </a:rPr>
              <a:t>会爬树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')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cat = Cat()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r>
              <a:rPr lang="en-US" altLang="zh-CN" sz="2400" kern="100" dirty="0" err="1">
                <a:solidFill>
                  <a:srgbClr val="000000"/>
                </a:solidFill>
                <a:latin typeface="+mn-ea"/>
              </a:rPr>
              <a:t>cat.speciality</a:t>
            </a:r>
            <a:r>
              <a:rPr lang="en-US" altLang="zh-CN" sz="2400" kern="100" dirty="0">
                <a:solidFill>
                  <a:srgbClr val="000000"/>
                </a:solidFill>
                <a:latin typeface="+mn-ea"/>
              </a:rPr>
              <a:t>()</a:t>
            </a:r>
            <a:endParaRPr lang="zh-CN" altLang="zh-CN" sz="2400" kern="100" dirty="0">
              <a:latin typeface="+mn-ea"/>
            </a:endParaRPr>
          </a:p>
          <a:p>
            <a:pPr indent="266700" algn="just">
              <a:tabLst>
                <a:tab pos="440055" algn="l"/>
              </a:tabLst>
            </a:pPr>
            <a:endParaRPr lang="zh-CN" altLang="zh-CN" sz="2400" kern="100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5167" y="4110671"/>
            <a:ext cx="2994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tabLst>
                <a:tab pos="440055" algn="l"/>
              </a:tabLst>
            </a:pPr>
            <a:r>
              <a:rPr lang="zh-CN" altLang="zh-CN" kern="100" dirty="0">
                <a:latin typeface="+mn-ea"/>
              </a:rPr>
              <a:t>运行结果是：</a:t>
            </a:r>
          </a:p>
          <a:p>
            <a:pPr indent="266700" algn="just">
              <a:tabLst>
                <a:tab pos="440055" algn="l"/>
              </a:tabLst>
            </a:pPr>
            <a:r>
              <a:rPr lang="zh-CN" altLang="zh-CN" kern="100" dirty="0">
                <a:latin typeface="+mn-ea"/>
              </a:rPr>
              <a:t>猫会抓老鼠</a:t>
            </a:r>
          </a:p>
          <a:p>
            <a:pPr indent="266700" algn="just">
              <a:tabLst>
                <a:tab pos="440055" algn="l"/>
              </a:tabLst>
            </a:pPr>
            <a:r>
              <a:rPr lang="zh-CN" altLang="zh-CN" kern="100" dirty="0">
                <a:latin typeface="+mn-ea"/>
              </a:rPr>
              <a:t>猫会爬树</a:t>
            </a:r>
          </a:p>
          <a:p>
            <a:pPr indent="266700" algn="just">
              <a:tabLst>
                <a:tab pos="440055" algn="l"/>
              </a:tabLst>
            </a:pPr>
            <a:r>
              <a:rPr lang="en-US" altLang="zh-CN" kern="100" dirty="0">
                <a:latin typeface="+mn-ea"/>
              </a:rPr>
              <a:t>&gt;&gt;&gt; </a:t>
            </a:r>
            <a:endParaRPr lang="zh-CN" altLang="zh-CN" kern="100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438" y="5981517"/>
            <a:ext cx="94642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tabLst>
                <a:tab pos="440055" algn="l"/>
              </a:tabLst>
            </a:pP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从运行结果可以看到，子类</a:t>
            </a:r>
            <a:r>
              <a:rPr lang="en-US" altLang="zh-CN" sz="2000" kern="100" dirty="0">
                <a:solidFill>
                  <a:srgbClr val="FF0000"/>
                </a:solidFill>
                <a:latin typeface="+mn-ea"/>
              </a:rPr>
              <a:t>Cat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重写了父类</a:t>
            </a:r>
            <a:r>
              <a:rPr lang="en-US" altLang="zh-CN" sz="2000" kern="100" dirty="0">
                <a:solidFill>
                  <a:srgbClr val="FF0000"/>
                </a:solidFill>
                <a:latin typeface="+mn-ea"/>
              </a:rPr>
              <a:t>Felines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的父类的</a:t>
            </a:r>
            <a:r>
              <a:rPr lang="en-US" altLang="zh-CN" sz="2000" kern="100" dirty="0" err="1">
                <a:solidFill>
                  <a:srgbClr val="FF0000"/>
                </a:solidFill>
                <a:latin typeface="+mn-ea"/>
              </a:rPr>
              <a:t>speciality</a:t>
            </a:r>
            <a:r>
              <a:rPr lang="en-US" altLang="zh-CN" sz="2000" kern="100" dirty="0">
                <a:solidFill>
                  <a:srgbClr val="FF0000"/>
                </a:solidFill>
                <a:latin typeface="+mn-ea"/>
              </a:rPr>
              <a:t>()</a:t>
            </a:r>
            <a:r>
              <a:rPr lang="zh-CN" altLang="zh-CN" sz="2000" kern="100" dirty="0">
                <a:solidFill>
                  <a:srgbClr val="FF0000"/>
                </a:solidFill>
                <a:latin typeface="+mn-ea"/>
              </a:rPr>
              <a:t>方法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4074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699622" y="471466"/>
            <a:ext cx="2600927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super()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函数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90" y="1698000"/>
            <a:ext cx="56829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如果子类重写了父类的方法，但仍希望调用父类中的方法，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那么可以使用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super()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函数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实现。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super()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只能在子类中使用，用于调用父类中的方法。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3204FEBB-07C6-44CB-A30B-40A8E2DC7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331" y="4324917"/>
            <a:ext cx="325603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Times New Roman" pitchFamily="18" charset="0"/>
                <a:ea typeface="宋体" pitchFamily="2" charset="-122"/>
              </a:defRPr>
            </a:lvl1pPr>
          </a:lstStyle>
          <a:p>
            <a:r>
              <a:rPr lang="en-US" altLang="zh-CN" dirty="0"/>
              <a:t>super().</a:t>
            </a:r>
            <a:r>
              <a:rPr lang="zh-CN" altLang="zh-CN" dirty="0"/>
              <a:t>方法名</a:t>
            </a:r>
            <a:r>
              <a:rPr lang="en-US" altLang="zh-CN" dirty="0"/>
              <a:t>()</a:t>
            </a:r>
            <a:endParaRPr lang="zh-CN" altLang="zh-CN" dirty="0"/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DF08DE4B-5156-469D-857C-59980D979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718" y="1862704"/>
            <a:ext cx="4606482" cy="3046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Felines: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speciality(self):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print("</a:t>
            </a:r>
            <a:r>
              <a:rPr lang="zh-CN" altLang="zh-CN" dirty="0">
                <a:latin typeface="Times New Roman" pitchFamily="18" charset="0"/>
              </a:rPr>
              <a:t>猫科动物特长是爬树</a:t>
            </a:r>
            <a:r>
              <a:rPr lang="en-US" altLang="zh-CN" dirty="0">
                <a:latin typeface="Times New Roman" pitchFamily="18" charset="0"/>
              </a:rPr>
              <a:t>")</a:t>
            </a:r>
          </a:p>
          <a:p>
            <a:r>
              <a:rPr lang="en-US" altLang="zh-CN" dirty="0">
                <a:latin typeface="Times New Roman" pitchFamily="18" charset="0"/>
              </a:rPr>
              <a:t>class Cat(Felines):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name = "</a:t>
            </a:r>
            <a:r>
              <a:rPr lang="zh-CN" altLang="zh-CN" dirty="0">
                <a:latin typeface="Times New Roman" pitchFamily="18" charset="0"/>
              </a:rPr>
              <a:t>猫</a:t>
            </a:r>
            <a:r>
              <a:rPr lang="en-US" altLang="zh-CN" dirty="0">
                <a:latin typeface="Times New Roman" pitchFamily="18" charset="0"/>
              </a:rPr>
              <a:t>"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</a:t>
            </a:r>
            <a:r>
              <a:rPr lang="en-US" altLang="zh-CN" dirty="0" err="1">
                <a:latin typeface="Times New Roman" pitchFamily="18" charset="0"/>
              </a:rPr>
              <a:t>def</a:t>
            </a:r>
            <a:r>
              <a:rPr lang="en-US" altLang="zh-CN" dirty="0">
                <a:latin typeface="Times New Roman" pitchFamily="18" charset="0"/>
              </a:rPr>
              <a:t> </a:t>
            </a:r>
            <a:r>
              <a:rPr lang="en-US" altLang="zh-CN" dirty="0" err="1">
                <a:solidFill>
                  <a:srgbClr val="FF0000"/>
                </a:solidFill>
                <a:latin typeface="Times New Roman" pitchFamily="18" charset="0"/>
              </a:rPr>
              <a:t>speciality</a:t>
            </a:r>
            <a:r>
              <a:rPr lang="en-US" altLang="zh-CN" dirty="0">
                <a:latin typeface="Times New Roman" pitchFamily="18" charset="0"/>
              </a:rPr>
              <a:t>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print(f'{self.name}</a:t>
            </a:r>
            <a:r>
              <a:rPr lang="zh-CN" altLang="zh-CN" dirty="0">
                <a:latin typeface="Times New Roman" pitchFamily="18" charset="0"/>
              </a:rPr>
              <a:t>会抓老鼠</a:t>
            </a:r>
            <a:r>
              <a:rPr lang="en-US" altLang="zh-CN" dirty="0">
                <a:latin typeface="Times New Roman" pitchFamily="18" charset="0"/>
              </a:rPr>
              <a:t>')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print(f'{self.name}</a:t>
            </a:r>
            <a:r>
              <a:rPr lang="zh-CN" altLang="zh-CN" dirty="0">
                <a:latin typeface="Times New Roman" pitchFamily="18" charset="0"/>
              </a:rPr>
              <a:t>会爬树</a:t>
            </a:r>
            <a:r>
              <a:rPr lang="en-US" altLang="zh-CN" dirty="0">
                <a:latin typeface="Times New Roman" pitchFamily="18" charset="0"/>
              </a:rPr>
              <a:t>')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3" name="文本框 2">
            <a:extLst>
              <a:ext uri="{FF2B5EF4-FFF2-40B4-BE49-F238E27FC236}">
                <a16:creationId xmlns:a16="http://schemas.microsoft.com/office/drawing/2014/main" id="{3865E82D-20F4-42D1-9851-71C2F7B92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718" y="5074985"/>
            <a:ext cx="2894615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cat = Cat()</a:t>
            </a:r>
          </a:p>
          <a:p>
            <a:r>
              <a:rPr lang="en-US" altLang="zh-CN" dirty="0" err="1">
                <a:latin typeface="Times New Roman" pitchFamily="18" charset="0"/>
              </a:rPr>
              <a:t>cat.speciality</a:t>
            </a:r>
            <a:r>
              <a:rPr lang="en-US" altLang="zh-CN" dirty="0">
                <a:latin typeface="Times New Roman" pitchFamily="18" charset="0"/>
              </a:rPr>
              <a:t>()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</a:rPr>
              <a:t>super().</a:t>
            </a:r>
            <a:r>
              <a:rPr lang="en-US" altLang="zh-CN" dirty="0" err="1">
                <a:latin typeface="Times New Roman" pitchFamily="18" charset="0"/>
              </a:rPr>
              <a:t>speciality</a:t>
            </a:r>
            <a:r>
              <a:rPr lang="en-US" altLang="zh-CN" dirty="0">
                <a:latin typeface="Times New Roman" pitchFamily="18" charset="0"/>
              </a:rPr>
              <a:t>()</a:t>
            </a:r>
            <a:endParaRPr lang="zh-CN" altLang="zh-CN" dirty="0"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6951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>
            <a:extLst>
              <a:ext uri="{FF2B5EF4-FFF2-40B4-BE49-F238E27FC236}">
                <a16:creationId xmlns:a16="http://schemas.microsoft.com/office/drawing/2014/main" id="{F39B37AE-9A88-4603-82B1-970786533A61}"/>
              </a:ext>
            </a:extLst>
          </p:cNvPr>
          <p:cNvSpPr txBox="1"/>
          <p:nvPr/>
        </p:nvSpPr>
        <p:spPr>
          <a:xfrm>
            <a:off x="811270" y="550447"/>
            <a:ext cx="1008822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多态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0B996A3-D668-45C0-B698-CD7C0C1D2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479" y="1128078"/>
            <a:ext cx="1113963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中，多态指在不考虑对象类型的情况下使用对象。相比于强类型，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更推崇“鸭子类型”。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E47E513-5556-490C-9A4F-AEB5E2C10F3B}"/>
              </a:ext>
            </a:extLst>
          </p:cNvPr>
          <p:cNvSpPr/>
          <p:nvPr/>
        </p:nvSpPr>
        <p:spPr>
          <a:xfrm>
            <a:off x="726478" y="2177157"/>
            <a:ext cx="113523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“鸭子类型”是这样推断的：如果一只生物走起路来像鸭子，游起泳来像鸭子，叫起来也像鸭子，那么它就可以被当做鸭子。也就是说，“鸭子类型”不关注对象的类型，而是关注对象具有的行为。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167662-B406-470B-852A-2809AD4A9223}"/>
              </a:ext>
            </a:extLst>
          </p:cNvPr>
          <p:cNvSpPr txBox="1"/>
          <p:nvPr/>
        </p:nvSpPr>
        <p:spPr>
          <a:xfrm>
            <a:off x="811270" y="3445831"/>
            <a:ext cx="10747557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中并不需要显式指定对象的类型，只要对象具有预期的方法和表达式操作符，就可以使用对象。</a:t>
            </a:r>
          </a:p>
        </p:txBody>
      </p:sp>
      <p:sp>
        <p:nvSpPr>
          <p:cNvPr id="9" name="文本框 2">
            <a:extLst>
              <a:ext uri="{FF2B5EF4-FFF2-40B4-BE49-F238E27FC236}">
                <a16:creationId xmlns:a16="http://schemas.microsoft.com/office/drawing/2014/main" id="{36867953-3F6F-49DC-89F7-A52BE69FA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78" y="5185665"/>
            <a:ext cx="378292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Rabbit(Animal):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move(self):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print("</a:t>
            </a:r>
            <a:r>
              <a:rPr lang="zh-CN" altLang="zh-CN" dirty="0">
                <a:latin typeface="Times New Roman" pitchFamily="18" charset="0"/>
              </a:rPr>
              <a:t>兔子蹦蹦跳跳</a:t>
            </a:r>
            <a:r>
              <a:rPr lang="en-US" altLang="zh-CN" dirty="0">
                <a:latin typeface="Times New Roman" pitchFamily="18" charset="0"/>
              </a:rPr>
              <a:t>")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1" name="文本框 2">
            <a:extLst>
              <a:ext uri="{FF2B5EF4-FFF2-40B4-BE49-F238E27FC236}">
                <a16:creationId xmlns:a16="http://schemas.microsoft.com/office/drawing/2014/main" id="{B616C5FA-F787-464A-A849-6C26AEEE4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3197" y="5257077"/>
            <a:ext cx="365807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class Snail(Animal):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def move(self):</a:t>
            </a:r>
            <a:endParaRPr lang="zh-CN" altLang="zh-CN" dirty="0">
              <a:latin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</a:rPr>
              <a:t>        print("</a:t>
            </a:r>
            <a:r>
              <a:rPr lang="zh-CN" altLang="zh-CN" dirty="0">
                <a:latin typeface="Times New Roman" pitchFamily="18" charset="0"/>
              </a:rPr>
              <a:t>蜗牛缓慢爬行</a:t>
            </a:r>
            <a:r>
              <a:rPr lang="en-US" altLang="zh-CN" dirty="0">
                <a:latin typeface="Times New Roman" pitchFamily="18" charset="0"/>
              </a:rPr>
              <a:t>")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12" name="文本框 2">
            <a:extLst>
              <a:ext uri="{FF2B5EF4-FFF2-40B4-BE49-F238E27FC236}">
                <a16:creationId xmlns:a16="http://schemas.microsoft.com/office/drawing/2014/main" id="{C41B14D1-A7C0-416B-AA1C-D68E0093D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835" y="5540858"/>
            <a:ext cx="2079578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等线" charset="-122"/>
                <a:ea typeface="宋体" pitchFamily="2" charset="-122"/>
              </a:defRPr>
            </a:lvl9pPr>
          </a:lstStyle>
          <a:p>
            <a:r>
              <a:rPr lang="en-US" altLang="zh-CN" dirty="0">
                <a:latin typeface="Times New Roman" pitchFamily="18" charset="0"/>
              </a:rPr>
              <a:t>def test(obj):</a:t>
            </a:r>
          </a:p>
          <a:p>
            <a:r>
              <a:rPr lang="en-US" altLang="zh-CN" dirty="0">
                <a:latin typeface="Times New Roman" pitchFamily="18" charset="0"/>
              </a:rPr>
              <a:t>     obj.move()</a:t>
            </a:r>
            <a:endParaRPr lang="zh-CN" altLang="zh-CN" dirty="0">
              <a:latin typeface="Times New Roman" pitchFamily="18" charset="0"/>
            </a:endParaRPr>
          </a:p>
        </p:txBody>
      </p:sp>
      <p:cxnSp>
        <p:nvCxnSpPr>
          <p:cNvPr id="13" name="肘形连接符 18">
            <a:extLst>
              <a:ext uri="{FF2B5EF4-FFF2-40B4-BE49-F238E27FC236}">
                <a16:creationId xmlns:a16="http://schemas.microsoft.com/office/drawing/2014/main" id="{46EC4CA5-584D-4F4E-A381-071F43CB58DA}"/>
              </a:ext>
            </a:extLst>
          </p:cNvPr>
          <p:cNvCxnSpPr>
            <a:cxnSpLocks/>
          </p:cNvCxnSpPr>
          <p:nvPr/>
        </p:nvCxnSpPr>
        <p:spPr>
          <a:xfrm>
            <a:off x="1891436" y="5185664"/>
            <a:ext cx="3782922" cy="222663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29">
            <a:extLst>
              <a:ext uri="{FF2B5EF4-FFF2-40B4-BE49-F238E27FC236}">
                <a16:creationId xmlns:a16="http://schemas.microsoft.com/office/drawing/2014/main" id="{9602BCA9-2811-44B5-8C0C-318BCF62FE19}"/>
              </a:ext>
            </a:extLst>
          </p:cNvPr>
          <p:cNvCxnSpPr/>
          <p:nvPr/>
        </p:nvCxnSpPr>
        <p:spPr>
          <a:xfrm rot="10800000" flipV="1">
            <a:off x="6506028" y="5185663"/>
            <a:ext cx="2478937" cy="235527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3">
            <a:extLst>
              <a:ext uri="{FF2B5EF4-FFF2-40B4-BE49-F238E27FC236}">
                <a16:creationId xmlns:a16="http://schemas.microsoft.com/office/drawing/2014/main" id="{C5F81854-3F1C-44C5-9276-48DDBB8D2B4F}"/>
              </a:ext>
            </a:extLst>
          </p:cNvPr>
          <p:cNvSpPr txBox="1"/>
          <p:nvPr/>
        </p:nvSpPr>
        <p:spPr>
          <a:xfrm>
            <a:off x="1984904" y="4508036"/>
            <a:ext cx="8835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Rabbit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Snail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类中都有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move()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方法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都可以传递给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test()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函数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63743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0009" y="1249209"/>
            <a:ext cx="4073112" cy="505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实例：</a:t>
            </a:r>
            <a:r>
              <a:rPr lang="zh-CN" altLang="zh-CN" sz="2400" dirty="0"/>
              <a:t>统计参加长跑的名单及人数。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/>
              <a:t>学校举办十公里长跑活动，在报名的过程中允许报过名的同学退出，在活动当天会报出参加活动的运动员名单和人数。本实例要求使用类的继承来编程，完成统计参加长跑的名单和人数的功能。</a:t>
            </a:r>
          </a:p>
        </p:txBody>
      </p:sp>
      <p:sp>
        <p:nvSpPr>
          <p:cNvPr id="4" name="矩形 3"/>
          <p:cNvSpPr/>
          <p:nvPr/>
        </p:nvSpPr>
        <p:spPr>
          <a:xfrm>
            <a:off x="5625736" y="1120761"/>
            <a:ext cx="5155475" cy="54784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class Marathon(object):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__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init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__(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self,name,yn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self.yn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yn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self.name=name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ins(self):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if(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self.yn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=='y'):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list1.append(self.name)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else: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list1.remove(self.name)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return list1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class Sportsman(Marathon):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pass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ss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list1 = []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while True: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g=input('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退出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停止（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y/n/s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if(g=='s'):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break    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n=input('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姓名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person = Sportsman(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n,g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person.ins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print('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参加长跑的名单如下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:')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in list1: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print(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na,end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=' ')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spcAft>
                <a:spcPts val="0"/>
              </a:spcAft>
            </a:pP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print(f'</a:t>
            </a:r>
            <a:r>
              <a:rPr lang="en-US" altLang="zh-CN" sz="1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\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参加人数有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:{</a:t>
            </a:r>
            <a:r>
              <a:rPr lang="en-US" altLang="zh-CN" sz="1400" b="1" dirty="0" err="1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len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(list1)}</a:t>
            </a:r>
            <a:r>
              <a:rPr lang="zh-CN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1400" b="1" dirty="0"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 </a:t>
            </a:r>
            <a:endParaRPr lang="zh-CN" altLang="zh-CN" sz="1400" b="1" dirty="0"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63787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任务实践</a:t>
            </a:r>
            <a:r>
              <a:rPr lang="en-US" altLang="zh-CN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设计人机猜拳游戏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1979" y="1804318"/>
            <a:ext cx="9217230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猜拳游戏又称“猜丁壳”，是一个古老、简单的游戏，常用来解决争议的情况。猜拳游戏有三种手势表示，即剪子、石头、布。游戏规则是：剪子胜布、石头胜剪子、布胜石头。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本任务是编写程序，实现人机猜拳游戏。要求采用面向对象的程序设计思想。</a:t>
            </a:r>
            <a:endParaRPr lang="zh-CN" altLang="zh-CN" sz="24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9173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>
            <a:extLst>
              <a:ext uri="{FF2B5EF4-FFF2-40B4-BE49-F238E27FC236}">
                <a16:creationId xmlns:a16="http://schemas.microsoft.com/office/drawing/2014/main" id="{E7AA312C-E01D-4125-94F1-B35F5A82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6362354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代码如下：</a:t>
            </a:r>
            <a:endParaRPr lang="zh-CN" altLang="zh-CN" sz="2800" dirty="0">
              <a:solidFill>
                <a:schemeClr val="accent4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7644" y="1201206"/>
            <a:ext cx="10998927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# 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设计人机猜拳游戏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import random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class Player: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__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init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__(self):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self.dict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{0: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1: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', 2: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'}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# 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手势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gesture(self):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player_input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int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(input("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请输入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(0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剪刀、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1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石头、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2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:)"))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return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self.dict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[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player_input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]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class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(Player):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play_data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[]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ai_gesture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while True: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computer =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random.randint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(0, 2)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if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len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self.play_data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) &gt;= 4: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# 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获取玩家出拳的最大概率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max_prob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max(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self.play_data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, key=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self.play_data.count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if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max_prob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    return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elif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max_prob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    return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else: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    return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else: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return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self.dict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[computer]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53548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35725" y="1185574"/>
            <a:ext cx="9030789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class Game: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game_judge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player = Player().gesture()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().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play_data.append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(player)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().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ai_gesture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if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 or \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 \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or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print(f"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电脑出的手势是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{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},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恭喜，你赢了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!")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elif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剪刀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 or \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石头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 \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or (player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 and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== '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布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'):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print(f"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电脑出的手势是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{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},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打成平局了！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")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else: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print(f"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电脑出的手势是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{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aiplayer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},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你输了，再接再厉！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")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def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game_start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(self):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self.game_judge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while True: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option = input("</a:t>
            </a:r>
            <a:r>
              <a:rPr lang="zh-CN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是否继续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:y/n\n")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if option=='y':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self.game_judge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else: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            break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g = Game()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ts val="16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    </a:t>
            </a:r>
            <a:r>
              <a:rPr lang="en-US" altLang="zh-CN" kern="100" dirty="0" err="1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g.game_start</a:t>
            </a:r>
            <a:r>
              <a:rPr lang="en-US" altLang="zh-CN" kern="100" dirty="0">
                <a:solidFill>
                  <a:srgbClr val="000000"/>
                </a:solidFill>
                <a:latin typeface="Consolas" panose="020B0609020204030204" pitchFamily="49" charset="0"/>
                <a:ea typeface="汉仪大宋简"/>
              </a:rPr>
              <a:t>()</a:t>
            </a:r>
            <a:endParaRPr lang="zh-CN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872" y="3611492"/>
            <a:ext cx="2970789" cy="252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36988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-370432" y="-313818"/>
            <a:ext cx="5426076" cy="1621509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项目小结</a:t>
            </a:r>
          </a:p>
        </p:txBody>
      </p:sp>
      <p:sp>
        <p:nvSpPr>
          <p:cNvPr id="4" name="矩形 3"/>
          <p:cNvSpPr/>
          <p:nvPr/>
        </p:nvSpPr>
        <p:spPr>
          <a:xfrm>
            <a:off x="749030" y="4338000"/>
            <a:ext cx="10693939" cy="2242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/>
              <a:t>本项目主要介绍了面向对象程序设计的知识，包括面向对象编程的基本概念、类的定义方法、对象的创建与使用方法、特殊方法的使用方法、继承的使用方法及多态的实现方法。通过本项目的学习，</a:t>
            </a:r>
            <a:r>
              <a:rPr lang="zh-CN" altLang="en-US" sz="2400" dirty="0"/>
              <a:t>为</a:t>
            </a:r>
            <a:r>
              <a:rPr lang="zh-CN" altLang="zh-CN" sz="2400" dirty="0"/>
              <a:t>后续学习更复杂的</a:t>
            </a:r>
            <a:r>
              <a:rPr lang="en-US" altLang="zh-CN" sz="2400" dirty="0"/>
              <a:t>Python</a:t>
            </a:r>
            <a:r>
              <a:rPr lang="zh-CN" altLang="zh-CN" sz="2400" dirty="0"/>
              <a:t>编程知识、设计更加模块化与可维护的软件打下坚实的基础。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777858" y="1052921"/>
            <a:ext cx="10672756" cy="5139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64" tIns="38132" rIns="76264" bIns="38132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面向对象程序设计（简称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OOP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是一种把面向对象的思想应用于程序设计的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软件开发方法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可以使得软件设计更加灵活，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代码复用和设计复用，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代码具有更好的可读性和可扩展性。</a:t>
            </a: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是基于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概念，以对象为中心，以类和继承为构造机制，来认识、理解、刻画客观世界；面向对象程序设计是将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数据以及对数据的操作封装在一起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，组成一个相互依存、不可分割的整体，即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。通过对相同类型的对象进行分类、抽象后，得出共同的特征而形成了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面向对象程序设计的关键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就是如何合理地定义和组织这些类以及类之间的关系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面向对象程序设计中的概念主要包括：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对象、类、抽象、继承、封装、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多态性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55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921612" y="1239311"/>
            <a:ext cx="10114125" cy="522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64" tIns="38132" rIns="76264" bIns="38132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面向对象编程。面向对象编程是一种将现实世界中的事物抽象为对象，并通过这些对象之间的交互来设计软件的方法。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）类。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类是对具有相同特征和行为的一组对象的抽象描述，是创建对象的模板。类中定义了对象的属性和方法，属性用于描述对象的特征和状态，方法用于描述对象的行为和操作。</a:t>
            </a: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）对象。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对象是类的实例，是类的一个具体存在。对象具有类定义的属性和方法，可以通过对象名来访问该对象的属性和调用该对象的方法。</a:t>
            </a: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">
            <a:extLst>
              <a:ext uri="{FF2B5EF4-FFF2-40B4-BE49-F238E27FC236}">
                <a16:creationId xmlns:a16="http://schemas.microsoft.com/office/drawing/2014/main" id="{95F23C6B-8E8B-452D-B0DC-EA3C567CB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面向对象基本概念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496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921612" y="1277786"/>
            <a:ext cx="10889876" cy="515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64" tIns="38132" rIns="76264" bIns="38132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）封装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。封装是将对象的属性和方法结合成一个独立的单元，并尽可能地隐藏对象的内部细节，只对外提供公共的访问方式。通过封装，可以提高程序的安全性，减少错误的发生。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）继承。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承是面向对象编程中的一个重要概念，它允许定义一个类（子类或派生类）来继承另一个类（父类或基类）的属性和方法。通过继承，实现代码的复用，这使得子类可以拥有父类的所有功能，并可以在此基础上进行扩展。</a:t>
            </a:r>
          </a:p>
          <a:p>
            <a:pPr indent="331200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）多态。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态是指在面向对象编程中，父类中的同一个方法（或属性）在不同的子类中可以有不同的实现（或值）。多态通常通过方法重写来实现，子类可以重写父类的方法，并在调用时根据对象的实际类型来执行相应的方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">
            <a:extLst>
              <a:ext uri="{FF2B5EF4-FFF2-40B4-BE49-F238E27FC236}">
                <a16:creationId xmlns:a16="http://schemas.microsoft.com/office/drawing/2014/main" id="{95F23C6B-8E8B-452D-B0DC-EA3C567CB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411" y="397096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面向对象的三大特征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50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982144" y="1626881"/>
            <a:ext cx="10114125" cy="388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64" tIns="38132" rIns="76264" bIns="38132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代码复用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通过继承，可以复用已有的代码，从而减少重复编写相同代码的工作量。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易于维护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面向对象的设计方式使程序的结构更加清晰，更易于理解和维护。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可扩展性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通过继承和多态，可以方便地扩展程序的功能。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灵活性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面向对象的设计方式使程序更加灵活，可以轻松地应对变化的需求。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">
            <a:extLst>
              <a:ext uri="{FF2B5EF4-FFF2-40B4-BE49-F238E27FC236}">
                <a16:creationId xmlns:a16="http://schemas.microsoft.com/office/drawing/2014/main" id="{95F23C6B-8E8B-452D-B0DC-EA3C567CB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217" y="408207"/>
            <a:ext cx="4873189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面向对象的优势</a:t>
            </a:r>
            <a:endParaRPr lang="zh-CN" altLang="zh-CN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87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553683" y="2669452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br>
              <a:rPr lang="en-US" altLang="zh-CN" sz="3600" b="0" dirty="0">
                <a:latin typeface="Impact" pitchFamily="34" charset="0"/>
                <a:ea typeface="微软雅黑" pitchFamily="34" charset="-122"/>
              </a:rPr>
            </a:br>
            <a:r>
              <a:rPr lang="zh-CN" altLang="en-US" sz="3600" b="0" dirty="0">
                <a:latin typeface="Impact" pitchFamily="34" charset="0"/>
                <a:ea typeface="微软雅黑" pitchFamily="34" charset="-122"/>
              </a:rPr>
              <a:t>类和对象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17034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89f28057-933c-4a0b-aee7-7cf0e1466301"/>
  <p:tag name="ISLIDE.TEMPLATE" val="#3088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2AC7"/>
      </a:accent1>
      <a:accent2>
        <a:srgbClr val="F368FC"/>
      </a:accent2>
      <a:accent3>
        <a:srgbClr val="24D9E2"/>
      </a:accent3>
      <a:accent4>
        <a:srgbClr val="504CFF"/>
      </a:accent4>
      <a:accent5>
        <a:srgbClr val="7F8AF1"/>
      </a:accent5>
      <a:accent6>
        <a:srgbClr val="B482E2"/>
      </a:accent6>
      <a:hlink>
        <a:srgbClr val="211C5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1930</TotalTime>
  <Words>4784</Words>
  <Application>Microsoft Office PowerPoint</Application>
  <PresentationFormat>宽屏</PresentationFormat>
  <Paragraphs>470</Paragraphs>
  <Slides>47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0" baseType="lpstr">
      <vt:lpstr>黑体</vt:lpstr>
      <vt:lpstr>楷体</vt:lpstr>
      <vt:lpstr>宋体</vt:lpstr>
      <vt:lpstr>微软雅黑</vt:lpstr>
      <vt:lpstr>Arial</vt:lpstr>
      <vt:lpstr>Calibri</vt:lpstr>
      <vt:lpstr>Consolas</vt:lpstr>
      <vt:lpstr>Courier New</vt:lpstr>
      <vt:lpstr>Impact</vt:lpstr>
      <vt:lpstr>Times New Roman</vt:lpstr>
      <vt:lpstr>Wingdings</vt:lpstr>
      <vt:lpstr>主题5</vt:lpstr>
      <vt:lpstr>think-cell Slide</vt:lpstr>
      <vt:lpstr>项目7 面向对象</vt:lpstr>
      <vt:lpstr>PowerPoint 演示文稿</vt:lpstr>
      <vt:lpstr>PowerPoint 演示文稿</vt:lpstr>
      <vt:lpstr> 面向对象编程概述</vt:lpstr>
      <vt:lpstr>PowerPoint 演示文稿</vt:lpstr>
      <vt:lpstr>PowerPoint 演示文稿</vt:lpstr>
      <vt:lpstr>PowerPoint 演示文稿</vt:lpstr>
      <vt:lpstr>PowerPoint 演示文稿</vt:lpstr>
      <vt:lpstr> 类和对象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特殊方法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继承与多态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项目小结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z yl</cp:lastModifiedBy>
  <cp:revision>340</cp:revision>
  <cp:lastPrinted>2019-09-11T16:00:00Z</cp:lastPrinted>
  <dcterms:created xsi:type="dcterms:W3CDTF">2019-09-11T16:00:00Z</dcterms:created>
  <dcterms:modified xsi:type="dcterms:W3CDTF">2025-07-31T07:49:56Z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