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heme/themeOverride3.xml" ContentType="application/vnd.openxmlformats-officedocument.themeOverride+xml"/>
  <Override PartName="/ppt/tags/tag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9"/>
  </p:notesMasterIdLst>
  <p:sldIdLst>
    <p:sldId id="256" r:id="rId2"/>
    <p:sldId id="391" r:id="rId3"/>
    <p:sldId id="307" r:id="rId4"/>
    <p:sldId id="258" r:id="rId5"/>
    <p:sldId id="392" r:id="rId6"/>
    <p:sldId id="314" r:id="rId7"/>
    <p:sldId id="441" r:id="rId8"/>
    <p:sldId id="431" r:id="rId9"/>
    <p:sldId id="432" r:id="rId10"/>
    <p:sldId id="433" r:id="rId11"/>
    <p:sldId id="353" r:id="rId12"/>
    <p:sldId id="394" r:id="rId13"/>
    <p:sldId id="434" r:id="rId14"/>
    <p:sldId id="405" r:id="rId15"/>
    <p:sldId id="435" r:id="rId16"/>
    <p:sldId id="436" r:id="rId17"/>
    <p:sldId id="399" r:id="rId18"/>
    <p:sldId id="439" r:id="rId19"/>
    <p:sldId id="406" r:id="rId20"/>
    <p:sldId id="418" r:id="rId21"/>
    <p:sldId id="420" r:id="rId22"/>
    <p:sldId id="437" r:id="rId23"/>
    <p:sldId id="417" r:id="rId24"/>
    <p:sldId id="410" r:id="rId25"/>
    <p:sldId id="440" r:id="rId26"/>
    <p:sldId id="425" r:id="rId27"/>
    <p:sldId id="316" r:id="rId28"/>
    <p:sldId id="323" r:id="rId29"/>
    <p:sldId id="325" r:id="rId30"/>
    <p:sldId id="395" r:id="rId31"/>
    <p:sldId id="396" r:id="rId32"/>
    <p:sldId id="397" r:id="rId33"/>
    <p:sldId id="398" r:id="rId34"/>
    <p:sldId id="404" r:id="rId35"/>
    <p:sldId id="354" r:id="rId36"/>
    <p:sldId id="438" r:id="rId37"/>
    <p:sldId id="261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6CE8"/>
    <a:srgbClr val="197FF9"/>
    <a:srgbClr val="8CF6FB"/>
    <a:srgbClr val="3C2DCB"/>
    <a:srgbClr val="CC8FFF"/>
    <a:srgbClr val="504CFF"/>
    <a:srgbClr val="D098FF"/>
    <a:srgbClr val="F469FD"/>
    <a:srgbClr val="11E3ED"/>
    <a:srgbClr val="148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8" autoAdjust="0"/>
    <p:restoredTop sz="96145" autoAdjust="0"/>
  </p:normalViewPr>
  <p:slideViewPr>
    <p:cSldViewPr snapToGrid="0">
      <p:cViewPr varScale="1">
        <p:scale>
          <a:sx n="106" d="100"/>
          <a:sy n="106" d="100"/>
        </p:scale>
        <p:origin x="594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28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2025-07-31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609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jpe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0" name="Freeform 24">
            <a:extLst>
              <a:ext uri="{FF2B5EF4-FFF2-40B4-BE49-F238E27FC236}">
                <a16:creationId xmlns:a16="http://schemas.microsoft.com/office/drawing/2014/main" id="{D9BBB875-B574-4C10-946B-2986E40AB9CB}"/>
              </a:ext>
            </a:extLst>
          </p:cNvPr>
          <p:cNvSpPr>
            <a:spLocks/>
          </p:cNvSpPr>
          <p:nvPr userDrawn="1"/>
        </p:nvSpPr>
        <p:spPr bwMode="auto">
          <a:xfrm rot="10800000">
            <a:off x="2382" y="0"/>
            <a:ext cx="4186238" cy="6858000"/>
          </a:xfrm>
          <a:custGeom>
            <a:avLst/>
            <a:gdLst>
              <a:gd name="T0" fmla="*/ 1091 w 2636"/>
              <a:gd name="T1" fmla="*/ 0 h 4326"/>
              <a:gd name="T2" fmla="*/ 2636 w 2636"/>
              <a:gd name="T3" fmla="*/ 0 h 4326"/>
              <a:gd name="T4" fmla="*/ 2636 w 2636"/>
              <a:gd name="T5" fmla="*/ 4326 h 4326"/>
              <a:gd name="T6" fmla="*/ 1091 w 2636"/>
              <a:gd name="T7" fmla="*/ 4326 h 4326"/>
              <a:gd name="T8" fmla="*/ 0 w 2636"/>
              <a:gd name="T9" fmla="*/ 2163 h 4326"/>
              <a:gd name="T10" fmla="*/ 1091 w 2636"/>
              <a:gd name="T11" fmla="*/ 0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6" h="4326">
                <a:moveTo>
                  <a:pt x="1091" y="0"/>
                </a:moveTo>
                <a:cubicBezTo>
                  <a:pt x="2636" y="0"/>
                  <a:pt x="2636" y="0"/>
                  <a:pt x="2636" y="0"/>
                </a:cubicBezTo>
                <a:cubicBezTo>
                  <a:pt x="2636" y="4326"/>
                  <a:pt x="2636" y="4326"/>
                  <a:pt x="2636" y="4326"/>
                </a:cubicBezTo>
                <a:cubicBezTo>
                  <a:pt x="1091" y="4326"/>
                  <a:pt x="1091" y="4326"/>
                  <a:pt x="1091" y="4326"/>
                </a:cubicBezTo>
                <a:cubicBezTo>
                  <a:pt x="429" y="3836"/>
                  <a:pt x="0" y="3050"/>
                  <a:pt x="0" y="2163"/>
                </a:cubicBezTo>
                <a:cubicBezTo>
                  <a:pt x="0" y="1276"/>
                  <a:pt x="429" y="490"/>
                  <a:pt x="10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81004" y="4881827"/>
            <a:ext cx="53570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BF6FBA57-2912-4D35-BBCB-4C2C6052F9A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81004" y="4577956"/>
            <a:ext cx="53570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C65597BB-096C-4B2C-8047-11D397462FD0}"/>
              </a:ext>
            </a:extLst>
          </p:cNvPr>
          <p:cNvSpPr/>
          <p:nvPr userDrawn="1"/>
        </p:nvSpPr>
        <p:spPr>
          <a:xfrm>
            <a:off x="3117691" y="4072132"/>
            <a:ext cx="1570751" cy="15707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AutoShape 3">
            <a:extLst>
              <a:ext uri="{FF2B5EF4-FFF2-40B4-BE49-F238E27FC236}">
                <a16:creationId xmlns:a16="http://schemas.microsoft.com/office/drawing/2014/main" id="{A1B4192B-0313-43A8-AAB9-81EE510D7FC9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3450616" y="4395725"/>
            <a:ext cx="904907" cy="92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F953B510-0F81-4BB7-944C-66ED5D61935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54687" y="4666264"/>
            <a:ext cx="430297" cy="429131"/>
          </a:xfrm>
          <a:custGeom>
            <a:avLst/>
            <a:gdLst>
              <a:gd name="T0" fmla="*/ 369 w 369"/>
              <a:gd name="T1" fmla="*/ 47 h 368"/>
              <a:gd name="T2" fmla="*/ 46 w 369"/>
              <a:gd name="T3" fmla="*/ 368 h 368"/>
              <a:gd name="T4" fmla="*/ 0 w 369"/>
              <a:gd name="T5" fmla="*/ 321 h 368"/>
              <a:gd name="T6" fmla="*/ 321 w 369"/>
              <a:gd name="T7" fmla="*/ 0 h 368"/>
              <a:gd name="T8" fmla="*/ 369 w 369"/>
              <a:gd name="T9" fmla="*/ 47 h 368"/>
              <a:gd name="T10" fmla="*/ 369 w 369"/>
              <a:gd name="T11" fmla="*/ 47 h 368"/>
              <a:gd name="T12" fmla="*/ 369 w 369"/>
              <a:gd name="T13" fmla="*/ 4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" h="368">
                <a:moveTo>
                  <a:pt x="369" y="47"/>
                </a:moveTo>
                <a:lnTo>
                  <a:pt x="46" y="368"/>
                </a:lnTo>
                <a:lnTo>
                  <a:pt x="0" y="321"/>
                </a:lnTo>
                <a:lnTo>
                  <a:pt x="321" y="0"/>
                </a:lnTo>
                <a:lnTo>
                  <a:pt x="369" y="47"/>
                </a:lnTo>
                <a:close/>
                <a:moveTo>
                  <a:pt x="369" y="47"/>
                </a:moveTo>
                <a:lnTo>
                  <a:pt x="369" y="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AFAEFF7F-55F3-439B-9B6B-2CD97374612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54687" y="4666264"/>
            <a:ext cx="430297" cy="429131"/>
          </a:xfrm>
          <a:custGeom>
            <a:avLst/>
            <a:gdLst>
              <a:gd name="T0" fmla="*/ 369 w 369"/>
              <a:gd name="T1" fmla="*/ 47 h 368"/>
              <a:gd name="T2" fmla="*/ 46 w 369"/>
              <a:gd name="T3" fmla="*/ 368 h 368"/>
              <a:gd name="T4" fmla="*/ 0 w 369"/>
              <a:gd name="T5" fmla="*/ 321 h 368"/>
              <a:gd name="T6" fmla="*/ 321 w 369"/>
              <a:gd name="T7" fmla="*/ 0 h 368"/>
              <a:gd name="T8" fmla="*/ 369 w 369"/>
              <a:gd name="T9" fmla="*/ 47 h 368"/>
              <a:gd name="T10" fmla="*/ 369 w 369"/>
              <a:gd name="T11" fmla="*/ 47 h 368"/>
              <a:gd name="T12" fmla="*/ 369 w 369"/>
              <a:gd name="T13" fmla="*/ 4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" h="368">
                <a:moveTo>
                  <a:pt x="369" y="47"/>
                </a:moveTo>
                <a:lnTo>
                  <a:pt x="46" y="368"/>
                </a:lnTo>
                <a:lnTo>
                  <a:pt x="0" y="321"/>
                </a:lnTo>
                <a:lnTo>
                  <a:pt x="321" y="0"/>
                </a:lnTo>
                <a:lnTo>
                  <a:pt x="369" y="47"/>
                </a:lnTo>
                <a:moveTo>
                  <a:pt x="369" y="47"/>
                </a:moveTo>
                <a:lnTo>
                  <a:pt x="369" y="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C7F680DC-FA58-4440-9D14-C3C8071BB9F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47118" y="4384064"/>
            <a:ext cx="920067" cy="932894"/>
          </a:xfrm>
          <a:custGeom>
            <a:avLst/>
            <a:gdLst>
              <a:gd name="T0" fmla="*/ 735 w 784"/>
              <a:gd name="T1" fmla="*/ 177 h 797"/>
              <a:gd name="T2" fmla="*/ 608 w 784"/>
              <a:gd name="T3" fmla="*/ 49 h 797"/>
              <a:gd name="T4" fmla="*/ 429 w 784"/>
              <a:gd name="T5" fmla="*/ 49 h 797"/>
              <a:gd name="T6" fmla="*/ 89 w 784"/>
              <a:gd name="T7" fmla="*/ 388 h 797"/>
              <a:gd name="T8" fmla="*/ 53 w 784"/>
              <a:gd name="T9" fmla="*/ 466 h 797"/>
              <a:gd name="T10" fmla="*/ 3 w 784"/>
              <a:gd name="T11" fmla="*/ 721 h 797"/>
              <a:gd name="T12" fmla="*/ 3 w 784"/>
              <a:gd name="T13" fmla="*/ 723 h 797"/>
              <a:gd name="T14" fmla="*/ 21 w 784"/>
              <a:gd name="T15" fmla="*/ 778 h 797"/>
              <a:gd name="T16" fmla="*/ 68 w 784"/>
              <a:gd name="T17" fmla="*/ 797 h 797"/>
              <a:gd name="T18" fmla="*/ 76 w 784"/>
              <a:gd name="T19" fmla="*/ 797 h 797"/>
              <a:gd name="T20" fmla="*/ 78 w 784"/>
              <a:gd name="T21" fmla="*/ 797 h 797"/>
              <a:gd name="T22" fmla="*/ 321 w 784"/>
              <a:gd name="T23" fmla="*/ 731 h 797"/>
              <a:gd name="T24" fmla="*/ 395 w 784"/>
              <a:gd name="T25" fmla="*/ 695 h 797"/>
              <a:gd name="T26" fmla="*/ 735 w 784"/>
              <a:gd name="T27" fmla="*/ 355 h 797"/>
              <a:gd name="T28" fmla="*/ 735 w 784"/>
              <a:gd name="T29" fmla="*/ 177 h 797"/>
              <a:gd name="T30" fmla="*/ 518 w 784"/>
              <a:gd name="T31" fmla="*/ 78 h 797"/>
              <a:gd name="T32" fmla="*/ 561 w 784"/>
              <a:gd name="T33" fmla="*/ 96 h 797"/>
              <a:gd name="T34" fmla="*/ 688 w 784"/>
              <a:gd name="T35" fmla="*/ 224 h 797"/>
              <a:gd name="T36" fmla="*/ 688 w 784"/>
              <a:gd name="T37" fmla="*/ 309 h 797"/>
              <a:gd name="T38" fmla="*/ 673 w 784"/>
              <a:gd name="T39" fmla="*/ 324 h 797"/>
              <a:gd name="T40" fmla="*/ 460 w 784"/>
              <a:gd name="T41" fmla="*/ 111 h 797"/>
              <a:gd name="T42" fmla="*/ 476 w 784"/>
              <a:gd name="T43" fmla="*/ 96 h 797"/>
              <a:gd name="T44" fmla="*/ 518 w 784"/>
              <a:gd name="T45" fmla="*/ 78 h 797"/>
              <a:gd name="T46" fmla="*/ 69 w 784"/>
              <a:gd name="T47" fmla="*/ 731 h 797"/>
              <a:gd name="T48" fmla="*/ 99 w 784"/>
              <a:gd name="T49" fmla="*/ 577 h 797"/>
              <a:gd name="T50" fmla="*/ 213 w 784"/>
              <a:gd name="T51" fmla="*/ 691 h 797"/>
              <a:gd name="T52" fmla="*/ 69 w 784"/>
              <a:gd name="T53" fmla="*/ 731 h 797"/>
              <a:gd name="T54" fmla="*/ 349 w 784"/>
              <a:gd name="T55" fmla="*/ 648 h 797"/>
              <a:gd name="T56" fmla="*/ 313 w 784"/>
              <a:gd name="T57" fmla="*/ 665 h 797"/>
              <a:gd name="T58" fmla="*/ 313 w 784"/>
              <a:gd name="T59" fmla="*/ 664 h 797"/>
              <a:gd name="T60" fmla="*/ 309 w 784"/>
              <a:gd name="T61" fmla="*/ 665 h 797"/>
              <a:gd name="T62" fmla="*/ 306 w 784"/>
              <a:gd name="T63" fmla="*/ 665 h 797"/>
              <a:gd name="T64" fmla="*/ 264 w 784"/>
              <a:gd name="T65" fmla="*/ 648 h 797"/>
              <a:gd name="T66" fmla="*/ 136 w 784"/>
              <a:gd name="T67" fmla="*/ 520 h 797"/>
              <a:gd name="T68" fmla="*/ 119 w 784"/>
              <a:gd name="T69" fmla="*/ 474 h 797"/>
              <a:gd name="T70" fmla="*/ 120 w 784"/>
              <a:gd name="T71" fmla="*/ 468 h 797"/>
              <a:gd name="T72" fmla="*/ 119 w 784"/>
              <a:gd name="T73" fmla="*/ 468 h 797"/>
              <a:gd name="T74" fmla="*/ 136 w 784"/>
              <a:gd name="T75" fmla="*/ 435 h 797"/>
              <a:gd name="T76" fmla="*/ 413 w 784"/>
              <a:gd name="T77" fmla="*/ 158 h 797"/>
              <a:gd name="T78" fmla="*/ 626 w 784"/>
              <a:gd name="T79" fmla="*/ 371 h 797"/>
              <a:gd name="T80" fmla="*/ 349 w 784"/>
              <a:gd name="T81" fmla="*/ 648 h 797"/>
              <a:gd name="T82" fmla="*/ 349 w 784"/>
              <a:gd name="T83" fmla="*/ 648 h 797"/>
              <a:gd name="T84" fmla="*/ 349 w 784"/>
              <a:gd name="T85" fmla="*/ 648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4" h="797">
                <a:moveTo>
                  <a:pt x="735" y="177"/>
                </a:moveTo>
                <a:cubicBezTo>
                  <a:pt x="608" y="49"/>
                  <a:pt x="608" y="49"/>
                  <a:pt x="608" y="49"/>
                </a:cubicBezTo>
                <a:cubicBezTo>
                  <a:pt x="558" y="0"/>
                  <a:pt x="478" y="0"/>
                  <a:pt x="429" y="49"/>
                </a:cubicBezTo>
                <a:cubicBezTo>
                  <a:pt x="89" y="388"/>
                  <a:pt x="89" y="388"/>
                  <a:pt x="89" y="388"/>
                </a:cubicBezTo>
                <a:cubicBezTo>
                  <a:pt x="68" y="410"/>
                  <a:pt x="56" y="438"/>
                  <a:pt x="53" y="466"/>
                </a:cubicBezTo>
                <a:cubicBezTo>
                  <a:pt x="3" y="721"/>
                  <a:pt x="3" y="721"/>
                  <a:pt x="3" y="721"/>
                </a:cubicBezTo>
                <a:cubicBezTo>
                  <a:pt x="3" y="723"/>
                  <a:pt x="3" y="723"/>
                  <a:pt x="3" y="723"/>
                </a:cubicBezTo>
                <a:cubicBezTo>
                  <a:pt x="0" y="744"/>
                  <a:pt x="7" y="764"/>
                  <a:pt x="21" y="778"/>
                </a:cubicBezTo>
                <a:cubicBezTo>
                  <a:pt x="34" y="790"/>
                  <a:pt x="50" y="797"/>
                  <a:pt x="68" y="797"/>
                </a:cubicBezTo>
                <a:cubicBezTo>
                  <a:pt x="70" y="797"/>
                  <a:pt x="73" y="797"/>
                  <a:pt x="76" y="797"/>
                </a:cubicBezTo>
                <a:cubicBezTo>
                  <a:pt x="78" y="797"/>
                  <a:pt x="78" y="797"/>
                  <a:pt x="78" y="797"/>
                </a:cubicBezTo>
                <a:cubicBezTo>
                  <a:pt x="321" y="731"/>
                  <a:pt x="321" y="731"/>
                  <a:pt x="321" y="731"/>
                </a:cubicBezTo>
                <a:cubicBezTo>
                  <a:pt x="349" y="728"/>
                  <a:pt x="375" y="715"/>
                  <a:pt x="395" y="695"/>
                </a:cubicBezTo>
                <a:cubicBezTo>
                  <a:pt x="735" y="355"/>
                  <a:pt x="735" y="355"/>
                  <a:pt x="735" y="355"/>
                </a:cubicBezTo>
                <a:cubicBezTo>
                  <a:pt x="784" y="306"/>
                  <a:pt x="784" y="226"/>
                  <a:pt x="735" y="177"/>
                </a:cubicBezTo>
                <a:close/>
                <a:moveTo>
                  <a:pt x="518" y="78"/>
                </a:moveTo>
                <a:cubicBezTo>
                  <a:pt x="534" y="78"/>
                  <a:pt x="549" y="84"/>
                  <a:pt x="561" y="96"/>
                </a:cubicBezTo>
                <a:cubicBezTo>
                  <a:pt x="688" y="224"/>
                  <a:pt x="688" y="224"/>
                  <a:pt x="688" y="224"/>
                </a:cubicBezTo>
                <a:cubicBezTo>
                  <a:pt x="712" y="247"/>
                  <a:pt x="712" y="285"/>
                  <a:pt x="688" y="309"/>
                </a:cubicBezTo>
                <a:cubicBezTo>
                  <a:pt x="673" y="324"/>
                  <a:pt x="673" y="324"/>
                  <a:pt x="673" y="324"/>
                </a:cubicBezTo>
                <a:cubicBezTo>
                  <a:pt x="460" y="111"/>
                  <a:pt x="460" y="111"/>
                  <a:pt x="460" y="111"/>
                </a:cubicBezTo>
                <a:cubicBezTo>
                  <a:pt x="476" y="96"/>
                  <a:pt x="476" y="96"/>
                  <a:pt x="476" y="96"/>
                </a:cubicBezTo>
                <a:cubicBezTo>
                  <a:pt x="487" y="84"/>
                  <a:pt x="503" y="78"/>
                  <a:pt x="518" y="78"/>
                </a:cubicBezTo>
                <a:close/>
                <a:moveTo>
                  <a:pt x="69" y="731"/>
                </a:moveTo>
                <a:cubicBezTo>
                  <a:pt x="99" y="577"/>
                  <a:pt x="99" y="577"/>
                  <a:pt x="99" y="577"/>
                </a:cubicBezTo>
                <a:cubicBezTo>
                  <a:pt x="213" y="691"/>
                  <a:pt x="213" y="691"/>
                  <a:pt x="213" y="691"/>
                </a:cubicBezTo>
                <a:lnTo>
                  <a:pt x="69" y="731"/>
                </a:lnTo>
                <a:close/>
                <a:moveTo>
                  <a:pt x="349" y="648"/>
                </a:moveTo>
                <a:cubicBezTo>
                  <a:pt x="339" y="658"/>
                  <a:pt x="327" y="664"/>
                  <a:pt x="313" y="665"/>
                </a:cubicBezTo>
                <a:cubicBezTo>
                  <a:pt x="313" y="664"/>
                  <a:pt x="313" y="664"/>
                  <a:pt x="313" y="664"/>
                </a:cubicBezTo>
                <a:cubicBezTo>
                  <a:pt x="309" y="665"/>
                  <a:pt x="309" y="665"/>
                  <a:pt x="309" y="665"/>
                </a:cubicBezTo>
                <a:cubicBezTo>
                  <a:pt x="308" y="665"/>
                  <a:pt x="307" y="665"/>
                  <a:pt x="306" y="665"/>
                </a:cubicBezTo>
                <a:cubicBezTo>
                  <a:pt x="290" y="665"/>
                  <a:pt x="275" y="659"/>
                  <a:pt x="264" y="648"/>
                </a:cubicBezTo>
                <a:cubicBezTo>
                  <a:pt x="136" y="520"/>
                  <a:pt x="136" y="520"/>
                  <a:pt x="136" y="520"/>
                </a:cubicBezTo>
                <a:cubicBezTo>
                  <a:pt x="124" y="508"/>
                  <a:pt x="118" y="491"/>
                  <a:pt x="119" y="474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19" y="468"/>
                  <a:pt x="119" y="468"/>
                  <a:pt x="119" y="468"/>
                </a:cubicBezTo>
                <a:cubicBezTo>
                  <a:pt x="121" y="456"/>
                  <a:pt x="127" y="445"/>
                  <a:pt x="136" y="435"/>
                </a:cubicBezTo>
                <a:cubicBezTo>
                  <a:pt x="413" y="158"/>
                  <a:pt x="413" y="158"/>
                  <a:pt x="413" y="158"/>
                </a:cubicBezTo>
                <a:cubicBezTo>
                  <a:pt x="626" y="371"/>
                  <a:pt x="626" y="371"/>
                  <a:pt x="626" y="371"/>
                </a:cubicBezTo>
                <a:lnTo>
                  <a:pt x="349" y="648"/>
                </a:lnTo>
                <a:close/>
                <a:moveTo>
                  <a:pt x="349" y="648"/>
                </a:moveTo>
                <a:cubicBezTo>
                  <a:pt x="349" y="648"/>
                  <a:pt x="349" y="648"/>
                  <a:pt x="349" y="648"/>
                </a:cubicBezTo>
              </a:path>
            </a:pathLst>
          </a:custGeom>
          <a:solidFill>
            <a:srgbClr val="504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3" name="椭圆 9792">
            <a:extLst>
              <a:ext uri="{FF2B5EF4-FFF2-40B4-BE49-F238E27FC236}">
                <a16:creationId xmlns:a16="http://schemas.microsoft.com/office/drawing/2014/main" id="{3A94A672-B356-421D-BD50-C542833B04CA}"/>
              </a:ext>
            </a:extLst>
          </p:cNvPr>
          <p:cNvSpPr/>
          <p:nvPr userDrawn="1"/>
        </p:nvSpPr>
        <p:spPr>
          <a:xfrm>
            <a:off x="717453" y="4220444"/>
            <a:ext cx="1845129" cy="1845129"/>
          </a:xfrm>
          <a:prstGeom prst="ellipse">
            <a:avLst/>
          </a:prstGeom>
          <a:solidFill>
            <a:srgbClr val="CC8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A3EAC2D0-1CA0-4D0C-A454-84A942502DAD}"/>
              </a:ext>
            </a:extLst>
          </p:cNvPr>
          <p:cNvSpPr/>
          <p:nvPr userDrawn="1"/>
        </p:nvSpPr>
        <p:spPr>
          <a:xfrm>
            <a:off x="2261906" y="530458"/>
            <a:ext cx="3282319" cy="32823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AutoShape 9">
            <a:extLst>
              <a:ext uri="{FF2B5EF4-FFF2-40B4-BE49-F238E27FC236}">
                <a16:creationId xmlns:a16="http://schemas.microsoft.com/office/drawing/2014/main" id="{44EE41E3-A5E9-497B-AA70-B3E6BEC64759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2929987" y="1107118"/>
            <a:ext cx="1946159" cy="223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>
            <a:extLst>
              <a:ext uri="{FF2B5EF4-FFF2-40B4-BE49-F238E27FC236}">
                <a16:creationId xmlns:a16="http://schemas.microsoft.com/office/drawing/2014/main" id="{F34F9EB0-6F3E-47EB-9DC2-2652D508EB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74087" y="1352786"/>
            <a:ext cx="1465817" cy="1463752"/>
          </a:xfrm>
          <a:custGeom>
            <a:avLst/>
            <a:gdLst>
              <a:gd name="T0" fmla="*/ 0 w 1141"/>
              <a:gd name="T1" fmla="*/ 570 h 1141"/>
              <a:gd name="T2" fmla="*/ 570 w 1141"/>
              <a:gd name="T3" fmla="*/ 1141 h 1141"/>
              <a:gd name="T4" fmla="*/ 1141 w 1141"/>
              <a:gd name="T5" fmla="*/ 570 h 1141"/>
              <a:gd name="T6" fmla="*/ 570 w 1141"/>
              <a:gd name="T7" fmla="*/ 0 h 1141"/>
              <a:gd name="T8" fmla="*/ 0 w 1141"/>
              <a:gd name="T9" fmla="*/ 570 h 1141"/>
              <a:gd name="T10" fmla="*/ 0 w 1141"/>
              <a:gd name="T11" fmla="*/ 570 h 1141"/>
              <a:gd name="T12" fmla="*/ 0 w 1141"/>
              <a:gd name="T13" fmla="*/ 570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1" h="1141">
                <a:moveTo>
                  <a:pt x="0" y="570"/>
                </a:moveTo>
                <a:cubicBezTo>
                  <a:pt x="0" y="885"/>
                  <a:pt x="255" y="1141"/>
                  <a:pt x="570" y="1141"/>
                </a:cubicBezTo>
                <a:cubicBezTo>
                  <a:pt x="886" y="1141"/>
                  <a:pt x="1141" y="885"/>
                  <a:pt x="1141" y="570"/>
                </a:cubicBezTo>
                <a:cubicBezTo>
                  <a:pt x="1141" y="255"/>
                  <a:pt x="886" y="0"/>
                  <a:pt x="570" y="0"/>
                </a:cubicBezTo>
                <a:cubicBezTo>
                  <a:pt x="255" y="0"/>
                  <a:pt x="0" y="255"/>
                  <a:pt x="0" y="570"/>
                </a:cubicBezTo>
                <a:close/>
                <a:moveTo>
                  <a:pt x="0" y="570"/>
                </a:moveTo>
                <a:cubicBezTo>
                  <a:pt x="0" y="570"/>
                  <a:pt x="0" y="570"/>
                  <a:pt x="0" y="57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>
            <a:extLst>
              <a:ext uri="{FF2B5EF4-FFF2-40B4-BE49-F238E27FC236}">
                <a16:creationId xmlns:a16="http://schemas.microsoft.com/office/drawing/2014/main" id="{BB72A9EA-005B-480F-B761-D8E136F5C32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818423" y="996587"/>
            <a:ext cx="2169285" cy="1838727"/>
          </a:xfrm>
          <a:custGeom>
            <a:avLst/>
            <a:gdLst>
              <a:gd name="T0" fmla="*/ 1342 w 1689"/>
              <a:gd name="T1" fmla="*/ 1411 h 1433"/>
              <a:gd name="T2" fmla="*/ 1302 w 1689"/>
              <a:gd name="T3" fmla="*/ 1426 h 1433"/>
              <a:gd name="T4" fmla="*/ 1240 w 1689"/>
              <a:gd name="T5" fmla="*/ 1364 h 1433"/>
              <a:gd name="T6" fmla="*/ 1260 w 1689"/>
              <a:gd name="T7" fmla="*/ 1317 h 1433"/>
              <a:gd name="T8" fmla="*/ 1317 w 1689"/>
              <a:gd name="T9" fmla="*/ 424 h 1433"/>
              <a:gd name="T10" fmla="*/ 424 w 1689"/>
              <a:gd name="T11" fmla="*/ 367 h 1433"/>
              <a:gd name="T12" fmla="*/ 367 w 1689"/>
              <a:gd name="T13" fmla="*/ 1262 h 1433"/>
              <a:gd name="T14" fmla="*/ 424 w 1689"/>
              <a:gd name="T15" fmla="*/ 1319 h 1433"/>
              <a:gd name="T16" fmla="*/ 429 w 1689"/>
              <a:gd name="T17" fmla="*/ 1406 h 1433"/>
              <a:gd name="T18" fmla="*/ 343 w 1689"/>
              <a:gd name="T19" fmla="*/ 1411 h 1433"/>
              <a:gd name="T20" fmla="*/ 276 w 1689"/>
              <a:gd name="T21" fmla="*/ 342 h 1433"/>
              <a:gd name="T22" fmla="*/ 1344 w 1689"/>
              <a:gd name="T23" fmla="*/ 275 h 1433"/>
              <a:gd name="T24" fmla="*/ 1411 w 1689"/>
              <a:gd name="T25" fmla="*/ 1341 h 1433"/>
              <a:gd name="T26" fmla="*/ 1342 w 1689"/>
              <a:gd name="T27" fmla="*/ 1411 h 1433"/>
              <a:gd name="T28" fmla="*/ 1342 w 1689"/>
              <a:gd name="T29" fmla="*/ 1411 h 1433"/>
              <a:gd name="T30" fmla="*/ 1342 w 1689"/>
              <a:gd name="T31" fmla="*/ 1411 h 1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89" h="1433">
                <a:moveTo>
                  <a:pt x="1342" y="1411"/>
                </a:moveTo>
                <a:cubicBezTo>
                  <a:pt x="1330" y="1421"/>
                  <a:pt x="1317" y="1426"/>
                  <a:pt x="1302" y="1426"/>
                </a:cubicBezTo>
                <a:cubicBezTo>
                  <a:pt x="1268" y="1426"/>
                  <a:pt x="1240" y="1398"/>
                  <a:pt x="1240" y="1364"/>
                </a:cubicBezTo>
                <a:cubicBezTo>
                  <a:pt x="1240" y="1346"/>
                  <a:pt x="1248" y="1329"/>
                  <a:pt x="1260" y="1317"/>
                </a:cubicBezTo>
                <a:cubicBezTo>
                  <a:pt x="1523" y="1086"/>
                  <a:pt x="1548" y="687"/>
                  <a:pt x="1317" y="424"/>
                </a:cubicBezTo>
                <a:cubicBezTo>
                  <a:pt x="1087" y="161"/>
                  <a:pt x="687" y="136"/>
                  <a:pt x="424" y="367"/>
                </a:cubicBezTo>
                <a:cubicBezTo>
                  <a:pt x="164" y="600"/>
                  <a:pt x="137" y="999"/>
                  <a:pt x="367" y="1262"/>
                </a:cubicBezTo>
                <a:cubicBezTo>
                  <a:pt x="385" y="1282"/>
                  <a:pt x="405" y="1302"/>
                  <a:pt x="424" y="1319"/>
                </a:cubicBezTo>
                <a:cubicBezTo>
                  <a:pt x="449" y="1341"/>
                  <a:pt x="452" y="1381"/>
                  <a:pt x="429" y="1406"/>
                </a:cubicBezTo>
                <a:cubicBezTo>
                  <a:pt x="407" y="1431"/>
                  <a:pt x="367" y="1433"/>
                  <a:pt x="343" y="1411"/>
                </a:cubicBezTo>
                <a:cubicBezTo>
                  <a:pt x="30" y="1135"/>
                  <a:pt x="0" y="657"/>
                  <a:pt x="276" y="342"/>
                </a:cubicBezTo>
                <a:cubicBezTo>
                  <a:pt x="551" y="27"/>
                  <a:pt x="1029" y="0"/>
                  <a:pt x="1344" y="275"/>
                </a:cubicBezTo>
                <a:cubicBezTo>
                  <a:pt x="1659" y="550"/>
                  <a:pt x="1689" y="1029"/>
                  <a:pt x="1411" y="1341"/>
                </a:cubicBezTo>
                <a:cubicBezTo>
                  <a:pt x="1389" y="1366"/>
                  <a:pt x="1367" y="1388"/>
                  <a:pt x="1342" y="1411"/>
                </a:cubicBezTo>
                <a:close/>
                <a:moveTo>
                  <a:pt x="1342" y="1411"/>
                </a:moveTo>
                <a:cubicBezTo>
                  <a:pt x="1342" y="1411"/>
                  <a:pt x="1342" y="1411"/>
                  <a:pt x="1342" y="1411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917F212D-B7A1-4D90-9B2C-00C54B63E7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08262" y="2899360"/>
            <a:ext cx="955519" cy="445220"/>
          </a:xfrm>
          <a:custGeom>
            <a:avLst/>
            <a:gdLst>
              <a:gd name="T0" fmla="*/ 62 w 744"/>
              <a:gd name="T1" fmla="*/ 0 h 347"/>
              <a:gd name="T2" fmla="*/ 682 w 744"/>
              <a:gd name="T3" fmla="*/ 0 h 347"/>
              <a:gd name="T4" fmla="*/ 744 w 744"/>
              <a:gd name="T5" fmla="*/ 62 h 347"/>
              <a:gd name="T6" fmla="*/ 682 w 744"/>
              <a:gd name="T7" fmla="*/ 124 h 347"/>
              <a:gd name="T8" fmla="*/ 62 w 744"/>
              <a:gd name="T9" fmla="*/ 124 h 347"/>
              <a:gd name="T10" fmla="*/ 0 w 744"/>
              <a:gd name="T11" fmla="*/ 62 h 347"/>
              <a:gd name="T12" fmla="*/ 62 w 744"/>
              <a:gd name="T13" fmla="*/ 0 h 347"/>
              <a:gd name="T14" fmla="*/ 211 w 744"/>
              <a:gd name="T15" fmla="*/ 223 h 347"/>
              <a:gd name="T16" fmla="*/ 533 w 744"/>
              <a:gd name="T17" fmla="*/ 223 h 347"/>
              <a:gd name="T18" fmla="*/ 595 w 744"/>
              <a:gd name="T19" fmla="*/ 285 h 347"/>
              <a:gd name="T20" fmla="*/ 533 w 744"/>
              <a:gd name="T21" fmla="*/ 347 h 347"/>
              <a:gd name="T22" fmla="*/ 211 w 744"/>
              <a:gd name="T23" fmla="*/ 347 h 347"/>
              <a:gd name="T24" fmla="*/ 149 w 744"/>
              <a:gd name="T25" fmla="*/ 285 h 347"/>
              <a:gd name="T26" fmla="*/ 211 w 744"/>
              <a:gd name="T27" fmla="*/ 223 h 347"/>
              <a:gd name="T28" fmla="*/ 211 w 744"/>
              <a:gd name="T29" fmla="*/ 223 h 347"/>
              <a:gd name="T30" fmla="*/ 211 w 744"/>
              <a:gd name="T3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4" h="347">
                <a:moveTo>
                  <a:pt x="62" y="0"/>
                </a:moveTo>
                <a:cubicBezTo>
                  <a:pt x="682" y="0"/>
                  <a:pt x="682" y="0"/>
                  <a:pt x="682" y="0"/>
                </a:cubicBezTo>
                <a:cubicBezTo>
                  <a:pt x="717" y="0"/>
                  <a:pt x="744" y="27"/>
                  <a:pt x="744" y="62"/>
                </a:cubicBezTo>
                <a:cubicBezTo>
                  <a:pt x="744" y="96"/>
                  <a:pt x="717" y="124"/>
                  <a:pt x="682" y="124"/>
                </a:cubicBezTo>
                <a:cubicBezTo>
                  <a:pt x="62" y="124"/>
                  <a:pt x="62" y="124"/>
                  <a:pt x="62" y="124"/>
                </a:cubicBezTo>
                <a:cubicBezTo>
                  <a:pt x="27" y="124"/>
                  <a:pt x="0" y="96"/>
                  <a:pt x="0" y="62"/>
                </a:cubicBezTo>
                <a:cubicBezTo>
                  <a:pt x="0" y="27"/>
                  <a:pt x="27" y="0"/>
                  <a:pt x="62" y="0"/>
                </a:cubicBezTo>
                <a:close/>
                <a:moveTo>
                  <a:pt x="211" y="223"/>
                </a:moveTo>
                <a:cubicBezTo>
                  <a:pt x="533" y="223"/>
                  <a:pt x="533" y="223"/>
                  <a:pt x="533" y="223"/>
                </a:cubicBezTo>
                <a:cubicBezTo>
                  <a:pt x="568" y="223"/>
                  <a:pt x="595" y="250"/>
                  <a:pt x="595" y="285"/>
                </a:cubicBezTo>
                <a:cubicBezTo>
                  <a:pt x="595" y="320"/>
                  <a:pt x="568" y="347"/>
                  <a:pt x="533" y="347"/>
                </a:cubicBezTo>
                <a:cubicBezTo>
                  <a:pt x="211" y="347"/>
                  <a:pt x="211" y="347"/>
                  <a:pt x="211" y="347"/>
                </a:cubicBezTo>
                <a:cubicBezTo>
                  <a:pt x="176" y="347"/>
                  <a:pt x="149" y="320"/>
                  <a:pt x="149" y="285"/>
                </a:cubicBezTo>
                <a:cubicBezTo>
                  <a:pt x="149" y="250"/>
                  <a:pt x="176" y="223"/>
                  <a:pt x="211" y="223"/>
                </a:cubicBezTo>
                <a:close/>
                <a:moveTo>
                  <a:pt x="211" y="223"/>
                </a:moveTo>
                <a:cubicBezTo>
                  <a:pt x="211" y="223"/>
                  <a:pt x="211" y="223"/>
                  <a:pt x="211" y="223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981004" y="3129690"/>
            <a:ext cx="535706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981004" y="1871759"/>
            <a:ext cx="5357061" cy="1257932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800" name="AutoShape 15">
            <a:extLst>
              <a:ext uri="{FF2B5EF4-FFF2-40B4-BE49-F238E27FC236}">
                <a16:creationId xmlns:a16="http://schemas.microsoft.com/office/drawing/2014/main" id="{D6DA3047-4667-4977-A16A-22909E618CE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954595" y="4581131"/>
            <a:ext cx="1370013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3" name="Freeform 17">
            <a:extLst>
              <a:ext uri="{FF2B5EF4-FFF2-40B4-BE49-F238E27FC236}">
                <a16:creationId xmlns:a16="http://schemas.microsoft.com/office/drawing/2014/main" id="{59CF20FC-6CEF-4991-BF4B-986D357154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189670" y="4970069"/>
            <a:ext cx="50800" cy="312738"/>
          </a:xfrm>
          <a:custGeom>
            <a:avLst/>
            <a:gdLst>
              <a:gd name="T0" fmla="*/ 17 w 35"/>
              <a:gd name="T1" fmla="*/ 218 h 218"/>
              <a:gd name="T2" fmla="*/ 0 w 35"/>
              <a:gd name="T3" fmla="*/ 201 h 218"/>
              <a:gd name="T4" fmla="*/ 0 w 35"/>
              <a:gd name="T5" fmla="*/ 18 h 218"/>
              <a:gd name="T6" fmla="*/ 17 w 35"/>
              <a:gd name="T7" fmla="*/ 0 h 218"/>
              <a:gd name="T8" fmla="*/ 35 w 35"/>
              <a:gd name="T9" fmla="*/ 18 h 218"/>
              <a:gd name="T10" fmla="*/ 35 w 35"/>
              <a:gd name="T11" fmla="*/ 201 h 218"/>
              <a:gd name="T12" fmla="*/ 17 w 35"/>
              <a:gd name="T13" fmla="*/ 218 h 218"/>
              <a:gd name="T14" fmla="*/ 17 w 35"/>
              <a:gd name="T15" fmla="*/ 218 h 218"/>
              <a:gd name="T16" fmla="*/ 17 w 35"/>
              <a:gd name="T17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18">
                <a:moveTo>
                  <a:pt x="17" y="218"/>
                </a:moveTo>
                <a:cubicBezTo>
                  <a:pt x="8" y="218"/>
                  <a:pt x="0" y="211"/>
                  <a:pt x="0" y="20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8"/>
                </a:cubicBezTo>
                <a:cubicBezTo>
                  <a:pt x="35" y="201"/>
                  <a:pt x="35" y="201"/>
                  <a:pt x="35" y="201"/>
                </a:cubicBezTo>
                <a:cubicBezTo>
                  <a:pt x="35" y="211"/>
                  <a:pt x="27" y="218"/>
                  <a:pt x="17" y="218"/>
                </a:cubicBezTo>
                <a:close/>
                <a:moveTo>
                  <a:pt x="17" y="218"/>
                </a:moveTo>
                <a:cubicBezTo>
                  <a:pt x="17" y="218"/>
                  <a:pt x="17" y="218"/>
                  <a:pt x="17" y="218"/>
                </a:cubicBezTo>
              </a:path>
            </a:pathLst>
          </a:custGeom>
          <a:solidFill>
            <a:srgbClr val="2398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4" name="Freeform 18">
            <a:extLst>
              <a:ext uri="{FF2B5EF4-FFF2-40B4-BE49-F238E27FC236}">
                <a16:creationId xmlns:a16="http://schemas.microsoft.com/office/drawing/2014/main" id="{9A0C1A67-AC4D-4BB5-B217-22172211A83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154745" y="5241531"/>
            <a:ext cx="119063" cy="357188"/>
          </a:xfrm>
          <a:custGeom>
            <a:avLst/>
            <a:gdLst>
              <a:gd name="T0" fmla="*/ 83 w 83"/>
              <a:gd name="T1" fmla="*/ 249 h 249"/>
              <a:gd name="T2" fmla="*/ 0 w 83"/>
              <a:gd name="T3" fmla="*/ 249 h 249"/>
              <a:gd name="T4" fmla="*/ 0 w 83"/>
              <a:gd name="T5" fmla="*/ 32 h 249"/>
              <a:gd name="T6" fmla="*/ 33 w 83"/>
              <a:gd name="T7" fmla="*/ 0 h 249"/>
              <a:gd name="T8" fmla="*/ 50 w 83"/>
              <a:gd name="T9" fmla="*/ 0 h 249"/>
              <a:gd name="T10" fmla="*/ 83 w 83"/>
              <a:gd name="T11" fmla="*/ 32 h 249"/>
              <a:gd name="T12" fmla="*/ 83 w 83"/>
              <a:gd name="T13" fmla="*/ 249 h 249"/>
              <a:gd name="T14" fmla="*/ 83 w 83"/>
              <a:gd name="T15" fmla="*/ 249 h 249"/>
              <a:gd name="T16" fmla="*/ 83 w 83"/>
              <a:gd name="T17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249">
                <a:moveTo>
                  <a:pt x="83" y="249"/>
                </a:moveTo>
                <a:cubicBezTo>
                  <a:pt x="0" y="249"/>
                  <a:pt x="0" y="249"/>
                  <a:pt x="0" y="24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8" y="0"/>
                  <a:pt x="83" y="14"/>
                  <a:pt x="83" y="32"/>
                </a:cubicBezTo>
                <a:lnTo>
                  <a:pt x="83" y="249"/>
                </a:lnTo>
                <a:close/>
                <a:moveTo>
                  <a:pt x="83" y="249"/>
                </a:moveTo>
                <a:cubicBezTo>
                  <a:pt x="83" y="249"/>
                  <a:pt x="83" y="249"/>
                  <a:pt x="83" y="249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5" name="Freeform 19">
            <a:extLst>
              <a:ext uri="{FF2B5EF4-FFF2-40B4-BE49-F238E27FC236}">
                <a16:creationId xmlns:a16="http://schemas.microsoft.com/office/drawing/2014/main" id="{1D50BB21-5BC5-4197-A961-DC96D49D3402}"/>
              </a:ext>
            </a:extLst>
          </p:cNvPr>
          <p:cNvSpPr>
            <a:spLocks/>
          </p:cNvSpPr>
          <p:nvPr userDrawn="1"/>
        </p:nvSpPr>
        <p:spPr bwMode="auto">
          <a:xfrm>
            <a:off x="1270508" y="5105006"/>
            <a:ext cx="735013" cy="600075"/>
          </a:xfrm>
          <a:custGeom>
            <a:avLst/>
            <a:gdLst>
              <a:gd name="T0" fmla="*/ 0 w 512"/>
              <a:gd name="T1" fmla="*/ 0 h 418"/>
              <a:gd name="T2" fmla="*/ 0 w 512"/>
              <a:gd name="T3" fmla="*/ 285 h 418"/>
              <a:gd name="T4" fmla="*/ 256 w 512"/>
              <a:gd name="T5" fmla="*/ 418 h 418"/>
              <a:gd name="T6" fmla="*/ 512 w 512"/>
              <a:gd name="T7" fmla="*/ 285 h 418"/>
              <a:gd name="T8" fmla="*/ 512 w 512"/>
              <a:gd name="T9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2" h="418">
                <a:moveTo>
                  <a:pt x="0" y="0"/>
                </a:moveTo>
                <a:cubicBezTo>
                  <a:pt x="0" y="285"/>
                  <a:pt x="0" y="285"/>
                  <a:pt x="0" y="285"/>
                </a:cubicBezTo>
                <a:cubicBezTo>
                  <a:pt x="0" y="346"/>
                  <a:pt x="115" y="418"/>
                  <a:pt x="256" y="418"/>
                </a:cubicBezTo>
                <a:cubicBezTo>
                  <a:pt x="397" y="418"/>
                  <a:pt x="512" y="347"/>
                  <a:pt x="512" y="285"/>
                </a:cubicBezTo>
                <a:cubicBezTo>
                  <a:pt x="512" y="0"/>
                  <a:pt x="512" y="0"/>
                  <a:pt x="512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6" name="Freeform 20">
            <a:extLst>
              <a:ext uri="{FF2B5EF4-FFF2-40B4-BE49-F238E27FC236}">
                <a16:creationId xmlns:a16="http://schemas.microsoft.com/office/drawing/2014/main" id="{3BA5C2AE-0804-47A4-A4CA-B1EDB6F3EB8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43482" y="4577956"/>
            <a:ext cx="1389063" cy="708025"/>
          </a:xfrm>
          <a:custGeom>
            <a:avLst/>
            <a:gdLst>
              <a:gd name="T0" fmla="*/ 469 w 968"/>
              <a:gd name="T1" fmla="*/ 489 h 493"/>
              <a:gd name="T2" fmla="*/ 27 w 968"/>
              <a:gd name="T3" fmla="*/ 280 h 493"/>
              <a:gd name="T4" fmla="*/ 27 w 968"/>
              <a:gd name="T5" fmla="*/ 218 h 493"/>
              <a:gd name="T6" fmla="*/ 469 w 968"/>
              <a:gd name="T7" fmla="*/ 4 h 493"/>
              <a:gd name="T8" fmla="*/ 499 w 968"/>
              <a:gd name="T9" fmla="*/ 4 h 493"/>
              <a:gd name="T10" fmla="*/ 941 w 968"/>
              <a:gd name="T11" fmla="*/ 218 h 493"/>
              <a:gd name="T12" fmla="*/ 941 w 968"/>
              <a:gd name="T13" fmla="*/ 280 h 493"/>
              <a:gd name="T14" fmla="*/ 499 w 968"/>
              <a:gd name="T15" fmla="*/ 489 h 493"/>
              <a:gd name="T16" fmla="*/ 469 w 968"/>
              <a:gd name="T17" fmla="*/ 489 h 493"/>
              <a:gd name="T18" fmla="*/ 469 w 968"/>
              <a:gd name="T19" fmla="*/ 489 h 493"/>
              <a:gd name="T20" fmla="*/ 469 w 968"/>
              <a:gd name="T21" fmla="*/ 48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8" h="493">
                <a:moveTo>
                  <a:pt x="469" y="489"/>
                </a:moveTo>
                <a:cubicBezTo>
                  <a:pt x="27" y="280"/>
                  <a:pt x="27" y="280"/>
                  <a:pt x="27" y="280"/>
                </a:cubicBezTo>
                <a:cubicBezTo>
                  <a:pt x="1" y="268"/>
                  <a:pt x="0" y="231"/>
                  <a:pt x="27" y="218"/>
                </a:cubicBezTo>
                <a:cubicBezTo>
                  <a:pt x="469" y="4"/>
                  <a:pt x="469" y="4"/>
                  <a:pt x="469" y="4"/>
                </a:cubicBezTo>
                <a:cubicBezTo>
                  <a:pt x="478" y="0"/>
                  <a:pt x="490" y="0"/>
                  <a:pt x="499" y="4"/>
                </a:cubicBezTo>
                <a:cubicBezTo>
                  <a:pt x="941" y="218"/>
                  <a:pt x="941" y="218"/>
                  <a:pt x="941" y="218"/>
                </a:cubicBezTo>
                <a:cubicBezTo>
                  <a:pt x="968" y="231"/>
                  <a:pt x="967" y="268"/>
                  <a:pt x="941" y="280"/>
                </a:cubicBezTo>
                <a:cubicBezTo>
                  <a:pt x="499" y="489"/>
                  <a:pt x="499" y="489"/>
                  <a:pt x="499" y="489"/>
                </a:cubicBezTo>
                <a:cubicBezTo>
                  <a:pt x="489" y="493"/>
                  <a:pt x="479" y="493"/>
                  <a:pt x="469" y="489"/>
                </a:cubicBezTo>
                <a:close/>
                <a:moveTo>
                  <a:pt x="469" y="489"/>
                </a:moveTo>
                <a:cubicBezTo>
                  <a:pt x="469" y="489"/>
                  <a:pt x="469" y="489"/>
                  <a:pt x="469" y="489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7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3477" y="354444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B6E8D5E-5AD8-4FF7-A7F7-28956F4ABA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17D90B40-23BE-4525-B89F-7010CBF65B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18999" y="0"/>
            <a:ext cx="5073559" cy="4231758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3E69121-060C-4A6A-B722-7433022ABC39}"/>
              </a:ext>
            </a:extLst>
          </p:cNvPr>
          <p:cNvSpPr/>
          <p:nvPr userDrawn="1"/>
        </p:nvSpPr>
        <p:spPr>
          <a:xfrm>
            <a:off x="6845596" y="1711842"/>
            <a:ext cx="2519916" cy="25199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184C0A0-7D8A-4306-9EB8-B061D0A66CB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7373146" y="2240329"/>
            <a:ext cx="1451720" cy="148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7433CED0-3ACA-422D-9765-91005083A1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-2" y="3136605"/>
            <a:ext cx="3301237" cy="3721395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2107659" y="22403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2108775" y="31356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4563" y="319999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2161" y="334755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9889CE2A-E14A-49AA-BC8A-78C19038F6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2043500" y="0"/>
            <a:ext cx="8105000" cy="4048352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2051747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4685064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2" y="4388793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6B61AC4-A681-46AA-882F-93C28663A1FE}"/>
              </a:ext>
            </a:extLst>
          </p:cNvPr>
          <p:cNvSpPr/>
          <p:nvPr userDrawn="1"/>
        </p:nvSpPr>
        <p:spPr>
          <a:xfrm>
            <a:off x="1591497" y="1847149"/>
            <a:ext cx="1662067" cy="1662067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AE946919-B84A-48C8-902D-14658F20954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0388" y="6240462"/>
            <a:ext cx="1236340" cy="617537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8C4DD4F3-F248-4F26-9EA9-5A49FBD8BE88}"/>
              </a:ext>
            </a:extLst>
          </p:cNvPr>
          <p:cNvSpPr/>
          <p:nvPr userDrawn="1"/>
        </p:nvSpPr>
        <p:spPr>
          <a:xfrm>
            <a:off x="9171956" y="3865850"/>
            <a:ext cx="976544" cy="976544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CACF7B3-C1F4-4F34-8D17-183410C0D2C4}"/>
              </a:ext>
            </a:extLst>
          </p:cNvPr>
          <p:cNvSpPr/>
          <p:nvPr userDrawn="1"/>
        </p:nvSpPr>
        <p:spPr>
          <a:xfrm>
            <a:off x="1103225" y="3471972"/>
            <a:ext cx="613626" cy="613626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77089441-729A-4016-8237-387076B7C84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403593" y="3707952"/>
            <a:ext cx="744907" cy="755292"/>
          </a:xfrm>
          <a:custGeom>
            <a:avLst/>
            <a:gdLst>
              <a:gd name="T0" fmla="*/ 735 w 784"/>
              <a:gd name="T1" fmla="*/ 177 h 797"/>
              <a:gd name="T2" fmla="*/ 608 w 784"/>
              <a:gd name="T3" fmla="*/ 49 h 797"/>
              <a:gd name="T4" fmla="*/ 429 w 784"/>
              <a:gd name="T5" fmla="*/ 49 h 797"/>
              <a:gd name="T6" fmla="*/ 89 w 784"/>
              <a:gd name="T7" fmla="*/ 388 h 797"/>
              <a:gd name="T8" fmla="*/ 53 w 784"/>
              <a:gd name="T9" fmla="*/ 466 h 797"/>
              <a:gd name="T10" fmla="*/ 3 w 784"/>
              <a:gd name="T11" fmla="*/ 721 h 797"/>
              <a:gd name="T12" fmla="*/ 3 w 784"/>
              <a:gd name="T13" fmla="*/ 723 h 797"/>
              <a:gd name="T14" fmla="*/ 21 w 784"/>
              <a:gd name="T15" fmla="*/ 778 h 797"/>
              <a:gd name="T16" fmla="*/ 68 w 784"/>
              <a:gd name="T17" fmla="*/ 797 h 797"/>
              <a:gd name="T18" fmla="*/ 76 w 784"/>
              <a:gd name="T19" fmla="*/ 797 h 797"/>
              <a:gd name="T20" fmla="*/ 78 w 784"/>
              <a:gd name="T21" fmla="*/ 797 h 797"/>
              <a:gd name="T22" fmla="*/ 321 w 784"/>
              <a:gd name="T23" fmla="*/ 731 h 797"/>
              <a:gd name="T24" fmla="*/ 395 w 784"/>
              <a:gd name="T25" fmla="*/ 695 h 797"/>
              <a:gd name="T26" fmla="*/ 735 w 784"/>
              <a:gd name="T27" fmla="*/ 355 h 797"/>
              <a:gd name="T28" fmla="*/ 735 w 784"/>
              <a:gd name="T29" fmla="*/ 177 h 797"/>
              <a:gd name="T30" fmla="*/ 518 w 784"/>
              <a:gd name="T31" fmla="*/ 78 h 797"/>
              <a:gd name="T32" fmla="*/ 561 w 784"/>
              <a:gd name="T33" fmla="*/ 96 h 797"/>
              <a:gd name="T34" fmla="*/ 688 w 784"/>
              <a:gd name="T35" fmla="*/ 224 h 797"/>
              <a:gd name="T36" fmla="*/ 688 w 784"/>
              <a:gd name="T37" fmla="*/ 309 h 797"/>
              <a:gd name="T38" fmla="*/ 673 w 784"/>
              <a:gd name="T39" fmla="*/ 324 h 797"/>
              <a:gd name="T40" fmla="*/ 460 w 784"/>
              <a:gd name="T41" fmla="*/ 111 h 797"/>
              <a:gd name="T42" fmla="*/ 476 w 784"/>
              <a:gd name="T43" fmla="*/ 96 h 797"/>
              <a:gd name="T44" fmla="*/ 518 w 784"/>
              <a:gd name="T45" fmla="*/ 78 h 797"/>
              <a:gd name="T46" fmla="*/ 69 w 784"/>
              <a:gd name="T47" fmla="*/ 731 h 797"/>
              <a:gd name="T48" fmla="*/ 99 w 784"/>
              <a:gd name="T49" fmla="*/ 577 h 797"/>
              <a:gd name="T50" fmla="*/ 213 w 784"/>
              <a:gd name="T51" fmla="*/ 691 h 797"/>
              <a:gd name="T52" fmla="*/ 69 w 784"/>
              <a:gd name="T53" fmla="*/ 731 h 797"/>
              <a:gd name="T54" fmla="*/ 349 w 784"/>
              <a:gd name="T55" fmla="*/ 648 h 797"/>
              <a:gd name="T56" fmla="*/ 313 w 784"/>
              <a:gd name="T57" fmla="*/ 665 h 797"/>
              <a:gd name="T58" fmla="*/ 313 w 784"/>
              <a:gd name="T59" fmla="*/ 664 h 797"/>
              <a:gd name="T60" fmla="*/ 309 w 784"/>
              <a:gd name="T61" fmla="*/ 665 h 797"/>
              <a:gd name="T62" fmla="*/ 306 w 784"/>
              <a:gd name="T63" fmla="*/ 665 h 797"/>
              <a:gd name="T64" fmla="*/ 264 w 784"/>
              <a:gd name="T65" fmla="*/ 648 h 797"/>
              <a:gd name="T66" fmla="*/ 136 w 784"/>
              <a:gd name="T67" fmla="*/ 520 h 797"/>
              <a:gd name="T68" fmla="*/ 119 w 784"/>
              <a:gd name="T69" fmla="*/ 474 h 797"/>
              <a:gd name="T70" fmla="*/ 120 w 784"/>
              <a:gd name="T71" fmla="*/ 468 h 797"/>
              <a:gd name="T72" fmla="*/ 119 w 784"/>
              <a:gd name="T73" fmla="*/ 468 h 797"/>
              <a:gd name="T74" fmla="*/ 136 w 784"/>
              <a:gd name="T75" fmla="*/ 435 h 797"/>
              <a:gd name="T76" fmla="*/ 413 w 784"/>
              <a:gd name="T77" fmla="*/ 158 h 797"/>
              <a:gd name="T78" fmla="*/ 626 w 784"/>
              <a:gd name="T79" fmla="*/ 371 h 797"/>
              <a:gd name="T80" fmla="*/ 349 w 784"/>
              <a:gd name="T81" fmla="*/ 648 h 797"/>
              <a:gd name="T82" fmla="*/ 349 w 784"/>
              <a:gd name="T83" fmla="*/ 648 h 797"/>
              <a:gd name="T84" fmla="*/ 349 w 784"/>
              <a:gd name="T85" fmla="*/ 648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4" h="797">
                <a:moveTo>
                  <a:pt x="735" y="177"/>
                </a:moveTo>
                <a:cubicBezTo>
                  <a:pt x="608" y="49"/>
                  <a:pt x="608" y="49"/>
                  <a:pt x="608" y="49"/>
                </a:cubicBezTo>
                <a:cubicBezTo>
                  <a:pt x="558" y="0"/>
                  <a:pt x="478" y="0"/>
                  <a:pt x="429" y="49"/>
                </a:cubicBezTo>
                <a:cubicBezTo>
                  <a:pt x="89" y="388"/>
                  <a:pt x="89" y="388"/>
                  <a:pt x="89" y="388"/>
                </a:cubicBezTo>
                <a:cubicBezTo>
                  <a:pt x="68" y="410"/>
                  <a:pt x="56" y="438"/>
                  <a:pt x="53" y="466"/>
                </a:cubicBezTo>
                <a:cubicBezTo>
                  <a:pt x="3" y="721"/>
                  <a:pt x="3" y="721"/>
                  <a:pt x="3" y="721"/>
                </a:cubicBezTo>
                <a:cubicBezTo>
                  <a:pt x="3" y="723"/>
                  <a:pt x="3" y="723"/>
                  <a:pt x="3" y="723"/>
                </a:cubicBezTo>
                <a:cubicBezTo>
                  <a:pt x="0" y="744"/>
                  <a:pt x="7" y="764"/>
                  <a:pt x="21" y="778"/>
                </a:cubicBezTo>
                <a:cubicBezTo>
                  <a:pt x="34" y="790"/>
                  <a:pt x="50" y="797"/>
                  <a:pt x="68" y="797"/>
                </a:cubicBezTo>
                <a:cubicBezTo>
                  <a:pt x="70" y="797"/>
                  <a:pt x="73" y="797"/>
                  <a:pt x="76" y="797"/>
                </a:cubicBezTo>
                <a:cubicBezTo>
                  <a:pt x="78" y="797"/>
                  <a:pt x="78" y="797"/>
                  <a:pt x="78" y="797"/>
                </a:cubicBezTo>
                <a:cubicBezTo>
                  <a:pt x="321" y="731"/>
                  <a:pt x="321" y="731"/>
                  <a:pt x="321" y="731"/>
                </a:cubicBezTo>
                <a:cubicBezTo>
                  <a:pt x="349" y="728"/>
                  <a:pt x="375" y="715"/>
                  <a:pt x="395" y="695"/>
                </a:cubicBezTo>
                <a:cubicBezTo>
                  <a:pt x="735" y="355"/>
                  <a:pt x="735" y="355"/>
                  <a:pt x="735" y="355"/>
                </a:cubicBezTo>
                <a:cubicBezTo>
                  <a:pt x="784" y="306"/>
                  <a:pt x="784" y="226"/>
                  <a:pt x="735" y="177"/>
                </a:cubicBezTo>
                <a:close/>
                <a:moveTo>
                  <a:pt x="518" y="78"/>
                </a:moveTo>
                <a:cubicBezTo>
                  <a:pt x="534" y="78"/>
                  <a:pt x="549" y="84"/>
                  <a:pt x="561" y="96"/>
                </a:cubicBezTo>
                <a:cubicBezTo>
                  <a:pt x="688" y="224"/>
                  <a:pt x="688" y="224"/>
                  <a:pt x="688" y="224"/>
                </a:cubicBezTo>
                <a:cubicBezTo>
                  <a:pt x="712" y="247"/>
                  <a:pt x="712" y="285"/>
                  <a:pt x="688" y="309"/>
                </a:cubicBezTo>
                <a:cubicBezTo>
                  <a:pt x="673" y="324"/>
                  <a:pt x="673" y="324"/>
                  <a:pt x="673" y="324"/>
                </a:cubicBezTo>
                <a:cubicBezTo>
                  <a:pt x="460" y="111"/>
                  <a:pt x="460" y="111"/>
                  <a:pt x="460" y="111"/>
                </a:cubicBezTo>
                <a:cubicBezTo>
                  <a:pt x="476" y="96"/>
                  <a:pt x="476" y="96"/>
                  <a:pt x="476" y="96"/>
                </a:cubicBezTo>
                <a:cubicBezTo>
                  <a:pt x="487" y="84"/>
                  <a:pt x="503" y="78"/>
                  <a:pt x="518" y="78"/>
                </a:cubicBezTo>
                <a:close/>
                <a:moveTo>
                  <a:pt x="69" y="731"/>
                </a:moveTo>
                <a:cubicBezTo>
                  <a:pt x="99" y="577"/>
                  <a:pt x="99" y="577"/>
                  <a:pt x="99" y="577"/>
                </a:cubicBezTo>
                <a:cubicBezTo>
                  <a:pt x="213" y="691"/>
                  <a:pt x="213" y="691"/>
                  <a:pt x="213" y="691"/>
                </a:cubicBezTo>
                <a:lnTo>
                  <a:pt x="69" y="731"/>
                </a:lnTo>
                <a:close/>
                <a:moveTo>
                  <a:pt x="349" y="648"/>
                </a:moveTo>
                <a:cubicBezTo>
                  <a:pt x="339" y="658"/>
                  <a:pt x="327" y="664"/>
                  <a:pt x="313" y="665"/>
                </a:cubicBezTo>
                <a:cubicBezTo>
                  <a:pt x="313" y="664"/>
                  <a:pt x="313" y="664"/>
                  <a:pt x="313" y="664"/>
                </a:cubicBezTo>
                <a:cubicBezTo>
                  <a:pt x="309" y="665"/>
                  <a:pt x="309" y="665"/>
                  <a:pt x="309" y="665"/>
                </a:cubicBezTo>
                <a:cubicBezTo>
                  <a:pt x="308" y="665"/>
                  <a:pt x="307" y="665"/>
                  <a:pt x="306" y="665"/>
                </a:cubicBezTo>
                <a:cubicBezTo>
                  <a:pt x="290" y="665"/>
                  <a:pt x="275" y="659"/>
                  <a:pt x="264" y="648"/>
                </a:cubicBezTo>
                <a:cubicBezTo>
                  <a:pt x="136" y="520"/>
                  <a:pt x="136" y="520"/>
                  <a:pt x="136" y="520"/>
                </a:cubicBezTo>
                <a:cubicBezTo>
                  <a:pt x="124" y="508"/>
                  <a:pt x="118" y="491"/>
                  <a:pt x="119" y="474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19" y="468"/>
                  <a:pt x="119" y="468"/>
                  <a:pt x="119" y="468"/>
                </a:cubicBezTo>
                <a:cubicBezTo>
                  <a:pt x="121" y="456"/>
                  <a:pt x="127" y="445"/>
                  <a:pt x="136" y="435"/>
                </a:cubicBezTo>
                <a:cubicBezTo>
                  <a:pt x="413" y="158"/>
                  <a:pt x="413" y="158"/>
                  <a:pt x="413" y="158"/>
                </a:cubicBezTo>
                <a:cubicBezTo>
                  <a:pt x="626" y="371"/>
                  <a:pt x="626" y="371"/>
                  <a:pt x="626" y="371"/>
                </a:cubicBezTo>
                <a:lnTo>
                  <a:pt x="349" y="648"/>
                </a:lnTo>
                <a:close/>
                <a:moveTo>
                  <a:pt x="349" y="648"/>
                </a:moveTo>
                <a:cubicBezTo>
                  <a:pt x="349" y="648"/>
                  <a:pt x="349" y="648"/>
                  <a:pt x="349" y="648"/>
                </a:cubicBezTo>
              </a:path>
            </a:pathLst>
          </a:custGeom>
          <a:solidFill>
            <a:srgbClr val="504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15041" y="338337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3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 userDrawn="1"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1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1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2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2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2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2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3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3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3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3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8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757201" y="3506199"/>
            <a:ext cx="6973245" cy="1257932"/>
          </a:xfrm>
        </p:spPr>
        <p:txBody>
          <a:bodyPr/>
          <a:lstStyle/>
          <a:p>
            <a:r>
              <a:rPr lang="zh-CN" altLang="en-US" b="0" dirty="0">
                <a:latin typeface="+mj-ea"/>
              </a:rPr>
              <a:t>项目</a:t>
            </a:r>
            <a:r>
              <a:rPr lang="en-US" altLang="zh-CN" b="0" dirty="0">
                <a:latin typeface="+mj-ea"/>
              </a:rPr>
              <a:t>3 </a:t>
            </a:r>
            <a:r>
              <a:rPr lang="zh-CN" altLang="en-US" b="0" dirty="0">
                <a:latin typeface="+mj-ea"/>
              </a:rPr>
              <a:t>字符串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5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636547" y="347857"/>
            <a:ext cx="3237025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字符串编码</a:t>
            </a:r>
          </a:p>
        </p:txBody>
      </p:sp>
      <p:sp>
        <p:nvSpPr>
          <p:cNvPr id="2" name="矩形 1"/>
          <p:cNvSpPr/>
          <p:nvPr/>
        </p:nvSpPr>
        <p:spPr>
          <a:xfrm>
            <a:off x="636547" y="1066204"/>
            <a:ext cx="108031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        </a:t>
            </a:r>
            <a:r>
              <a:rPr lang="en-US" altLang="zh-CN" sz="2800" dirty="0">
                <a:latin typeface="+mj-ea"/>
                <a:ea typeface="+mj-ea"/>
              </a:rPr>
              <a:t>Python</a:t>
            </a:r>
            <a:r>
              <a:rPr lang="zh-CN" altLang="zh-CN" sz="2800" dirty="0">
                <a:latin typeface="+mj-ea"/>
                <a:ea typeface="+mj-ea"/>
              </a:rPr>
              <a:t>中内置的</a:t>
            </a:r>
            <a:r>
              <a:rPr lang="en-US" altLang="zh-CN" sz="2800" dirty="0" err="1">
                <a:solidFill>
                  <a:srgbClr val="FF0000"/>
                </a:solidFill>
                <a:latin typeface="+mj-ea"/>
                <a:ea typeface="+mj-ea"/>
              </a:rPr>
              <a:t>ord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()</a:t>
            </a:r>
            <a:r>
              <a:rPr lang="zh-CN" altLang="zh-CN" sz="2800" dirty="0">
                <a:latin typeface="+mj-ea"/>
                <a:ea typeface="+mj-ea"/>
              </a:rPr>
              <a:t>函数可以返回一个字符所对应的整数</a:t>
            </a:r>
            <a:r>
              <a:rPr lang="zh-CN" altLang="en-US" sz="2800" dirty="0">
                <a:latin typeface="+mj-ea"/>
                <a:ea typeface="+mj-ea"/>
              </a:rPr>
              <a:t>；</a:t>
            </a:r>
            <a:r>
              <a:rPr lang="zh-CN" altLang="zh-CN" sz="2800" dirty="0">
                <a:latin typeface="+mj-ea"/>
                <a:ea typeface="+mj-ea"/>
              </a:rPr>
              <a:t>内置的</a:t>
            </a:r>
            <a:r>
              <a:rPr lang="en-US" altLang="zh-CN" sz="2800" dirty="0" err="1">
                <a:solidFill>
                  <a:srgbClr val="FF0000"/>
                </a:solidFill>
                <a:latin typeface="+mj-ea"/>
                <a:ea typeface="+mj-ea"/>
              </a:rPr>
              <a:t>chr</a:t>
            </a:r>
            <a:r>
              <a:rPr lang="en-US" altLang="zh-CN" sz="2800" dirty="0">
                <a:solidFill>
                  <a:srgbClr val="FF0000"/>
                </a:solidFill>
                <a:latin typeface="+mj-ea"/>
                <a:ea typeface="+mj-ea"/>
              </a:rPr>
              <a:t>()</a:t>
            </a:r>
            <a:r>
              <a:rPr lang="zh-CN" altLang="zh-CN" sz="2800" dirty="0">
                <a:latin typeface="+mj-ea"/>
                <a:ea typeface="+mj-ea"/>
              </a:rPr>
              <a:t>函数可以把整数编码转换为对应的字符。</a:t>
            </a:r>
          </a:p>
        </p:txBody>
      </p:sp>
      <p:sp>
        <p:nvSpPr>
          <p:cNvPr id="4" name="矩形 3"/>
          <p:cNvSpPr/>
          <p:nvPr/>
        </p:nvSpPr>
        <p:spPr>
          <a:xfrm>
            <a:off x="2439828" y="3260605"/>
            <a:ext cx="6096000" cy="18895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print(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ord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('A'))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65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print(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chr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(65))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9923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487318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判断密码强度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2970" y="1564537"/>
            <a:ext cx="104065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zh-CN" sz="2400" dirty="0"/>
              <a:t>用户输入一个字符串作为密码，判断密码强度。规则为：密码长度小于</a:t>
            </a:r>
            <a:r>
              <a:rPr lang="en-US" altLang="zh-CN" sz="2400" dirty="0"/>
              <a:t>8</a:t>
            </a:r>
            <a:r>
              <a:rPr lang="zh-CN" altLang="zh-CN" sz="2400" dirty="0"/>
              <a:t>弱密码，密码长度大于等于</a:t>
            </a:r>
            <a:r>
              <a:rPr lang="en-US" altLang="zh-CN" sz="2400" dirty="0"/>
              <a:t>8</a:t>
            </a:r>
            <a:r>
              <a:rPr lang="zh-CN" altLang="zh-CN" sz="2400" dirty="0"/>
              <a:t>且包含至少两种字符为中等强度，密码包含三种字符为强，包含全部四种字符为极强。本实例要求编写程序，实现判断密码强度，密码强度的判断结果分四种：弱、中、强、极强。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zh-CN" sz="2400" dirty="0"/>
              <a:t>在本任务中，可以将密码作为一个字符串</a:t>
            </a:r>
            <a:r>
              <a:rPr lang="zh-CN" altLang="en-US" sz="2400" dirty="0"/>
              <a:t>定义</a:t>
            </a:r>
            <a:r>
              <a:rPr lang="zh-CN" altLang="zh-CN" sz="2400" dirty="0"/>
              <a:t>、根据密码规则，分别为四种字符设定标识，然后利用多分支对输入的密封进行强度判断。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8584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487318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判断密码强度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2217" y="1125941"/>
            <a:ext cx="875211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根据分析可整理出以下实现思路：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密码字符串。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）根据密码规则设定各种不同字符的标识。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）使用多分支根据标识和长度判断密码的强弱等级。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2068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>
            <a:extLst>
              <a:ext uri="{FF2B5EF4-FFF2-40B4-BE49-F238E27FC236}">
                <a16:creationId xmlns:a16="http://schemas.microsoft.com/office/drawing/2014/main" id="{D9681824-F095-4FF2-8198-2BDADA630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861" y="472042"/>
            <a:ext cx="6754768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代码如下：</a:t>
            </a:r>
            <a:endParaRPr lang="zh-CN" altLang="zh-CN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6286" y="1507648"/>
            <a:ext cx="47635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Consolas" panose="020B0609020204030204" pitchFamily="49" charset="0"/>
              </a:rPr>
              <a:t># </a:t>
            </a:r>
            <a:r>
              <a:rPr lang="zh-CN" altLang="zh-CN" dirty="0">
                <a:latin typeface="Consolas" panose="020B0609020204030204" pitchFamily="49" charset="0"/>
              </a:rPr>
              <a:t>判断密码强度</a:t>
            </a:r>
          </a:p>
          <a:p>
            <a:r>
              <a:rPr lang="en-US" altLang="zh-CN" dirty="0" err="1">
                <a:latin typeface="Consolas" panose="020B0609020204030204" pitchFamily="49" charset="0"/>
              </a:rPr>
              <a:t>psw</a:t>
            </a:r>
            <a:r>
              <a:rPr lang="en-US" altLang="zh-CN" dirty="0">
                <a:latin typeface="Consolas" panose="020B0609020204030204" pitchFamily="49" charset="0"/>
              </a:rPr>
              <a:t> = input('</a:t>
            </a:r>
            <a:r>
              <a:rPr lang="zh-CN" altLang="zh-CN" dirty="0">
                <a:latin typeface="Consolas" panose="020B0609020204030204" pitchFamily="49" charset="0"/>
              </a:rPr>
              <a:t>请输入密码</a:t>
            </a:r>
            <a:r>
              <a:rPr lang="en-US" altLang="zh-CN" dirty="0">
                <a:latin typeface="Consolas" panose="020B0609020204030204" pitchFamily="49" charset="0"/>
              </a:rPr>
              <a:t>:')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 err="1">
                <a:latin typeface="Consolas" panose="020B0609020204030204" pitchFamily="49" charset="0"/>
              </a:rPr>
              <a:t>upp,low,dig,oth</a:t>
            </a:r>
            <a:r>
              <a:rPr lang="en-US" altLang="zh-CN" dirty="0">
                <a:latin typeface="Consolas" panose="020B0609020204030204" pitchFamily="49" charset="0"/>
              </a:rPr>
              <a:t> = 0,0,0,0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for </a:t>
            </a:r>
            <a:r>
              <a:rPr lang="en-US" altLang="zh-CN" dirty="0" err="1">
                <a:latin typeface="Consolas" panose="020B0609020204030204" pitchFamily="49" charset="0"/>
              </a:rPr>
              <a:t>ch</a:t>
            </a:r>
            <a:r>
              <a:rPr lang="en-US" altLang="zh-CN" dirty="0">
                <a:latin typeface="Consolas" panose="020B0609020204030204" pitchFamily="49" charset="0"/>
              </a:rPr>
              <a:t> in </a:t>
            </a:r>
            <a:r>
              <a:rPr lang="en-US" altLang="zh-CN" dirty="0" err="1">
                <a:latin typeface="Consolas" panose="020B0609020204030204" pitchFamily="49" charset="0"/>
              </a:rPr>
              <a:t>psw</a:t>
            </a:r>
            <a:r>
              <a:rPr lang="en-US" altLang="zh-CN" dirty="0">
                <a:latin typeface="Consolas" panose="020B0609020204030204" pitchFamily="49" charset="0"/>
              </a:rPr>
              <a:t>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if 'A'&lt;=</a:t>
            </a:r>
            <a:r>
              <a:rPr lang="en-US" altLang="zh-CN" dirty="0" err="1">
                <a:latin typeface="Consolas" panose="020B0609020204030204" pitchFamily="49" charset="0"/>
              </a:rPr>
              <a:t>ch</a:t>
            </a:r>
            <a:r>
              <a:rPr lang="en-US" altLang="zh-CN" dirty="0">
                <a:latin typeface="Consolas" panose="020B0609020204030204" pitchFamily="49" charset="0"/>
              </a:rPr>
              <a:t>&lt;='Z':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    </a:t>
            </a:r>
            <a:r>
              <a:rPr lang="en-US" altLang="zh-CN" dirty="0" err="1">
                <a:latin typeface="Consolas" panose="020B0609020204030204" pitchFamily="49" charset="0"/>
              </a:rPr>
              <a:t>upp</a:t>
            </a:r>
            <a:r>
              <a:rPr lang="en-US" altLang="zh-CN" dirty="0">
                <a:latin typeface="Consolas" panose="020B0609020204030204" pitchFamily="49" charset="0"/>
              </a:rPr>
              <a:t> = 1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</a:t>
            </a:r>
            <a:r>
              <a:rPr lang="en-US" altLang="zh-CN" dirty="0" err="1">
                <a:latin typeface="Consolas" panose="020B0609020204030204" pitchFamily="49" charset="0"/>
              </a:rPr>
              <a:t>elif</a:t>
            </a:r>
            <a:r>
              <a:rPr lang="en-US" altLang="zh-CN" dirty="0">
                <a:latin typeface="Consolas" panose="020B0609020204030204" pitchFamily="49" charset="0"/>
              </a:rPr>
              <a:t> 'a' &lt;= </a:t>
            </a:r>
            <a:r>
              <a:rPr lang="en-US" altLang="zh-CN" dirty="0" err="1">
                <a:latin typeface="Consolas" panose="020B0609020204030204" pitchFamily="49" charset="0"/>
              </a:rPr>
              <a:t>ch</a:t>
            </a:r>
            <a:r>
              <a:rPr lang="en-US" altLang="zh-CN" dirty="0">
                <a:latin typeface="Consolas" panose="020B0609020204030204" pitchFamily="49" charset="0"/>
              </a:rPr>
              <a:t> &lt;= 'z':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    low = 1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</a:t>
            </a:r>
            <a:r>
              <a:rPr lang="de-DE" altLang="zh-CN" dirty="0">
                <a:latin typeface="Consolas" panose="020B0609020204030204" pitchFamily="49" charset="0"/>
              </a:rPr>
              <a:t>elif '0' &lt;= ch &lt;= '9':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    dig = 1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else: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    </a:t>
            </a:r>
            <a:r>
              <a:rPr lang="en-US" altLang="zh-CN" dirty="0" err="1">
                <a:latin typeface="Consolas" panose="020B0609020204030204" pitchFamily="49" charset="0"/>
              </a:rPr>
              <a:t>oth</a:t>
            </a:r>
            <a:r>
              <a:rPr lang="en-US" altLang="zh-CN" dirty="0">
                <a:latin typeface="Consolas" panose="020B0609020204030204" pitchFamily="49" charset="0"/>
              </a:rPr>
              <a:t> = 1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if </a:t>
            </a:r>
            <a:r>
              <a:rPr lang="en-US" altLang="zh-CN" dirty="0" err="1">
                <a:latin typeface="Consolas" panose="020B0609020204030204" pitchFamily="49" charset="0"/>
              </a:rPr>
              <a:t>len</a:t>
            </a:r>
            <a:r>
              <a:rPr lang="en-US" altLang="zh-CN" dirty="0">
                <a:latin typeface="Consolas" panose="020B0609020204030204" pitchFamily="49" charset="0"/>
              </a:rPr>
              <a:t>(</a:t>
            </a:r>
            <a:r>
              <a:rPr lang="en-US" altLang="zh-CN" dirty="0" err="1">
                <a:latin typeface="Consolas" panose="020B0609020204030204" pitchFamily="49" charset="0"/>
              </a:rPr>
              <a:t>psw</a:t>
            </a:r>
            <a:r>
              <a:rPr lang="en-US" altLang="zh-CN" dirty="0">
                <a:latin typeface="Consolas" panose="020B0609020204030204" pitchFamily="49" charset="0"/>
              </a:rPr>
              <a:t>) &lt; 8: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print('</a:t>
            </a:r>
            <a:r>
              <a:rPr lang="zh-CN" altLang="zh-CN" dirty="0">
                <a:latin typeface="Consolas" panose="020B0609020204030204" pitchFamily="49" charset="0"/>
              </a:rPr>
              <a:t>弱</a:t>
            </a:r>
            <a:r>
              <a:rPr lang="en-US" altLang="zh-CN" dirty="0">
                <a:latin typeface="Consolas" panose="020B0609020204030204" pitchFamily="49" charset="0"/>
              </a:rPr>
              <a:t>')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else:</a:t>
            </a:r>
            <a:endParaRPr lang="zh-CN" altLang="zh-CN" dirty="0">
              <a:latin typeface="Consolas" panose="020B0609020204030204" pitchFamily="49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zh-CN" altLang="zh-CN" sz="2400" kern="100" dirty="0">
              <a:latin typeface="Consolas" panose="020B0609020204030204" pitchFamily="49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56069" y="1507648"/>
            <a:ext cx="47635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Consolas" panose="020B0609020204030204" pitchFamily="49" charset="0"/>
              </a:rPr>
              <a:t>if </a:t>
            </a:r>
            <a:r>
              <a:rPr lang="en-US" altLang="zh-CN" dirty="0" err="1">
                <a:latin typeface="Consolas" panose="020B0609020204030204" pitchFamily="49" charset="0"/>
              </a:rPr>
              <a:t>upp+low+dig+oth</a:t>
            </a:r>
            <a:r>
              <a:rPr lang="en-US" altLang="zh-CN" dirty="0">
                <a:latin typeface="Consolas" panose="020B0609020204030204" pitchFamily="49" charset="0"/>
              </a:rPr>
              <a:t> == 4: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    print('</a:t>
            </a:r>
            <a:r>
              <a:rPr lang="zh-CN" altLang="zh-CN" dirty="0">
                <a:latin typeface="Consolas" panose="020B0609020204030204" pitchFamily="49" charset="0"/>
              </a:rPr>
              <a:t>极强</a:t>
            </a:r>
            <a:r>
              <a:rPr lang="en-US" altLang="zh-CN" dirty="0">
                <a:latin typeface="Consolas" panose="020B0609020204030204" pitchFamily="49" charset="0"/>
              </a:rPr>
              <a:t>')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</a:t>
            </a:r>
            <a:r>
              <a:rPr lang="en-US" altLang="zh-CN" dirty="0" err="1">
                <a:latin typeface="Consolas" panose="020B0609020204030204" pitchFamily="49" charset="0"/>
              </a:rPr>
              <a:t>elif</a:t>
            </a:r>
            <a:r>
              <a:rPr lang="en-US" altLang="zh-CN" dirty="0">
                <a:latin typeface="Consolas" panose="020B0609020204030204" pitchFamily="49" charset="0"/>
              </a:rPr>
              <a:t> </a:t>
            </a:r>
            <a:r>
              <a:rPr lang="en-US" altLang="zh-CN" dirty="0" err="1">
                <a:latin typeface="Consolas" panose="020B0609020204030204" pitchFamily="49" charset="0"/>
              </a:rPr>
              <a:t>upp+low+dig+oth</a:t>
            </a:r>
            <a:r>
              <a:rPr lang="en-US" altLang="zh-CN" dirty="0">
                <a:latin typeface="Consolas" panose="020B0609020204030204" pitchFamily="49" charset="0"/>
              </a:rPr>
              <a:t> == 3: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    print('</a:t>
            </a:r>
            <a:r>
              <a:rPr lang="zh-CN" altLang="zh-CN" dirty="0">
                <a:latin typeface="Consolas" panose="020B0609020204030204" pitchFamily="49" charset="0"/>
              </a:rPr>
              <a:t>强</a:t>
            </a:r>
            <a:r>
              <a:rPr lang="en-US" altLang="zh-CN" dirty="0">
                <a:latin typeface="Consolas" panose="020B0609020204030204" pitchFamily="49" charset="0"/>
              </a:rPr>
              <a:t>')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</a:t>
            </a:r>
            <a:r>
              <a:rPr lang="en-US" altLang="zh-CN" dirty="0" err="1">
                <a:latin typeface="Consolas" panose="020B0609020204030204" pitchFamily="49" charset="0"/>
              </a:rPr>
              <a:t>elif</a:t>
            </a:r>
            <a:r>
              <a:rPr lang="en-US" altLang="zh-CN" dirty="0">
                <a:latin typeface="Consolas" panose="020B0609020204030204" pitchFamily="49" charset="0"/>
              </a:rPr>
              <a:t> </a:t>
            </a:r>
            <a:r>
              <a:rPr lang="en-US" altLang="zh-CN" dirty="0" err="1">
                <a:latin typeface="Consolas" panose="020B0609020204030204" pitchFamily="49" charset="0"/>
              </a:rPr>
              <a:t>upp+low+dig+oth</a:t>
            </a:r>
            <a:r>
              <a:rPr lang="en-US" altLang="zh-CN" dirty="0">
                <a:latin typeface="Consolas" panose="020B0609020204030204" pitchFamily="49" charset="0"/>
              </a:rPr>
              <a:t> == 2: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    print('</a:t>
            </a:r>
            <a:r>
              <a:rPr lang="zh-CN" altLang="zh-CN" dirty="0">
                <a:latin typeface="Consolas" panose="020B0609020204030204" pitchFamily="49" charset="0"/>
              </a:rPr>
              <a:t>中</a:t>
            </a:r>
            <a:r>
              <a:rPr lang="en-US" altLang="zh-CN" dirty="0">
                <a:latin typeface="Consolas" panose="020B0609020204030204" pitchFamily="49" charset="0"/>
              </a:rPr>
              <a:t>')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else: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    print('</a:t>
            </a:r>
            <a:r>
              <a:rPr lang="zh-CN" altLang="zh-CN" dirty="0">
                <a:latin typeface="Consolas" panose="020B0609020204030204" pitchFamily="49" charset="0"/>
              </a:rPr>
              <a:t>弱</a:t>
            </a:r>
            <a:r>
              <a:rPr lang="en-US" altLang="zh-CN" dirty="0">
                <a:latin typeface="Consolas" panose="020B0609020204030204" pitchFamily="49" charset="0"/>
              </a:rPr>
              <a:t>')</a:t>
            </a:r>
            <a:endParaRPr lang="zh-CN" altLang="zh-CN" dirty="0">
              <a:latin typeface="Consolas" panose="020B0609020204030204" pitchFamily="49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zh-CN" altLang="zh-CN" sz="2400" kern="100" dirty="0">
              <a:latin typeface="Consolas" panose="020B0609020204030204" pitchFamily="49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4994" y="3618411"/>
            <a:ext cx="1914525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4994" y="5351961"/>
            <a:ext cx="1876425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33647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44093" y="2539091"/>
            <a:ext cx="3857896" cy="89535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0" dirty="0"/>
              <a:t>字符串操作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2260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4" name="TextBox 1">
            <a:extLst>
              <a:ext uri="{FF2B5EF4-FFF2-40B4-BE49-F238E27FC236}">
                <a16:creationId xmlns:a16="http://schemas.microsoft.com/office/drawing/2014/main" id="{38391FE4-21A4-4788-B33D-9641AB36E90C}"/>
              </a:ext>
            </a:extLst>
          </p:cNvPr>
          <p:cNvSpPr txBox="1"/>
          <p:nvPr/>
        </p:nvSpPr>
        <p:spPr>
          <a:xfrm>
            <a:off x="648792" y="508618"/>
            <a:ext cx="5192428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字符串的常用操作</a:t>
            </a:r>
            <a:endParaRPr lang="zh-CN" altLang="en-US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5" name="矩形 2">
            <a:extLst>
              <a:ext uri="{FF2B5EF4-FFF2-40B4-BE49-F238E27FC236}">
                <a16:creationId xmlns:a16="http://schemas.microsoft.com/office/drawing/2014/main" id="{4472D076-4A6E-4124-B7E7-C609D7BBA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666" y="1521068"/>
            <a:ext cx="30703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字符串拼接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B90D59D2-5FA0-4011-AEC0-8D9BBCF4A4DD}"/>
              </a:ext>
            </a:extLst>
          </p:cNvPr>
          <p:cNvSpPr/>
          <p:nvPr/>
        </p:nvSpPr>
        <p:spPr>
          <a:xfrm>
            <a:off x="2944474" y="2334820"/>
            <a:ext cx="5929240" cy="1268005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buFontTx/>
              <a:buNone/>
              <a:defRPr/>
            </a:pPr>
            <a:endParaRPr kumimoji="1" lang="zh-CN" altLang="zh-CN" dirty="0"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67" name="文本框 2">
            <a:extLst>
              <a:ext uri="{FF2B5EF4-FFF2-40B4-BE49-F238E27FC236}">
                <a16:creationId xmlns:a16="http://schemas.microsoft.com/office/drawing/2014/main" id="{A16E7479-5C28-49C2-A97A-D561C2EF4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7145" y="2388746"/>
            <a:ext cx="48039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str_one = “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人工智能下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str_two = "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str_one + str_two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人工智能下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8" name="矩形 2">
            <a:extLst>
              <a:ext uri="{FF2B5EF4-FFF2-40B4-BE49-F238E27FC236}">
                <a16:creationId xmlns:a16="http://schemas.microsoft.com/office/drawing/2014/main" id="{8AFD548D-794D-4EC5-A16E-42E10D562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666" y="4122859"/>
            <a:ext cx="73110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</a:t>
            </a:r>
            <a:r>
              <a:rPr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重复</a:t>
            </a:r>
            <a:endParaRPr lang="zh-CN" altLang="zh-CN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B90D59D2-5FA0-4011-AEC0-8D9BBCF4A4DD}"/>
              </a:ext>
            </a:extLst>
          </p:cNvPr>
          <p:cNvSpPr/>
          <p:nvPr/>
        </p:nvSpPr>
        <p:spPr>
          <a:xfrm>
            <a:off x="2859998" y="4823296"/>
            <a:ext cx="5929240" cy="1032569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buFontTx/>
              <a:buNone/>
              <a:defRPr/>
            </a:pPr>
            <a:endParaRPr kumimoji="1" lang="zh-CN" altLang="zh-CN" dirty="0"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70" name="文本框 2">
            <a:extLst>
              <a:ext uri="{FF2B5EF4-FFF2-40B4-BE49-F238E27FC236}">
                <a16:creationId xmlns:a16="http://schemas.microsoft.com/office/drawing/2014/main" id="{A16E7479-5C28-49C2-A97A-D561C2EF4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5876" y="4863146"/>
            <a:ext cx="480391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str1 = "Python  "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str1*3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 </a:t>
            </a:r>
            <a:r>
              <a:rPr lang="en-US" altLang="zh-CN"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2060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4" name="矩形 2">
            <a:extLst>
              <a:ext uri="{FF2B5EF4-FFF2-40B4-BE49-F238E27FC236}">
                <a16:creationId xmlns:a16="http://schemas.microsoft.com/office/drawing/2014/main" id="{FC9EEAD2-60A8-4180-8DBC-FFF949D91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573" y="860122"/>
            <a:ext cx="10057389" cy="101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字符串的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replace()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方法可使用新的子串替换目标字符串中原有的子串，该方法的语法格式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如下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sp>
        <p:nvSpPr>
          <p:cNvPr id="65" name="矩形 2">
            <a:extLst>
              <a:ext uri="{FF2B5EF4-FFF2-40B4-BE49-F238E27FC236}">
                <a16:creationId xmlns:a16="http://schemas.microsoft.com/office/drawing/2014/main" id="{8AFD548D-794D-4EC5-A16E-42E10D562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16" y="336902"/>
            <a:ext cx="73110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字符串替换</a:t>
            </a:r>
          </a:p>
        </p:txBody>
      </p:sp>
      <p:sp>
        <p:nvSpPr>
          <p:cNvPr id="66" name="文本框 2">
            <a:extLst>
              <a:ext uri="{FF2B5EF4-FFF2-40B4-BE49-F238E27FC236}">
                <a16:creationId xmlns:a16="http://schemas.microsoft.com/office/drawing/2014/main" id="{4150FC0C-6B33-4D9D-8B1B-751D13D65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3466" y="1761841"/>
            <a:ext cx="56713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str.replace(old, new, count=None)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31BB9207-3436-4FDA-A845-B31DE6A32CB4}"/>
              </a:ext>
            </a:extLst>
          </p:cNvPr>
          <p:cNvSpPr/>
          <p:nvPr/>
        </p:nvSpPr>
        <p:spPr>
          <a:xfrm>
            <a:off x="696940" y="2382924"/>
            <a:ext cx="11242929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old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-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表示原有子串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new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--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表示新的子串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   count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--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用于设定替换次数</a:t>
            </a:r>
          </a:p>
        </p:txBody>
      </p:sp>
      <p:sp>
        <p:nvSpPr>
          <p:cNvPr id="63" name="矩形 62"/>
          <p:cNvSpPr/>
          <p:nvPr/>
        </p:nvSpPr>
        <p:spPr>
          <a:xfrm>
            <a:off x="789474" y="3355511"/>
            <a:ext cx="109080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475" indent="-1021715" algn="just">
              <a:lnSpc>
                <a:spcPct val="150000"/>
              </a:lnSpc>
              <a:tabLst>
                <a:tab pos="440055" algn="l"/>
              </a:tabLst>
            </a:pPr>
            <a:r>
              <a:rPr lang="zh-CN" altLang="zh-CN" sz="2400" dirty="0"/>
              <a:t>字符串的</a:t>
            </a:r>
            <a:r>
              <a:rPr lang="en-US" altLang="zh-CN" sz="2400" dirty="0"/>
              <a:t>find()</a:t>
            </a:r>
            <a:r>
              <a:rPr lang="zh-CN" altLang="zh-CN" sz="2400" dirty="0"/>
              <a:t>方法可实现字符串的查找操作，该方法可查找字符串中是否包含子串，若包含子串则返回子串首次出现的索引位置，否则返回</a:t>
            </a:r>
            <a:r>
              <a:rPr lang="en-US" altLang="zh-CN" sz="2400" dirty="0"/>
              <a:t>-1</a:t>
            </a:r>
            <a:r>
              <a:rPr lang="zh-CN" altLang="zh-CN" sz="2400" dirty="0"/>
              <a:t>。</a:t>
            </a:r>
          </a:p>
          <a:p>
            <a:pPr marL="1288415" indent="-1021715">
              <a:lnSpc>
                <a:spcPct val="150000"/>
              </a:lnSpc>
              <a:tabLst>
                <a:tab pos="440055" algn="l"/>
              </a:tabLst>
            </a:pPr>
            <a:r>
              <a:rPr lang="zh-CN" altLang="zh-CN" sz="2400" dirty="0"/>
              <a:t>其语法格式如下：</a:t>
            </a:r>
          </a:p>
          <a:p>
            <a:pPr marL="1288415" indent="-1021715" algn="just">
              <a:lnSpc>
                <a:spcPct val="150000"/>
              </a:lnSpc>
              <a:tabLst>
                <a:tab pos="440055" algn="l"/>
              </a:tabLst>
            </a:pPr>
            <a:r>
              <a:rPr lang="en-US" altLang="zh-CN" sz="2400" dirty="0"/>
              <a:t>            </a:t>
            </a:r>
            <a:r>
              <a:rPr lang="en-US" altLang="zh-CN" sz="2400" dirty="0" err="1"/>
              <a:t>str.find</a:t>
            </a:r>
            <a:r>
              <a:rPr lang="en-US" altLang="zh-CN" sz="2400" dirty="0"/>
              <a:t>(sub[, start[, end]])</a:t>
            </a:r>
            <a:endParaRPr lang="zh-CN" altLang="zh-CN" sz="2400" dirty="0"/>
          </a:p>
          <a:p>
            <a:pPr marL="613410" indent="266700">
              <a:lnSpc>
                <a:spcPct val="150000"/>
              </a:lnSpc>
              <a:tabLst>
                <a:tab pos="440055" algn="l"/>
              </a:tabLst>
            </a:pPr>
            <a:r>
              <a:rPr lang="zh-CN" altLang="zh-CN" sz="2400" dirty="0"/>
              <a:t>这里：</a:t>
            </a:r>
            <a:r>
              <a:rPr lang="en-US" altLang="zh-CN" sz="2400" dirty="0"/>
              <a:t>sub</a:t>
            </a:r>
            <a:r>
              <a:rPr lang="zh-CN" altLang="zh-CN" sz="2400" dirty="0"/>
              <a:t>用于指定要查找的子串，</a:t>
            </a:r>
            <a:r>
              <a:rPr lang="en-US" altLang="zh-CN" sz="2400" dirty="0"/>
              <a:t>start</a:t>
            </a:r>
            <a:r>
              <a:rPr lang="zh-CN" altLang="zh-CN" sz="2400" dirty="0"/>
              <a:t>开始索引，默认值为</a:t>
            </a:r>
            <a:r>
              <a:rPr lang="en-US" altLang="zh-CN" sz="2400" dirty="0"/>
              <a:t>0</a:t>
            </a:r>
            <a:r>
              <a:rPr lang="zh-CN" altLang="zh-CN" sz="2400" dirty="0"/>
              <a:t>，</a:t>
            </a:r>
            <a:r>
              <a:rPr lang="en-US" altLang="zh-CN" sz="2400" dirty="0"/>
              <a:t>end</a:t>
            </a:r>
            <a:r>
              <a:rPr lang="zh-CN" altLang="zh-CN" sz="2400" dirty="0"/>
              <a:t>结束索引，默认为字符串的长度。</a:t>
            </a:r>
          </a:p>
        </p:txBody>
      </p:sp>
      <p:sp>
        <p:nvSpPr>
          <p:cNvPr id="71" name="矩形 2">
            <a:extLst>
              <a:ext uri="{FF2B5EF4-FFF2-40B4-BE49-F238E27FC236}">
                <a16:creationId xmlns:a16="http://schemas.microsoft.com/office/drawing/2014/main" id="{8AFD548D-794D-4EC5-A16E-42E10D562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940" y="2978161"/>
            <a:ext cx="73110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</a:t>
            </a:r>
            <a:r>
              <a:rPr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查找</a:t>
            </a:r>
            <a:endParaRPr lang="zh-CN" altLang="zh-CN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2948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>
            <a:extLst>
              <a:ext uri="{FF2B5EF4-FFF2-40B4-BE49-F238E27FC236}">
                <a16:creationId xmlns:a16="http://schemas.microsoft.com/office/drawing/2014/main" id="{500EB9E1-AD6C-462F-91B8-DBD361C2F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707" y="4296967"/>
            <a:ext cx="10057389" cy="101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字符串对象的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strip()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方法一般用于去除字符串两侧的空格，该方法的语法格式如下：</a:t>
            </a:r>
          </a:p>
        </p:txBody>
      </p:sp>
      <p:sp>
        <p:nvSpPr>
          <p:cNvPr id="9" name="矩形 2">
            <a:extLst>
              <a:ext uri="{FF2B5EF4-FFF2-40B4-BE49-F238E27FC236}">
                <a16:creationId xmlns:a16="http://schemas.microsoft.com/office/drawing/2014/main" id="{73031044-173C-46FA-92D2-5A7F48856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707" y="3677681"/>
            <a:ext cx="73110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去除字符串两侧空格</a:t>
            </a:r>
          </a:p>
        </p:txBody>
      </p:sp>
      <p:sp>
        <p:nvSpPr>
          <p:cNvPr id="10" name="文本框 2">
            <a:extLst>
              <a:ext uri="{FF2B5EF4-FFF2-40B4-BE49-F238E27FC236}">
                <a16:creationId xmlns:a16="http://schemas.microsoft.com/office/drawing/2014/main" id="{2E71E0CF-DD11-4E81-A4B1-FCD26C34DB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6237" y="5288048"/>
            <a:ext cx="35249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str.strip(chars=None)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51DF0C7-D096-41F2-86E0-2E92CCD5E550}"/>
              </a:ext>
            </a:extLst>
          </p:cNvPr>
          <p:cNvSpPr/>
          <p:nvPr/>
        </p:nvSpPr>
        <p:spPr>
          <a:xfrm>
            <a:off x="2329727" y="6041402"/>
            <a:ext cx="724567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chars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--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要去除的字符，默认为空格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  <p:sp>
        <p:nvSpPr>
          <p:cNvPr id="12" name="矩形 2">
            <a:extLst>
              <a:ext uri="{FF2B5EF4-FFF2-40B4-BE49-F238E27FC236}">
                <a16:creationId xmlns:a16="http://schemas.microsoft.com/office/drawing/2014/main" id="{555489FE-28A9-496C-ADC5-D35E4B968F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961" y="1515676"/>
            <a:ext cx="10057389" cy="101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字符串的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split()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方法可以使用分隔符把字符串分割成序列，该方法的语法格式如下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B0083B4-AED5-4CC6-A596-537190475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053" y="1006912"/>
            <a:ext cx="33865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字符串分割</a:t>
            </a:r>
          </a:p>
        </p:txBody>
      </p:sp>
      <p:sp>
        <p:nvSpPr>
          <p:cNvPr id="14" name="文本框 2">
            <a:extLst>
              <a:ext uri="{FF2B5EF4-FFF2-40B4-BE49-F238E27FC236}">
                <a16:creationId xmlns:a16="http://schemas.microsoft.com/office/drawing/2014/main" id="{FECA2142-2868-4221-80F3-A51EE51C5F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7176" y="2382203"/>
            <a:ext cx="53665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str.split(sep=None, maxsplit=-1)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560546F-F824-4067-B701-0FC97037451B}"/>
              </a:ext>
            </a:extLst>
          </p:cNvPr>
          <p:cNvSpPr/>
          <p:nvPr/>
        </p:nvSpPr>
        <p:spPr>
          <a:xfrm>
            <a:off x="1015196" y="3155153"/>
            <a:ext cx="983542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dirty="0" err="1">
                <a:latin typeface="楷体" pitchFamily="49" charset="-122"/>
                <a:ea typeface="楷体" pitchFamily="49" charset="-122"/>
                <a:cs typeface="Times New Roman" pitchFamily="18" charset="0"/>
              </a:rPr>
              <a:t>sep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--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分隔符，默认为空格      </a:t>
            </a:r>
            <a:r>
              <a:rPr lang="en-US" altLang="zh-CN" sz="2400" dirty="0" err="1">
                <a:latin typeface="楷体" pitchFamily="49" charset="-122"/>
                <a:ea typeface="楷体" pitchFamily="49" charset="-122"/>
                <a:cs typeface="Times New Roman" pitchFamily="18" charset="0"/>
              </a:rPr>
              <a:t>maxsplit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--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用于设定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分割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次数。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83863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AB0083B4-AED5-4CC6-A596-537190475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465" y="1120124"/>
            <a:ext cx="46374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zh-CN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</a:t>
            </a:r>
            <a:r>
              <a:rPr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大小写转换</a:t>
            </a:r>
            <a:endParaRPr lang="zh-CN" altLang="zh-CN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3277" y="1643344"/>
            <a:ext cx="103320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kern="100" dirty="0">
                <a:latin typeface="+mn-ea"/>
              </a:rPr>
              <a:t>       </a:t>
            </a:r>
            <a:r>
              <a:rPr lang="zh-CN" altLang="zh-CN" sz="2400" kern="100" dirty="0">
                <a:latin typeface="+mn-ea"/>
              </a:rPr>
              <a:t>有一些特殊情况需要对字符串的大小写形式有要求。</a:t>
            </a:r>
            <a:r>
              <a:rPr lang="en-US" altLang="zh-CN" sz="2400" kern="100" dirty="0">
                <a:latin typeface="+mn-ea"/>
              </a:rPr>
              <a:t>Python</a:t>
            </a:r>
            <a:r>
              <a:rPr lang="zh-CN" altLang="zh-CN" sz="2400" kern="100" dirty="0">
                <a:latin typeface="+mn-ea"/>
              </a:rPr>
              <a:t>中支持字符串的字母大小写转换的方法有</a:t>
            </a:r>
            <a:r>
              <a:rPr lang="en-US" altLang="zh-CN" sz="2400" kern="100" dirty="0">
                <a:latin typeface="+mn-ea"/>
              </a:rPr>
              <a:t>upper()</a:t>
            </a:r>
            <a:r>
              <a:rPr lang="zh-CN" altLang="zh-CN" sz="2400" kern="100" dirty="0">
                <a:latin typeface="+mn-ea"/>
              </a:rPr>
              <a:t>方法、</a:t>
            </a:r>
            <a:r>
              <a:rPr lang="en-US" altLang="zh-CN" sz="2400" kern="100" dirty="0">
                <a:latin typeface="+mn-ea"/>
              </a:rPr>
              <a:t>lower()</a:t>
            </a:r>
            <a:r>
              <a:rPr lang="zh-CN" altLang="zh-CN" sz="2400" kern="100" dirty="0">
                <a:latin typeface="+mn-ea"/>
              </a:rPr>
              <a:t>方法、</a:t>
            </a:r>
            <a:r>
              <a:rPr lang="en-US" altLang="zh-CN" sz="2400" kern="100" dirty="0">
                <a:latin typeface="+mn-ea"/>
              </a:rPr>
              <a:t>capitalize()</a:t>
            </a:r>
            <a:r>
              <a:rPr lang="zh-CN" altLang="zh-CN" sz="2400" kern="100" dirty="0">
                <a:latin typeface="+mn-ea"/>
              </a:rPr>
              <a:t>方法和</a:t>
            </a:r>
            <a:r>
              <a:rPr lang="en-US" altLang="zh-CN" sz="2400" kern="100" dirty="0">
                <a:latin typeface="+mn-ea"/>
              </a:rPr>
              <a:t>title()</a:t>
            </a:r>
            <a:r>
              <a:rPr lang="zh-CN" altLang="zh-CN" sz="2400" kern="100" dirty="0">
                <a:latin typeface="+mn-ea"/>
              </a:rPr>
              <a:t>方法</a:t>
            </a:r>
            <a:r>
              <a:rPr lang="zh-CN" altLang="en-US" sz="2400" kern="100" dirty="0">
                <a:latin typeface="+mn-ea"/>
              </a:rPr>
              <a:t>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386143" y="3572465"/>
          <a:ext cx="7346338" cy="180000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915837">
                  <a:extLst>
                    <a:ext uri="{9D8B030D-6E8A-4147-A177-3AD203B41FA5}">
                      <a16:colId xmlns:a16="http://schemas.microsoft.com/office/drawing/2014/main" val="2698068410"/>
                    </a:ext>
                  </a:extLst>
                </a:gridCol>
                <a:gridCol w="5430501">
                  <a:extLst>
                    <a:ext uri="{9D8B030D-6E8A-4147-A177-3AD203B41FA5}">
                      <a16:colId xmlns:a16="http://schemas.microsoft.com/office/drawing/2014/main" val="1224031382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</a:rPr>
                        <a:t>方法</a:t>
                      </a:r>
                      <a:endParaRPr lang="zh-CN" sz="1600" kern="75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</a:rPr>
                        <a:t>功能说明</a:t>
                      </a:r>
                      <a:endParaRPr lang="zh-CN" sz="1600" kern="75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8390948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>
                          <a:effectLst/>
                        </a:rPr>
                        <a:t>upper()</a:t>
                      </a:r>
                      <a:endParaRPr lang="zh-CN" sz="1600" kern="7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</a:rPr>
                        <a:t>将字符串中的小写字母全部转换为大写字母</a:t>
                      </a:r>
                      <a:endParaRPr lang="zh-CN" sz="1600" kern="7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37295233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>
                          <a:effectLst/>
                        </a:rPr>
                        <a:t>lower()</a:t>
                      </a:r>
                      <a:endParaRPr lang="zh-CN" sz="1600" kern="7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</a:rPr>
                        <a:t>将字符串中的大写字母全部转换为小写字母</a:t>
                      </a:r>
                      <a:endParaRPr lang="zh-CN" sz="1600" kern="7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15760655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>
                          <a:effectLst/>
                        </a:rPr>
                        <a:t>capitalize()</a:t>
                      </a:r>
                      <a:endParaRPr lang="zh-CN" sz="1600" kern="7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</a:rPr>
                        <a:t>将字符串中第一个字母转换为大写字母</a:t>
                      </a:r>
                      <a:endParaRPr lang="zh-CN" sz="1600" kern="7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8986163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>
                          <a:effectLst/>
                        </a:rPr>
                        <a:t>title()</a:t>
                      </a:r>
                      <a:endParaRPr lang="zh-CN" sz="1600" kern="7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 dirty="0">
                          <a:effectLst/>
                        </a:rPr>
                        <a:t>将字符串中每个单词的首字母转换为大写字母</a:t>
                      </a:r>
                      <a:endParaRPr lang="zh-CN" sz="1600" kern="7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17880139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136021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6" name="TextBox 1">
            <a:extLst>
              <a:ext uri="{FF2B5EF4-FFF2-40B4-BE49-F238E27FC236}">
                <a16:creationId xmlns:a16="http://schemas.microsoft.com/office/drawing/2014/main" id="{AF140519-3480-4E12-B502-CD762D2D4A93}"/>
              </a:ext>
            </a:extLst>
          </p:cNvPr>
          <p:cNvSpPr txBox="1"/>
          <p:nvPr/>
        </p:nvSpPr>
        <p:spPr>
          <a:xfrm>
            <a:off x="476210" y="421667"/>
            <a:ext cx="5565939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字符串索引与切片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A42C7CEA-F937-4DAB-BA9D-1E2AFD521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820" y="1171449"/>
            <a:ext cx="11234399" cy="149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字符串是一个由元素组成的序列，每个元素所处的位置是固定的，并且对应着一个位置编号，编号从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开始，依次递增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，这个位置编号被称为索引或者下标。</a:t>
            </a: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32DA567A-D77F-44F8-BA0F-959F6D39088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494" y="2734806"/>
            <a:ext cx="3968941" cy="1121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8AF8A458-D70E-429F-96D6-CCBE6197F00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971" y="2754695"/>
            <a:ext cx="4056244" cy="114917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文本框 99">
            <a:extLst>
              <a:ext uri="{FF2B5EF4-FFF2-40B4-BE49-F238E27FC236}">
                <a16:creationId xmlns:a16="http://schemas.microsoft.com/office/drawing/2014/main" id="{16C9802F-52C1-4EA6-A057-275E3845F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8257" y="4254426"/>
            <a:ext cx="7107523" cy="149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索引自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开始从左至右依次递增，这样的索引称为</a:t>
            </a:r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正向索引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索引自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-1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开始，从右至左依次递减，则索引为</a:t>
            </a:r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反向索引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7347A00-D4DE-4B37-A454-851AF893F67F}"/>
              </a:ext>
            </a:extLst>
          </p:cNvPr>
          <p:cNvSpPr/>
          <p:nvPr/>
        </p:nvSpPr>
        <p:spPr>
          <a:xfrm>
            <a:off x="2221890" y="3995099"/>
            <a:ext cx="7648717" cy="2010666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rgbClr val="FFFF00"/>
              </a:solidFill>
            </a:endParaRPr>
          </a:p>
        </p:txBody>
      </p:sp>
      <p:pic>
        <p:nvPicPr>
          <p:cNvPr id="72" name="图片 5">
            <a:extLst>
              <a:ext uri="{FF2B5EF4-FFF2-40B4-BE49-F238E27FC236}">
                <a16:creationId xmlns:a16="http://schemas.microsoft.com/office/drawing/2014/main" id="{3D3E4461-BC9F-40D0-B852-A2525A171D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097861" flipH="1">
            <a:off x="841722" y="4628778"/>
            <a:ext cx="1674936" cy="167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4217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2238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4323" y="998092"/>
            <a:ext cx="12177677" cy="5926131"/>
            <a:chOff x="0" y="967196"/>
            <a:chExt cx="12177676" cy="5926131"/>
          </a:xfrm>
        </p:grpSpPr>
        <p:grpSp>
          <p:nvGrpSpPr>
            <p:cNvPr id="15" name="íṡļíḋé">
              <a:extLst>
                <a:ext uri="{FF2B5EF4-FFF2-40B4-BE49-F238E27FC236}">
                  <a16:creationId xmlns:a16="http://schemas.microsoft.com/office/drawing/2014/main" id="{99044E65-71C2-4B92-8DDC-1AD787D09245}"/>
                </a:ext>
              </a:extLst>
            </p:cNvPr>
            <p:cNvGrpSpPr/>
            <p:nvPr/>
          </p:nvGrpSpPr>
          <p:grpSpPr>
            <a:xfrm>
              <a:off x="0" y="4452499"/>
              <a:ext cx="12177676" cy="2440828"/>
              <a:chOff x="0" y="4466341"/>
              <a:chExt cx="9144000" cy="1832773"/>
            </a:xfrm>
          </p:grpSpPr>
          <p:sp>
            <p:nvSpPr>
              <p:cNvPr id="34" name="iṣḷiḑè">
                <a:extLst>
                  <a:ext uri="{FF2B5EF4-FFF2-40B4-BE49-F238E27FC236}">
                    <a16:creationId xmlns:a16="http://schemas.microsoft.com/office/drawing/2014/main" id="{C96AB7A6-6F11-47F9-A08C-BEE0B06BA360}"/>
                  </a:ext>
                </a:extLst>
              </p:cNvPr>
              <p:cNvSpPr/>
              <p:nvPr/>
            </p:nvSpPr>
            <p:spPr bwMode="auto">
              <a:xfrm>
                <a:off x="772875" y="4678733"/>
                <a:ext cx="4359944" cy="1392352"/>
              </a:xfrm>
              <a:custGeom>
                <a:avLst/>
                <a:gdLst>
                  <a:gd name="T0" fmla="*/ 1027 w 1478"/>
                  <a:gd name="T1" fmla="*/ 471 h 473"/>
                  <a:gd name="T2" fmla="*/ 972 w 1478"/>
                  <a:gd name="T3" fmla="*/ 473 h 473"/>
                  <a:gd name="T4" fmla="*/ 970 w 1478"/>
                  <a:gd name="T5" fmla="*/ 473 h 473"/>
                  <a:gd name="T6" fmla="*/ 995 w 1478"/>
                  <a:gd name="T7" fmla="*/ 117 h 473"/>
                  <a:gd name="T8" fmla="*/ 996 w 1478"/>
                  <a:gd name="T9" fmla="*/ 105 h 473"/>
                  <a:gd name="T10" fmla="*/ 1006 w 1478"/>
                  <a:gd name="T11" fmla="*/ 117 h 473"/>
                  <a:gd name="T12" fmla="*/ 1010 w 1478"/>
                  <a:gd name="T13" fmla="*/ 471 h 473"/>
                  <a:gd name="T14" fmla="*/ 1461 w 1478"/>
                  <a:gd name="T15" fmla="*/ 105 h 473"/>
                  <a:gd name="T16" fmla="*/ 1465 w 1478"/>
                  <a:gd name="T17" fmla="*/ 105 h 473"/>
                  <a:gd name="T18" fmla="*/ 1475 w 1478"/>
                  <a:gd name="T19" fmla="*/ 155 h 473"/>
                  <a:gd name="T20" fmla="*/ 1478 w 1478"/>
                  <a:gd name="T21" fmla="*/ 473 h 473"/>
                  <a:gd name="T22" fmla="*/ 1465 w 1478"/>
                  <a:gd name="T23" fmla="*/ 473 h 473"/>
                  <a:gd name="T24" fmla="*/ 1423 w 1478"/>
                  <a:gd name="T25" fmla="*/ 473 h 473"/>
                  <a:gd name="T26" fmla="*/ 1415 w 1478"/>
                  <a:gd name="T27" fmla="*/ 207 h 473"/>
                  <a:gd name="T28" fmla="*/ 1423 w 1478"/>
                  <a:gd name="T29" fmla="*/ 155 h 473"/>
                  <a:gd name="T30" fmla="*/ 1427 w 1478"/>
                  <a:gd name="T31" fmla="*/ 105 h 473"/>
                  <a:gd name="T32" fmla="*/ 1442 w 1478"/>
                  <a:gd name="T33" fmla="*/ 23 h 473"/>
                  <a:gd name="T34" fmla="*/ 1461 w 1478"/>
                  <a:gd name="T35" fmla="*/ 105 h 473"/>
                  <a:gd name="T36" fmla="*/ 1285 w 1478"/>
                  <a:gd name="T37" fmla="*/ 190 h 473"/>
                  <a:gd name="T38" fmla="*/ 1335 w 1478"/>
                  <a:gd name="T39" fmla="*/ 473 h 473"/>
                  <a:gd name="T40" fmla="*/ 1285 w 1478"/>
                  <a:gd name="T41" fmla="*/ 190 h 473"/>
                  <a:gd name="T42" fmla="*/ 1176 w 1478"/>
                  <a:gd name="T43" fmla="*/ 243 h 473"/>
                  <a:gd name="T44" fmla="*/ 1216 w 1478"/>
                  <a:gd name="T45" fmla="*/ 473 h 473"/>
                  <a:gd name="T46" fmla="*/ 1176 w 1478"/>
                  <a:gd name="T47" fmla="*/ 243 h 473"/>
                  <a:gd name="T48" fmla="*/ 1083 w 1478"/>
                  <a:gd name="T49" fmla="*/ 167 h 473"/>
                  <a:gd name="T50" fmla="*/ 1125 w 1478"/>
                  <a:gd name="T51" fmla="*/ 473 h 473"/>
                  <a:gd name="T52" fmla="*/ 1083 w 1478"/>
                  <a:gd name="T53" fmla="*/ 167 h 473"/>
                  <a:gd name="T54" fmla="*/ 849 w 1478"/>
                  <a:gd name="T55" fmla="*/ 295 h 473"/>
                  <a:gd name="T56" fmla="*/ 884 w 1478"/>
                  <a:gd name="T57" fmla="*/ 473 h 473"/>
                  <a:gd name="T58" fmla="*/ 849 w 1478"/>
                  <a:gd name="T59" fmla="*/ 295 h 473"/>
                  <a:gd name="T60" fmla="*/ 631 w 1478"/>
                  <a:gd name="T61" fmla="*/ 373 h 473"/>
                  <a:gd name="T62" fmla="*/ 643 w 1478"/>
                  <a:gd name="T63" fmla="*/ 318 h 473"/>
                  <a:gd name="T64" fmla="*/ 667 w 1478"/>
                  <a:gd name="T65" fmla="*/ 306 h 473"/>
                  <a:gd name="T66" fmla="*/ 702 w 1478"/>
                  <a:gd name="T67" fmla="*/ 234 h 473"/>
                  <a:gd name="T68" fmla="*/ 723 w 1478"/>
                  <a:gd name="T69" fmla="*/ 306 h 473"/>
                  <a:gd name="T70" fmla="*/ 702 w 1478"/>
                  <a:gd name="T71" fmla="*/ 473 h 473"/>
                  <a:gd name="T72" fmla="*/ 687 w 1478"/>
                  <a:gd name="T73" fmla="*/ 473 h 473"/>
                  <a:gd name="T74" fmla="*/ 643 w 1478"/>
                  <a:gd name="T75" fmla="*/ 473 h 473"/>
                  <a:gd name="T76" fmla="*/ 631 w 1478"/>
                  <a:gd name="T77" fmla="*/ 373 h 473"/>
                  <a:gd name="T78" fmla="*/ 581 w 1478"/>
                  <a:gd name="T79" fmla="*/ 255 h 473"/>
                  <a:gd name="T80" fmla="*/ 623 w 1478"/>
                  <a:gd name="T81" fmla="*/ 473 h 473"/>
                  <a:gd name="T82" fmla="*/ 581 w 1478"/>
                  <a:gd name="T83" fmla="*/ 255 h 473"/>
                  <a:gd name="T84" fmla="*/ 532 w 1478"/>
                  <a:gd name="T85" fmla="*/ 314 h 473"/>
                  <a:gd name="T86" fmla="*/ 557 w 1478"/>
                  <a:gd name="T87" fmla="*/ 356 h 473"/>
                  <a:gd name="T88" fmla="*/ 532 w 1478"/>
                  <a:gd name="T89" fmla="*/ 473 h 473"/>
                  <a:gd name="T90" fmla="*/ 455 w 1478"/>
                  <a:gd name="T91" fmla="*/ 473 h 473"/>
                  <a:gd name="T92" fmla="*/ 455 w 1478"/>
                  <a:gd name="T93" fmla="*/ 302 h 473"/>
                  <a:gd name="T94" fmla="*/ 488 w 1478"/>
                  <a:gd name="T95" fmla="*/ 356 h 473"/>
                  <a:gd name="T96" fmla="*/ 532 w 1478"/>
                  <a:gd name="T97" fmla="*/ 314 h 473"/>
                  <a:gd name="T98" fmla="*/ 360 w 1478"/>
                  <a:gd name="T99" fmla="*/ 293 h 473"/>
                  <a:gd name="T100" fmla="*/ 426 w 1478"/>
                  <a:gd name="T101" fmla="*/ 473 h 473"/>
                  <a:gd name="T102" fmla="*/ 360 w 1478"/>
                  <a:gd name="T103" fmla="*/ 293 h 473"/>
                  <a:gd name="T104" fmla="*/ 287 w 1478"/>
                  <a:gd name="T105" fmla="*/ 209 h 473"/>
                  <a:gd name="T106" fmla="*/ 350 w 1478"/>
                  <a:gd name="T107" fmla="*/ 473 h 473"/>
                  <a:gd name="T108" fmla="*/ 287 w 1478"/>
                  <a:gd name="T109" fmla="*/ 209 h 473"/>
                  <a:gd name="T110" fmla="*/ 195 w 1478"/>
                  <a:gd name="T111" fmla="*/ 184 h 473"/>
                  <a:gd name="T112" fmla="*/ 241 w 1478"/>
                  <a:gd name="T113" fmla="*/ 473 h 473"/>
                  <a:gd name="T114" fmla="*/ 195 w 1478"/>
                  <a:gd name="T115" fmla="*/ 184 h 473"/>
                  <a:gd name="T116" fmla="*/ 31 w 1478"/>
                  <a:gd name="T117" fmla="*/ 264 h 473"/>
                  <a:gd name="T118" fmla="*/ 92 w 1478"/>
                  <a:gd name="T119" fmla="*/ 473 h 473"/>
                  <a:gd name="T120" fmla="*/ 31 w 1478"/>
                  <a:gd name="T121" fmla="*/ 473 h 473"/>
                  <a:gd name="T122" fmla="*/ 0 w 1478"/>
                  <a:gd name="T123" fmla="*/ 331 h 473"/>
                  <a:gd name="T124" fmla="*/ 31 w 1478"/>
                  <a:gd name="T125" fmla="*/ 264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78" h="473">
                    <a:moveTo>
                      <a:pt x="1010" y="471"/>
                    </a:moveTo>
                    <a:lnTo>
                      <a:pt x="1027" y="471"/>
                    </a:lnTo>
                    <a:lnTo>
                      <a:pt x="1027" y="473"/>
                    </a:lnTo>
                    <a:lnTo>
                      <a:pt x="972" y="473"/>
                    </a:lnTo>
                    <a:lnTo>
                      <a:pt x="972" y="473"/>
                    </a:lnTo>
                    <a:lnTo>
                      <a:pt x="970" y="473"/>
                    </a:lnTo>
                    <a:lnTo>
                      <a:pt x="970" y="117"/>
                    </a:lnTo>
                    <a:lnTo>
                      <a:pt x="995" y="117"/>
                    </a:lnTo>
                    <a:lnTo>
                      <a:pt x="996" y="75"/>
                    </a:lnTo>
                    <a:lnTo>
                      <a:pt x="996" y="105"/>
                    </a:lnTo>
                    <a:lnTo>
                      <a:pt x="1002" y="105"/>
                    </a:lnTo>
                    <a:lnTo>
                      <a:pt x="1006" y="117"/>
                    </a:lnTo>
                    <a:lnTo>
                      <a:pt x="1010" y="117"/>
                    </a:lnTo>
                    <a:lnTo>
                      <a:pt x="1010" y="471"/>
                    </a:lnTo>
                    <a:lnTo>
                      <a:pt x="1010" y="471"/>
                    </a:lnTo>
                    <a:close/>
                    <a:moveTo>
                      <a:pt x="1461" y="105"/>
                    </a:moveTo>
                    <a:lnTo>
                      <a:pt x="1463" y="0"/>
                    </a:lnTo>
                    <a:lnTo>
                      <a:pt x="1465" y="105"/>
                    </a:lnTo>
                    <a:lnTo>
                      <a:pt x="1475" y="105"/>
                    </a:lnTo>
                    <a:lnTo>
                      <a:pt x="1475" y="155"/>
                    </a:lnTo>
                    <a:lnTo>
                      <a:pt x="1478" y="155"/>
                    </a:lnTo>
                    <a:lnTo>
                      <a:pt x="1478" y="473"/>
                    </a:lnTo>
                    <a:lnTo>
                      <a:pt x="1475" y="473"/>
                    </a:lnTo>
                    <a:lnTo>
                      <a:pt x="1465" y="473"/>
                    </a:lnTo>
                    <a:lnTo>
                      <a:pt x="1427" y="473"/>
                    </a:lnTo>
                    <a:lnTo>
                      <a:pt x="1423" y="473"/>
                    </a:lnTo>
                    <a:lnTo>
                      <a:pt x="1415" y="473"/>
                    </a:lnTo>
                    <a:lnTo>
                      <a:pt x="1415" y="207"/>
                    </a:lnTo>
                    <a:lnTo>
                      <a:pt x="1423" y="207"/>
                    </a:lnTo>
                    <a:lnTo>
                      <a:pt x="1423" y="155"/>
                    </a:lnTo>
                    <a:lnTo>
                      <a:pt x="1427" y="155"/>
                    </a:lnTo>
                    <a:lnTo>
                      <a:pt x="1427" y="105"/>
                    </a:lnTo>
                    <a:lnTo>
                      <a:pt x="1440" y="105"/>
                    </a:lnTo>
                    <a:lnTo>
                      <a:pt x="1442" y="23"/>
                    </a:lnTo>
                    <a:lnTo>
                      <a:pt x="1444" y="105"/>
                    </a:lnTo>
                    <a:lnTo>
                      <a:pt x="1461" y="105"/>
                    </a:lnTo>
                    <a:lnTo>
                      <a:pt x="1461" y="105"/>
                    </a:lnTo>
                    <a:close/>
                    <a:moveTo>
                      <a:pt x="1285" y="190"/>
                    </a:moveTo>
                    <a:lnTo>
                      <a:pt x="1335" y="190"/>
                    </a:lnTo>
                    <a:lnTo>
                      <a:pt x="1335" y="473"/>
                    </a:lnTo>
                    <a:lnTo>
                      <a:pt x="1285" y="473"/>
                    </a:lnTo>
                    <a:lnTo>
                      <a:pt x="1285" y="190"/>
                    </a:lnTo>
                    <a:lnTo>
                      <a:pt x="1285" y="190"/>
                    </a:lnTo>
                    <a:close/>
                    <a:moveTo>
                      <a:pt x="1176" y="243"/>
                    </a:moveTo>
                    <a:lnTo>
                      <a:pt x="1216" y="243"/>
                    </a:lnTo>
                    <a:lnTo>
                      <a:pt x="1216" y="473"/>
                    </a:lnTo>
                    <a:lnTo>
                      <a:pt x="1176" y="473"/>
                    </a:lnTo>
                    <a:lnTo>
                      <a:pt x="1176" y="243"/>
                    </a:lnTo>
                    <a:lnTo>
                      <a:pt x="1176" y="243"/>
                    </a:lnTo>
                    <a:close/>
                    <a:moveTo>
                      <a:pt x="1083" y="167"/>
                    </a:moveTo>
                    <a:lnTo>
                      <a:pt x="1125" y="167"/>
                    </a:lnTo>
                    <a:lnTo>
                      <a:pt x="1125" y="473"/>
                    </a:lnTo>
                    <a:lnTo>
                      <a:pt x="1083" y="473"/>
                    </a:lnTo>
                    <a:lnTo>
                      <a:pt x="1083" y="167"/>
                    </a:lnTo>
                    <a:lnTo>
                      <a:pt x="1083" y="167"/>
                    </a:lnTo>
                    <a:close/>
                    <a:moveTo>
                      <a:pt x="849" y="295"/>
                    </a:moveTo>
                    <a:lnTo>
                      <a:pt x="884" y="295"/>
                    </a:lnTo>
                    <a:lnTo>
                      <a:pt x="884" y="473"/>
                    </a:lnTo>
                    <a:lnTo>
                      <a:pt x="849" y="473"/>
                    </a:lnTo>
                    <a:lnTo>
                      <a:pt x="849" y="295"/>
                    </a:lnTo>
                    <a:lnTo>
                      <a:pt x="849" y="295"/>
                    </a:lnTo>
                    <a:close/>
                    <a:moveTo>
                      <a:pt x="631" y="373"/>
                    </a:moveTo>
                    <a:lnTo>
                      <a:pt x="643" y="373"/>
                    </a:lnTo>
                    <a:lnTo>
                      <a:pt x="643" y="318"/>
                    </a:lnTo>
                    <a:lnTo>
                      <a:pt x="667" y="318"/>
                    </a:lnTo>
                    <a:lnTo>
                      <a:pt x="667" y="306"/>
                    </a:lnTo>
                    <a:lnTo>
                      <a:pt x="667" y="234"/>
                    </a:lnTo>
                    <a:lnTo>
                      <a:pt x="702" y="234"/>
                    </a:lnTo>
                    <a:lnTo>
                      <a:pt x="702" y="306"/>
                    </a:lnTo>
                    <a:lnTo>
                      <a:pt x="723" y="306"/>
                    </a:lnTo>
                    <a:lnTo>
                      <a:pt x="723" y="473"/>
                    </a:lnTo>
                    <a:lnTo>
                      <a:pt x="702" y="473"/>
                    </a:lnTo>
                    <a:lnTo>
                      <a:pt x="698" y="473"/>
                    </a:lnTo>
                    <a:lnTo>
                      <a:pt x="687" y="473"/>
                    </a:lnTo>
                    <a:lnTo>
                      <a:pt x="667" y="473"/>
                    </a:lnTo>
                    <a:lnTo>
                      <a:pt x="643" y="473"/>
                    </a:lnTo>
                    <a:lnTo>
                      <a:pt x="631" y="473"/>
                    </a:lnTo>
                    <a:lnTo>
                      <a:pt x="631" y="373"/>
                    </a:lnTo>
                    <a:lnTo>
                      <a:pt x="631" y="373"/>
                    </a:lnTo>
                    <a:close/>
                    <a:moveTo>
                      <a:pt x="581" y="255"/>
                    </a:moveTo>
                    <a:lnTo>
                      <a:pt x="623" y="255"/>
                    </a:lnTo>
                    <a:lnTo>
                      <a:pt x="623" y="473"/>
                    </a:lnTo>
                    <a:lnTo>
                      <a:pt x="581" y="473"/>
                    </a:lnTo>
                    <a:lnTo>
                      <a:pt x="581" y="255"/>
                    </a:lnTo>
                    <a:lnTo>
                      <a:pt x="581" y="255"/>
                    </a:lnTo>
                    <a:close/>
                    <a:moveTo>
                      <a:pt x="532" y="314"/>
                    </a:moveTo>
                    <a:lnTo>
                      <a:pt x="557" y="314"/>
                    </a:lnTo>
                    <a:lnTo>
                      <a:pt x="557" y="356"/>
                    </a:lnTo>
                    <a:lnTo>
                      <a:pt x="557" y="473"/>
                    </a:lnTo>
                    <a:lnTo>
                      <a:pt x="532" y="473"/>
                    </a:lnTo>
                    <a:lnTo>
                      <a:pt x="488" y="473"/>
                    </a:lnTo>
                    <a:lnTo>
                      <a:pt x="455" y="473"/>
                    </a:lnTo>
                    <a:lnTo>
                      <a:pt x="455" y="356"/>
                    </a:lnTo>
                    <a:lnTo>
                      <a:pt x="455" y="302"/>
                    </a:lnTo>
                    <a:lnTo>
                      <a:pt x="488" y="302"/>
                    </a:lnTo>
                    <a:lnTo>
                      <a:pt x="488" y="356"/>
                    </a:lnTo>
                    <a:lnTo>
                      <a:pt x="532" y="356"/>
                    </a:lnTo>
                    <a:lnTo>
                      <a:pt x="532" y="314"/>
                    </a:lnTo>
                    <a:lnTo>
                      <a:pt x="532" y="314"/>
                    </a:lnTo>
                    <a:close/>
                    <a:moveTo>
                      <a:pt x="360" y="293"/>
                    </a:moveTo>
                    <a:lnTo>
                      <a:pt x="426" y="293"/>
                    </a:lnTo>
                    <a:lnTo>
                      <a:pt x="426" y="473"/>
                    </a:lnTo>
                    <a:lnTo>
                      <a:pt x="360" y="473"/>
                    </a:lnTo>
                    <a:lnTo>
                      <a:pt x="360" y="293"/>
                    </a:lnTo>
                    <a:lnTo>
                      <a:pt x="360" y="293"/>
                    </a:lnTo>
                    <a:close/>
                    <a:moveTo>
                      <a:pt x="287" y="209"/>
                    </a:moveTo>
                    <a:lnTo>
                      <a:pt x="350" y="209"/>
                    </a:lnTo>
                    <a:lnTo>
                      <a:pt x="350" y="473"/>
                    </a:lnTo>
                    <a:lnTo>
                      <a:pt x="287" y="473"/>
                    </a:lnTo>
                    <a:lnTo>
                      <a:pt x="287" y="209"/>
                    </a:lnTo>
                    <a:lnTo>
                      <a:pt x="287" y="209"/>
                    </a:lnTo>
                    <a:close/>
                    <a:moveTo>
                      <a:pt x="195" y="184"/>
                    </a:moveTo>
                    <a:lnTo>
                      <a:pt x="241" y="184"/>
                    </a:lnTo>
                    <a:lnTo>
                      <a:pt x="241" y="473"/>
                    </a:lnTo>
                    <a:lnTo>
                      <a:pt x="195" y="473"/>
                    </a:lnTo>
                    <a:lnTo>
                      <a:pt x="195" y="184"/>
                    </a:lnTo>
                    <a:lnTo>
                      <a:pt x="195" y="184"/>
                    </a:lnTo>
                    <a:close/>
                    <a:moveTo>
                      <a:pt x="31" y="264"/>
                    </a:moveTo>
                    <a:lnTo>
                      <a:pt x="92" y="264"/>
                    </a:lnTo>
                    <a:lnTo>
                      <a:pt x="92" y="473"/>
                    </a:lnTo>
                    <a:lnTo>
                      <a:pt x="61" y="473"/>
                    </a:lnTo>
                    <a:lnTo>
                      <a:pt x="31" y="473"/>
                    </a:lnTo>
                    <a:lnTo>
                      <a:pt x="0" y="473"/>
                    </a:lnTo>
                    <a:lnTo>
                      <a:pt x="0" y="331"/>
                    </a:lnTo>
                    <a:lnTo>
                      <a:pt x="31" y="331"/>
                    </a:lnTo>
                    <a:lnTo>
                      <a:pt x="31" y="264"/>
                    </a:lnTo>
                    <a:lnTo>
                      <a:pt x="31" y="26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5" name="ïṡ1ïdè">
                <a:extLst>
                  <a:ext uri="{FF2B5EF4-FFF2-40B4-BE49-F238E27FC236}">
                    <a16:creationId xmlns:a16="http://schemas.microsoft.com/office/drawing/2014/main" id="{0235A7A7-B055-43F4-808D-987A934AB16E}"/>
                  </a:ext>
                </a:extLst>
              </p:cNvPr>
              <p:cNvSpPr/>
              <p:nvPr/>
            </p:nvSpPr>
            <p:spPr bwMode="auto">
              <a:xfrm>
                <a:off x="117996" y="5321000"/>
                <a:ext cx="5994189" cy="750090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6" name="iṣļïḓê">
                <a:extLst>
                  <a:ext uri="{FF2B5EF4-FFF2-40B4-BE49-F238E27FC236}">
                    <a16:creationId xmlns:a16="http://schemas.microsoft.com/office/drawing/2014/main" id="{2BFFCD75-73D8-4335-B57B-3F31CF8EA2AA}"/>
                  </a:ext>
                </a:extLst>
              </p:cNvPr>
              <p:cNvSpPr/>
              <p:nvPr/>
            </p:nvSpPr>
            <p:spPr bwMode="auto">
              <a:xfrm>
                <a:off x="430686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7" name="iSlïḑe">
                <a:extLst>
                  <a:ext uri="{FF2B5EF4-FFF2-40B4-BE49-F238E27FC236}">
                    <a16:creationId xmlns:a16="http://schemas.microsoft.com/office/drawing/2014/main" id="{A20A5A27-E3A3-48AB-92CF-1E6178DF0008}"/>
                  </a:ext>
                </a:extLst>
              </p:cNvPr>
              <p:cNvSpPr/>
              <p:nvPr/>
            </p:nvSpPr>
            <p:spPr bwMode="auto">
              <a:xfrm>
                <a:off x="908568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i$ḷiďè">
                <a:extLst>
                  <a:ext uri="{FF2B5EF4-FFF2-40B4-BE49-F238E27FC236}">
                    <a16:creationId xmlns:a16="http://schemas.microsoft.com/office/drawing/2014/main" id="{AFCBC4F1-1055-4876-9F57-6E2A4FE12B01}"/>
                  </a:ext>
                </a:extLst>
              </p:cNvPr>
              <p:cNvSpPr/>
              <p:nvPr/>
            </p:nvSpPr>
            <p:spPr bwMode="auto">
              <a:xfrm>
                <a:off x="2041328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39" name="išḷíḑê">
                <a:extLst>
                  <a:ext uri="{FF2B5EF4-FFF2-40B4-BE49-F238E27FC236}">
                    <a16:creationId xmlns:a16="http://schemas.microsoft.com/office/drawing/2014/main" id="{7B67B1F2-C009-483C-AF02-AF7CD9CC0600}"/>
                  </a:ext>
                </a:extLst>
              </p:cNvPr>
              <p:cNvSpPr/>
              <p:nvPr/>
            </p:nvSpPr>
            <p:spPr bwMode="auto">
              <a:xfrm>
                <a:off x="2118028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0" name="íš1iďe">
                <a:extLst>
                  <a:ext uri="{FF2B5EF4-FFF2-40B4-BE49-F238E27FC236}">
                    <a16:creationId xmlns:a16="http://schemas.microsoft.com/office/drawing/2014/main" id="{BC971B8A-D9C2-4DD4-9715-E1BF4770DCFD}"/>
                  </a:ext>
                </a:extLst>
              </p:cNvPr>
              <p:cNvSpPr/>
              <p:nvPr/>
            </p:nvSpPr>
            <p:spPr bwMode="auto">
              <a:xfrm>
                <a:off x="2348117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1" name="íšľiḑê">
                <a:extLst>
                  <a:ext uri="{FF2B5EF4-FFF2-40B4-BE49-F238E27FC236}">
                    <a16:creationId xmlns:a16="http://schemas.microsoft.com/office/drawing/2014/main" id="{A0E8778B-4382-4CAE-954E-7697FD0E38F4}"/>
                  </a:ext>
                </a:extLst>
              </p:cNvPr>
              <p:cNvSpPr/>
              <p:nvPr/>
            </p:nvSpPr>
            <p:spPr bwMode="auto">
              <a:xfrm>
                <a:off x="2660808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2" name="iśľîďè">
                <a:extLst>
                  <a:ext uri="{FF2B5EF4-FFF2-40B4-BE49-F238E27FC236}">
                    <a16:creationId xmlns:a16="http://schemas.microsoft.com/office/drawing/2014/main" id="{4EAA081C-D4C3-49C3-8999-3ADC5B68EAA7}"/>
                  </a:ext>
                </a:extLst>
              </p:cNvPr>
              <p:cNvSpPr/>
              <p:nvPr/>
            </p:nvSpPr>
            <p:spPr bwMode="auto">
              <a:xfrm>
                <a:off x="2796502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3" name="i$1îdè">
                <a:extLst>
                  <a:ext uri="{FF2B5EF4-FFF2-40B4-BE49-F238E27FC236}">
                    <a16:creationId xmlns:a16="http://schemas.microsoft.com/office/drawing/2014/main" id="{13431743-9C0F-4F93-B715-A6A7A5293D14}"/>
                  </a:ext>
                </a:extLst>
              </p:cNvPr>
              <p:cNvSpPr/>
              <p:nvPr/>
            </p:nvSpPr>
            <p:spPr bwMode="auto">
              <a:xfrm>
                <a:off x="3421880" y="5610901"/>
                <a:ext cx="147494" cy="442486"/>
              </a:xfrm>
              <a:custGeom>
                <a:avLst/>
                <a:gdLst>
                  <a:gd name="T0" fmla="*/ 9 w 50"/>
                  <a:gd name="T1" fmla="*/ 23 h 149"/>
                  <a:gd name="T2" fmla="*/ 13 w 50"/>
                  <a:gd name="T3" fmla="*/ 23 h 149"/>
                  <a:gd name="T4" fmla="*/ 23 w 50"/>
                  <a:gd name="T5" fmla="*/ 0 h 149"/>
                  <a:gd name="T6" fmla="*/ 29 w 50"/>
                  <a:gd name="T7" fmla="*/ 0 h 149"/>
                  <a:gd name="T8" fmla="*/ 36 w 50"/>
                  <a:gd name="T9" fmla="*/ 23 h 149"/>
                  <a:gd name="T10" fmla="*/ 42 w 50"/>
                  <a:gd name="T11" fmla="*/ 23 h 149"/>
                  <a:gd name="T12" fmla="*/ 42 w 50"/>
                  <a:gd name="T13" fmla="*/ 36 h 149"/>
                  <a:gd name="T14" fmla="*/ 44 w 50"/>
                  <a:gd name="T15" fmla="*/ 42 h 149"/>
                  <a:gd name="T16" fmla="*/ 50 w 50"/>
                  <a:gd name="T17" fmla="*/ 42 h 149"/>
                  <a:gd name="T18" fmla="*/ 50 w 50"/>
                  <a:gd name="T19" fmla="*/ 149 h 149"/>
                  <a:gd name="T20" fmla="*/ 0 w 50"/>
                  <a:gd name="T21" fmla="*/ 149 h 149"/>
                  <a:gd name="T22" fmla="*/ 0 w 50"/>
                  <a:gd name="T23" fmla="*/ 42 h 149"/>
                  <a:gd name="T24" fmla="*/ 8 w 50"/>
                  <a:gd name="T25" fmla="*/ 42 h 149"/>
                  <a:gd name="T26" fmla="*/ 9 w 50"/>
                  <a:gd name="T27" fmla="*/ 36 h 149"/>
                  <a:gd name="T28" fmla="*/ 9 w 50"/>
                  <a:gd name="T29" fmla="*/ 23 h 149"/>
                  <a:gd name="T30" fmla="*/ 9 w 50"/>
                  <a:gd name="T31" fmla="*/ 2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49">
                    <a:moveTo>
                      <a:pt x="9" y="23"/>
                    </a:moveTo>
                    <a:lnTo>
                      <a:pt x="13" y="23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6" y="23"/>
                    </a:lnTo>
                    <a:lnTo>
                      <a:pt x="42" y="23"/>
                    </a:lnTo>
                    <a:lnTo>
                      <a:pt x="42" y="36"/>
                    </a:lnTo>
                    <a:lnTo>
                      <a:pt x="44" y="42"/>
                    </a:lnTo>
                    <a:lnTo>
                      <a:pt x="50" y="42"/>
                    </a:lnTo>
                    <a:lnTo>
                      <a:pt x="50" y="149"/>
                    </a:lnTo>
                    <a:lnTo>
                      <a:pt x="0" y="149"/>
                    </a:lnTo>
                    <a:lnTo>
                      <a:pt x="0" y="42"/>
                    </a:lnTo>
                    <a:lnTo>
                      <a:pt x="8" y="42"/>
                    </a:lnTo>
                    <a:lnTo>
                      <a:pt x="9" y="36"/>
                    </a:lnTo>
                    <a:lnTo>
                      <a:pt x="9" y="23"/>
                    </a:lnTo>
                    <a:lnTo>
                      <a:pt x="9" y="2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4" name="îŝľïḓè">
                <a:extLst>
                  <a:ext uri="{FF2B5EF4-FFF2-40B4-BE49-F238E27FC236}">
                    <a16:creationId xmlns:a16="http://schemas.microsoft.com/office/drawing/2014/main" id="{DE94EF8D-D402-4448-8F36-C78900E43B27}"/>
                  </a:ext>
                </a:extLst>
              </p:cNvPr>
              <p:cNvSpPr/>
              <p:nvPr/>
            </p:nvSpPr>
            <p:spPr bwMode="auto">
              <a:xfrm>
                <a:off x="3646071" y="5964889"/>
                <a:ext cx="82597" cy="88498"/>
              </a:xfrm>
              <a:custGeom>
                <a:avLst/>
                <a:gdLst>
                  <a:gd name="T0" fmla="*/ 0 w 28"/>
                  <a:gd name="T1" fmla="*/ 0 h 31"/>
                  <a:gd name="T2" fmla="*/ 28 w 28"/>
                  <a:gd name="T3" fmla="*/ 0 h 31"/>
                  <a:gd name="T4" fmla="*/ 28 w 28"/>
                  <a:gd name="T5" fmla="*/ 31 h 31"/>
                  <a:gd name="T6" fmla="*/ 0 w 28"/>
                  <a:gd name="T7" fmla="*/ 31 h 31"/>
                  <a:gd name="T8" fmla="*/ 0 w 28"/>
                  <a:gd name="T9" fmla="*/ 0 h 31"/>
                  <a:gd name="T10" fmla="*/ 0 w 28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1">
                    <a:moveTo>
                      <a:pt x="0" y="0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5" name="ïŝ1îḑê">
                <a:extLst>
                  <a:ext uri="{FF2B5EF4-FFF2-40B4-BE49-F238E27FC236}">
                    <a16:creationId xmlns:a16="http://schemas.microsoft.com/office/drawing/2014/main" id="{A7914C39-7FFF-4625-8F62-A3561D395C37}"/>
                  </a:ext>
                </a:extLst>
              </p:cNvPr>
              <p:cNvSpPr/>
              <p:nvPr/>
            </p:nvSpPr>
            <p:spPr bwMode="auto">
              <a:xfrm>
                <a:off x="3675572" y="5021474"/>
                <a:ext cx="778773" cy="1031913"/>
              </a:xfrm>
              <a:custGeom>
                <a:avLst/>
                <a:gdLst>
                  <a:gd name="T0" fmla="*/ 124 w 266"/>
                  <a:gd name="T1" fmla="*/ 0 h 476"/>
                  <a:gd name="T2" fmla="*/ 203 w 266"/>
                  <a:gd name="T3" fmla="*/ 0 h 476"/>
                  <a:gd name="T4" fmla="*/ 203 w 266"/>
                  <a:gd name="T5" fmla="*/ 5 h 476"/>
                  <a:gd name="T6" fmla="*/ 209 w 266"/>
                  <a:gd name="T7" fmla="*/ 5 h 476"/>
                  <a:gd name="T8" fmla="*/ 209 w 266"/>
                  <a:gd name="T9" fmla="*/ 9 h 476"/>
                  <a:gd name="T10" fmla="*/ 214 w 266"/>
                  <a:gd name="T11" fmla="*/ 9 h 476"/>
                  <a:gd name="T12" fmla="*/ 214 w 266"/>
                  <a:gd name="T13" fmla="*/ 17 h 476"/>
                  <a:gd name="T14" fmla="*/ 222 w 266"/>
                  <a:gd name="T15" fmla="*/ 17 h 476"/>
                  <a:gd name="T16" fmla="*/ 222 w 266"/>
                  <a:gd name="T17" fmla="*/ 430 h 476"/>
                  <a:gd name="T18" fmla="*/ 230 w 266"/>
                  <a:gd name="T19" fmla="*/ 430 h 476"/>
                  <a:gd name="T20" fmla="*/ 230 w 266"/>
                  <a:gd name="T21" fmla="*/ 453 h 476"/>
                  <a:gd name="T22" fmla="*/ 230 w 266"/>
                  <a:gd name="T23" fmla="*/ 462 h 476"/>
                  <a:gd name="T24" fmla="*/ 266 w 266"/>
                  <a:gd name="T25" fmla="*/ 462 h 476"/>
                  <a:gd name="T26" fmla="*/ 266 w 266"/>
                  <a:gd name="T27" fmla="*/ 476 h 476"/>
                  <a:gd name="T28" fmla="*/ 230 w 266"/>
                  <a:gd name="T29" fmla="*/ 476 h 476"/>
                  <a:gd name="T30" fmla="*/ 222 w 266"/>
                  <a:gd name="T31" fmla="*/ 476 h 476"/>
                  <a:gd name="T32" fmla="*/ 199 w 266"/>
                  <a:gd name="T33" fmla="*/ 476 h 476"/>
                  <a:gd name="T34" fmla="*/ 124 w 266"/>
                  <a:gd name="T35" fmla="*/ 476 h 476"/>
                  <a:gd name="T36" fmla="*/ 48 w 266"/>
                  <a:gd name="T37" fmla="*/ 476 h 476"/>
                  <a:gd name="T38" fmla="*/ 0 w 266"/>
                  <a:gd name="T39" fmla="*/ 476 h 476"/>
                  <a:gd name="T40" fmla="*/ 0 w 266"/>
                  <a:gd name="T41" fmla="*/ 453 h 476"/>
                  <a:gd name="T42" fmla="*/ 0 w 266"/>
                  <a:gd name="T43" fmla="*/ 411 h 476"/>
                  <a:gd name="T44" fmla="*/ 10 w 266"/>
                  <a:gd name="T45" fmla="*/ 411 h 476"/>
                  <a:gd name="T46" fmla="*/ 10 w 266"/>
                  <a:gd name="T47" fmla="*/ 166 h 476"/>
                  <a:gd name="T48" fmla="*/ 17 w 266"/>
                  <a:gd name="T49" fmla="*/ 166 h 476"/>
                  <a:gd name="T50" fmla="*/ 17 w 266"/>
                  <a:gd name="T51" fmla="*/ 155 h 476"/>
                  <a:gd name="T52" fmla="*/ 23 w 266"/>
                  <a:gd name="T53" fmla="*/ 155 h 476"/>
                  <a:gd name="T54" fmla="*/ 23 w 266"/>
                  <a:gd name="T55" fmla="*/ 143 h 476"/>
                  <a:gd name="T56" fmla="*/ 25 w 266"/>
                  <a:gd name="T57" fmla="*/ 143 h 476"/>
                  <a:gd name="T58" fmla="*/ 44 w 266"/>
                  <a:gd name="T59" fmla="*/ 111 h 476"/>
                  <a:gd name="T60" fmla="*/ 46 w 266"/>
                  <a:gd name="T61" fmla="*/ 111 h 476"/>
                  <a:gd name="T62" fmla="*/ 48 w 266"/>
                  <a:gd name="T63" fmla="*/ 111 h 476"/>
                  <a:gd name="T64" fmla="*/ 48 w 266"/>
                  <a:gd name="T65" fmla="*/ 76 h 476"/>
                  <a:gd name="T66" fmla="*/ 50 w 266"/>
                  <a:gd name="T67" fmla="*/ 76 h 476"/>
                  <a:gd name="T68" fmla="*/ 50 w 266"/>
                  <a:gd name="T69" fmla="*/ 113 h 476"/>
                  <a:gd name="T70" fmla="*/ 69 w 266"/>
                  <a:gd name="T71" fmla="*/ 143 h 476"/>
                  <a:gd name="T72" fmla="*/ 71 w 266"/>
                  <a:gd name="T73" fmla="*/ 143 h 476"/>
                  <a:gd name="T74" fmla="*/ 71 w 266"/>
                  <a:gd name="T75" fmla="*/ 155 h 476"/>
                  <a:gd name="T76" fmla="*/ 75 w 266"/>
                  <a:gd name="T77" fmla="*/ 155 h 476"/>
                  <a:gd name="T78" fmla="*/ 75 w 266"/>
                  <a:gd name="T79" fmla="*/ 166 h 476"/>
                  <a:gd name="T80" fmla="*/ 82 w 266"/>
                  <a:gd name="T81" fmla="*/ 166 h 476"/>
                  <a:gd name="T82" fmla="*/ 82 w 266"/>
                  <a:gd name="T83" fmla="*/ 453 h 476"/>
                  <a:gd name="T84" fmla="*/ 124 w 266"/>
                  <a:gd name="T85" fmla="*/ 453 h 476"/>
                  <a:gd name="T86" fmla="*/ 124 w 266"/>
                  <a:gd name="T87" fmla="*/ 23 h 476"/>
                  <a:gd name="T88" fmla="*/ 124 w 266"/>
                  <a:gd name="T89" fmla="*/ 17 h 476"/>
                  <a:gd name="T90" fmla="*/ 124 w 266"/>
                  <a:gd name="T91" fmla="*/ 17 h 476"/>
                  <a:gd name="T92" fmla="*/ 124 w 266"/>
                  <a:gd name="T93" fmla="*/ 11 h 476"/>
                  <a:gd name="T94" fmla="*/ 124 w 266"/>
                  <a:gd name="T95" fmla="*/ 9 h 476"/>
                  <a:gd name="T96" fmla="*/ 124 w 266"/>
                  <a:gd name="T97" fmla="*/ 5 h 476"/>
                  <a:gd name="T98" fmla="*/ 124 w 266"/>
                  <a:gd name="T99" fmla="*/ 0 h 476"/>
                  <a:gd name="T100" fmla="*/ 124 w 266"/>
                  <a:gd name="T101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6" h="476">
                    <a:moveTo>
                      <a:pt x="124" y="0"/>
                    </a:moveTo>
                    <a:lnTo>
                      <a:pt x="203" y="0"/>
                    </a:lnTo>
                    <a:lnTo>
                      <a:pt x="203" y="5"/>
                    </a:lnTo>
                    <a:lnTo>
                      <a:pt x="209" y="5"/>
                    </a:lnTo>
                    <a:lnTo>
                      <a:pt x="209" y="9"/>
                    </a:lnTo>
                    <a:lnTo>
                      <a:pt x="214" y="9"/>
                    </a:lnTo>
                    <a:lnTo>
                      <a:pt x="214" y="17"/>
                    </a:lnTo>
                    <a:lnTo>
                      <a:pt x="222" y="17"/>
                    </a:lnTo>
                    <a:lnTo>
                      <a:pt x="222" y="430"/>
                    </a:lnTo>
                    <a:lnTo>
                      <a:pt x="230" y="430"/>
                    </a:lnTo>
                    <a:lnTo>
                      <a:pt x="230" y="453"/>
                    </a:lnTo>
                    <a:lnTo>
                      <a:pt x="230" y="462"/>
                    </a:lnTo>
                    <a:lnTo>
                      <a:pt x="266" y="462"/>
                    </a:lnTo>
                    <a:lnTo>
                      <a:pt x="266" y="476"/>
                    </a:lnTo>
                    <a:lnTo>
                      <a:pt x="230" y="476"/>
                    </a:lnTo>
                    <a:lnTo>
                      <a:pt x="222" y="476"/>
                    </a:lnTo>
                    <a:lnTo>
                      <a:pt x="199" y="476"/>
                    </a:lnTo>
                    <a:lnTo>
                      <a:pt x="124" y="476"/>
                    </a:lnTo>
                    <a:lnTo>
                      <a:pt x="48" y="476"/>
                    </a:lnTo>
                    <a:lnTo>
                      <a:pt x="0" y="476"/>
                    </a:lnTo>
                    <a:lnTo>
                      <a:pt x="0" y="453"/>
                    </a:lnTo>
                    <a:lnTo>
                      <a:pt x="0" y="411"/>
                    </a:lnTo>
                    <a:lnTo>
                      <a:pt x="10" y="411"/>
                    </a:lnTo>
                    <a:lnTo>
                      <a:pt x="10" y="166"/>
                    </a:lnTo>
                    <a:lnTo>
                      <a:pt x="17" y="166"/>
                    </a:lnTo>
                    <a:lnTo>
                      <a:pt x="17" y="155"/>
                    </a:lnTo>
                    <a:lnTo>
                      <a:pt x="23" y="155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44" y="111"/>
                    </a:lnTo>
                    <a:lnTo>
                      <a:pt x="46" y="111"/>
                    </a:lnTo>
                    <a:lnTo>
                      <a:pt x="48" y="111"/>
                    </a:lnTo>
                    <a:lnTo>
                      <a:pt x="48" y="76"/>
                    </a:lnTo>
                    <a:lnTo>
                      <a:pt x="50" y="76"/>
                    </a:lnTo>
                    <a:lnTo>
                      <a:pt x="50" y="113"/>
                    </a:lnTo>
                    <a:lnTo>
                      <a:pt x="69" y="143"/>
                    </a:lnTo>
                    <a:lnTo>
                      <a:pt x="71" y="143"/>
                    </a:lnTo>
                    <a:lnTo>
                      <a:pt x="71" y="155"/>
                    </a:lnTo>
                    <a:lnTo>
                      <a:pt x="75" y="155"/>
                    </a:lnTo>
                    <a:lnTo>
                      <a:pt x="75" y="166"/>
                    </a:lnTo>
                    <a:lnTo>
                      <a:pt x="82" y="166"/>
                    </a:lnTo>
                    <a:lnTo>
                      <a:pt x="82" y="453"/>
                    </a:lnTo>
                    <a:lnTo>
                      <a:pt x="124" y="453"/>
                    </a:lnTo>
                    <a:lnTo>
                      <a:pt x="124" y="23"/>
                    </a:lnTo>
                    <a:lnTo>
                      <a:pt x="124" y="17"/>
                    </a:lnTo>
                    <a:lnTo>
                      <a:pt x="124" y="17"/>
                    </a:lnTo>
                    <a:lnTo>
                      <a:pt x="124" y="11"/>
                    </a:lnTo>
                    <a:lnTo>
                      <a:pt x="124" y="9"/>
                    </a:lnTo>
                    <a:lnTo>
                      <a:pt x="124" y="5"/>
                    </a:lnTo>
                    <a:lnTo>
                      <a:pt x="124" y="0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6" name="ïs1iḍê">
                <a:extLst>
                  <a:ext uri="{FF2B5EF4-FFF2-40B4-BE49-F238E27FC236}">
                    <a16:creationId xmlns:a16="http://schemas.microsoft.com/office/drawing/2014/main" id="{376A8BEC-9D7C-4711-820C-E7882ADBEFDA}"/>
                  </a:ext>
                </a:extLst>
              </p:cNvPr>
              <p:cNvSpPr/>
              <p:nvPr/>
            </p:nvSpPr>
            <p:spPr bwMode="auto">
              <a:xfrm>
                <a:off x="4383548" y="5622700"/>
                <a:ext cx="306789" cy="430687"/>
              </a:xfrm>
              <a:custGeom>
                <a:avLst/>
                <a:gdLst>
                  <a:gd name="T0" fmla="*/ 48 w 103"/>
                  <a:gd name="T1" fmla="*/ 112 h 145"/>
                  <a:gd name="T2" fmla="*/ 103 w 103"/>
                  <a:gd name="T3" fmla="*/ 112 h 145"/>
                  <a:gd name="T4" fmla="*/ 103 w 103"/>
                  <a:gd name="T5" fmla="*/ 145 h 145"/>
                  <a:gd name="T6" fmla="*/ 48 w 103"/>
                  <a:gd name="T7" fmla="*/ 145 h 145"/>
                  <a:gd name="T8" fmla="*/ 23 w 103"/>
                  <a:gd name="T9" fmla="*/ 145 h 145"/>
                  <a:gd name="T10" fmla="*/ 0 w 103"/>
                  <a:gd name="T11" fmla="*/ 145 h 145"/>
                  <a:gd name="T12" fmla="*/ 0 w 103"/>
                  <a:gd name="T13" fmla="*/ 11 h 145"/>
                  <a:gd name="T14" fmla="*/ 6 w 103"/>
                  <a:gd name="T15" fmla="*/ 11 h 145"/>
                  <a:gd name="T16" fmla="*/ 6 w 103"/>
                  <a:gd name="T17" fmla="*/ 0 h 145"/>
                  <a:gd name="T18" fmla="*/ 34 w 103"/>
                  <a:gd name="T19" fmla="*/ 0 h 145"/>
                  <a:gd name="T20" fmla="*/ 34 w 103"/>
                  <a:gd name="T21" fmla="*/ 11 h 145"/>
                  <a:gd name="T22" fmla="*/ 48 w 103"/>
                  <a:gd name="T23" fmla="*/ 11 h 145"/>
                  <a:gd name="T24" fmla="*/ 48 w 103"/>
                  <a:gd name="T25" fmla="*/ 112 h 145"/>
                  <a:gd name="T26" fmla="*/ 48 w 103"/>
                  <a:gd name="T27" fmla="*/ 1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145">
                    <a:moveTo>
                      <a:pt x="48" y="112"/>
                    </a:moveTo>
                    <a:lnTo>
                      <a:pt x="103" y="112"/>
                    </a:lnTo>
                    <a:lnTo>
                      <a:pt x="103" y="145"/>
                    </a:lnTo>
                    <a:lnTo>
                      <a:pt x="48" y="145"/>
                    </a:lnTo>
                    <a:lnTo>
                      <a:pt x="23" y="145"/>
                    </a:lnTo>
                    <a:lnTo>
                      <a:pt x="0" y="145"/>
                    </a:lnTo>
                    <a:lnTo>
                      <a:pt x="0" y="11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34" y="0"/>
                    </a:lnTo>
                    <a:lnTo>
                      <a:pt x="34" y="11"/>
                    </a:lnTo>
                    <a:lnTo>
                      <a:pt x="48" y="11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7" name="îsļïdé">
                <a:extLst>
                  <a:ext uri="{FF2B5EF4-FFF2-40B4-BE49-F238E27FC236}">
                    <a16:creationId xmlns:a16="http://schemas.microsoft.com/office/drawing/2014/main" id="{83CE5A90-E7A3-40C4-AF9A-B2CCE17A1389}"/>
                  </a:ext>
                </a:extLst>
              </p:cNvPr>
              <p:cNvSpPr/>
              <p:nvPr/>
            </p:nvSpPr>
            <p:spPr bwMode="auto">
              <a:xfrm>
                <a:off x="4908627" y="5634500"/>
                <a:ext cx="365788" cy="418888"/>
              </a:xfrm>
              <a:custGeom>
                <a:avLst/>
                <a:gdLst>
                  <a:gd name="T0" fmla="*/ 0 w 124"/>
                  <a:gd name="T1" fmla="*/ 0 h 142"/>
                  <a:gd name="T2" fmla="*/ 124 w 124"/>
                  <a:gd name="T3" fmla="*/ 0 h 142"/>
                  <a:gd name="T4" fmla="*/ 124 w 124"/>
                  <a:gd name="T5" fmla="*/ 142 h 142"/>
                  <a:gd name="T6" fmla="*/ 0 w 124"/>
                  <a:gd name="T7" fmla="*/ 142 h 142"/>
                  <a:gd name="T8" fmla="*/ 0 w 124"/>
                  <a:gd name="T9" fmla="*/ 0 h 142"/>
                  <a:gd name="T10" fmla="*/ 0 w 124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42">
                    <a:moveTo>
                      <a:pt x="0" y="0"/>
                    </a:moveTo>
                    <a:lnTo>
                      <a:pt x="124" y="0"/>
                    </a:lnTo>
                    <a:lnTo>
                      <a:pt x="124" y="142"/>
                    </a:lnTo>
                    <a:lnTo>
                      <a:pt x="0" y="1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8" name="ïṩḻíḋè">
                <a:extLst>
                  <a:ext uri="{FF2B5EF4-FFF2-40B4-BE49-F238E27FC236}">
                    <a16:creationId xmlns:a16="http://schemas.microsoft.com/office/drawing/2014/main" id="{5ECFB45B-C0BE-4D47-8927-C2688F9BC984}"/>
                  </a:ext>
                </a:extLst>
              </p:cNvPr>
              <p:cNvSpPr/>
              <p:nvPr/>
            </p:nvSpPr>
            <p:spPr bwMode="auto">
              <a:xfrm>
                <a:off x="5303915" y="5410309"/>
                <a:ext cx="873170" cy="643080"/>
              </a:xfrm>
              <a:custGeom>
                <a:avLst/>
                <a:gdLst>
                  <a:gd name="T0" fmla="*/ 84 w 296"/>
                  <a:gd name="T1" fmla="*/ 193 h 218"/>
                  <a:gd name="T2" fmla="*/ 94 w 296"/>
                  <a:gd name="T3" fmla="*/ 193 h 218"/>
                  <a:gd name="T4" fmla="*/ 94 w 296"/>
                  <a:gd name="T5" fmla="*/ 199 h 218"/>
                  <a:gd name="T6" fmla="*/ 113 w 296"/>
                  <a:gd name="T7" fmla="*/ 199 h 218"/>
                  <a:gd name="T8" fmla="*/ 113 w 296"/>
                  <a:gd name="T9" fmla="*/ 206 h 218"/>
                  <a:gd name="T10" fmla="*/ 160 w 296"/>
                  <a:gd name="T11" fmla="*/ 206 h 218"/>
                  <a:gd name="T12" fmla="*/ 160 w 296"/>
                  <a:gd name="T13" fmla="*/ 9 h 218"/>
                  <a:gd name="T14" fmla="*/ 178 w 296"/>
                  <a:gd name="T15" fmla="*/ 9 h 218"/>
                  <a:gd name="T16" fmla="*/ 178 w 296"/>
                  <a:gd name="T17" fmla="*/ 0 h 218"/>
                  <a:gd name="T18" fmla="*/ 218 w 296"/>
                  <a:gd name="T19" fmla="*/ 0 h 218"/>
                  <a:gd name="T20" fmla="*/ 218 w 296"/>
                  <a:gd name="T21" fmla="*/ 9 h 218"/>
                  <a:gd name="T22" fmla="*/ 231 w 296"/>
                  <a:gd name="T23" fmla="*/ 9 h 218"/>
                  <a:gd name="T24" fmla="*/ 231 w 296"/>
                  <a:gd name="T25" fmla="*/ 206 h 218"/>
                  <a:gd name="T26" fmla="*/ 245 w 296"/>
                  <a:gd name="T27" fmla="*/ 206 h 218"/>
                  <a:gd name="T28" fmla="*/ 245 w 296"/>
                  <a:gd name="T29" fmla="*/ 214 h 218"/>
                  <a:gd name="T30" fmla="*/ 296 w 296"/>
                  <a:gd name="T31" fmla="*/ 214 h 218"/>
                  <a:gd name="T32" fmla="*/ 296 w 296"/>
                  <a:gd name="T33" fmla="*/ 218 h 218"/>
                  <a:gd name="T34" fmla="*/ 245 w 296"/>
                  <a:gd name="T35" fmla="*/ 218 h 218"/>
                  <a:gd name="T36" fmla="*/ 231 w 296"/>
                  <a:gd name="T37" fmla="*/ 218 h 218"/>
                  <a:gd name="T38" fmla="*/ 160 w 296"/>
                  <a:gd name="T39" fmla="*/ 218 h 218"/>
                  <a:gd name="T40" fmla="*/ 130 w 296"/>
                  <a:gd name="T41" fmla="*/ 218 h 218"/>
                  <a:gd name="T42" fmla="*/ 84 w 296"/>
                  <a:gd name="T43" fmla="*/ 218 h 218"/>
                  <a:gd name="T44" fmla="*/ 80 w 296"/>
                  <a:gd name="T45" fmla="*/ 218 h 218"/>
                  <a:gd name="T46" fmla="*/ 50 w 296"/>
                  <a:gd name="T47" fmla="*/ 218 h 218"/>
                  <a:gd name="T48" fmla="*/ 0 w 296"/>
                  <a:gd name="T49" fmla="*/ 218 h 218"/>
                  <a:gd name="T50" fmla="*/ 0 w 296"/>
                  <a:gd name="T51" fmla="*/ 4 h 218"/>
                  <a:gd name="T52" fmla="*/ 50 w 296"/>
                  <a:gd name="T53" fmla="*/ 4 h 218"/>
                  <a:gd name="T54" fmla="*/ 50 w 296"/>
                  <a:gd name="T55" fmla="*/ 25 h 218"/>
                  <a:gd name="T56" fmla="*/ 84 w 296"/>
                  <a:gd name="T57" fmla="*/ 25 h 218"/>
                  <a:gd name="T58" fmla="*/ 84 w 296"/>
                  <a:gd name="T59" fmla="*/ 193 h 218"/>
                  <a:gd name="T60" fmla="*/ 84 w 296"/>
                  <a:gd name="T61" fmla="*/ 19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6" h="218">
                    <a:moveTo>
                      <a:pt x="84" y="193"/>
                    </a:moveTo>
                    <a:lnTo>
                      <a:pt x="94" y="193"/>
                    </a:lnTo>
                    <a:lnTo>
                      <a:pt x="94" y="199"/>
                    </a:lnTo>
                    <a:lnTo>
                      <a:pt x="113" y="199"/>
                    </a:lnTo>
                    <a:lnTo>
                      <a:pt x="113" y="206"/>
                    </a:lnTo>
                    <a:lnTo>
                      <a:pt x="160" y="206"/>
                    </a:lnTo>
                    <a:lnTo>
                      <a:pt x="160" y="9"/>
                    </a:lnTo>
                    <a:lnTo>
                      <a:pt x="178" y="9"/>
                    </a:lnTo>
                    <a:lnTo>
                      <a:pt x="178" y="0"/>
                    </a:lnTo>
                    <a:lnTo>
                      <a:pt x="218" y="0"/>
                    </a:lnTo>
                    <a:lnTo>
                      <a:pt x="218" y="9"/>
                    </a:lnTo>
                    <a:lnTo>
                      <a:pt x="231" y="9"/>
                    </a:lnTo>
                    <a:lnTo>
                      <a:pt x="231" y="206"/>
                    </a:lnTo>
                    <a:lnTo>
                      <a:pt x="245" y="206"/>
                    </a:lnTo>
                    <a:lnTo>
                      <a:pt x="245" y="214"/>
                    </a:lnTo>
                    <a:lnTo>
                      <a:pt x="296" y="214"/>
                    </a:lnTo>
                    <a:lnTo>
                      <a:pt x="296" y="218"/>
                    </a:lnTo>
                    <a:lnTo>
                      <a:pt x="245" y="218"/>
                    </a:lnTo>
                    <a:lnTo>
                      <a:pt x="231" y="218"/>
                    </a:lnTo>
                    <a:lnTo>
                      <a:pt x="160" y="218"/>
                    </a:lnTo>
                    <a:lnTo>
                      <a:pt x="130" y="218"/>
                    </a:lnTo>
                    <a:lnTo>
                      <a:pt x="84" y="218"/>
                    </a:lnTo>
                    <a:lnTo>
                      <a:pt x="80" y="218"/>
                    </a:lnTo>
                    <a:lnTo>
                      <a:pt x="50" y="218"/>
                    </a:lnTo>
                    <a:lnTo>
                      <a:pt x="0" y="218"/>
                    </a:lnTo>
                    <a:lnTo>
                      <a:pt x="0" y="4"/>
                    </a:lnTo>
                    <a:lnTo>
                      <a:pt x="50" y="4"/>
                    </a:lnTo>
                    <a:lnTo>
                      <a:pt x="50" y="25"/>
                    </a:lnTo>
                    <a:lnTo>
                      <a:pt x="84" y="25"/>
                    </a:lnTo>
                    <a:lnTo>
                      <a:pt x="84" y="193"/>
                    </a:lnTo>
                    <a:lnTo>
                      <a:pt x="84" y="19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9" name="ïṥḻïḍè">
                <a:extLst>
                  <a:ext uri="{FF2B5EF4-FFF2-40B4-BE49-F238E27FC236}">
                    <a16:creationId xmlns:a16="http://schemas.microsoft.com/office/drawing/2014/main" id="{5511EAEE-6F34-47C0-B55E-003AFDC42AF0}"/>
                  </a:ext>
                </a:extLst>
              </p:cNvPr>
              <p:cNvSpPr/>
              <p:nvPr/>
            </p:nvSpPr>
            <p:spPr bwMode="auto">
              <a:xfrm>
                <a:off x="35399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0" name="îṣ1iḋê">
                <a:extLst>
                  <a:ext uri="{FF2B5EF4-FFF2-40B4-BE49-F238E27FC236}">
                    <a16:creationId xmlns:a16="http://schemas.microsoft.com/office/drawing/2014/main" id="{BD52D1FA-6B93-4BBB-AA76-6639FB421281}"/>
                  </a:ext>
                </a:extLst>
              </p:cNvPr>
              <p:cNvSpPr/>
              <p:nvPr/>
            </p:nvSpPr>
            <p:spPr bwMode="auto">
              <a:xfrm>
                <a:off x="2796502" y="4887064"/>
                <a:ext cx="595877" cy="1166323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1" name="ïṡļîḓê">
                <a:extLst>
                  <a:ext uri="{FF2B5EF4-FFF2-40B4-BE49-F238E27FC236}">
                    <a16:creationId xmlns:a16="http://schemas.microsoft.com/office/drawing/2014/main" id="{0B15C851-F157-4A57-BC95-4B7A43139144}"/>
                  </a:ext>
                </a:extLst>
              </p:cNvPr>
              <p:cNvSpPr/>
              <p:nvPr/>
            </p:nvSpPr>
            <p:spPr bwMode="auto">
              <a:xfrm>
                <a:off x="4708034" y="6006189"/>
                <a:ext cx="631276" cy="47199"/>
              </a:xfrm>
              <a:custGeom>
                <a:avLst/>
                <a:gdLst>
                  <a:gd name="T0" fmla="*/ 0 w 212"/>
                  <a:gd name="T1" fmla="*/ 0 h 15"/>
                  <a:gd name="T2" fmla="*/ 212 w 212"/>
                  <a:gd name="T3" fmla="*/ 0 h 15"/>
                  <a:gd name="T4" fmla="*/ 212 w 212"/>
                  <a:gd name="T5" fmla="*/ 15 h 15"/>
                  <a:gd name="T6" fmla="*/ 0 w 212"/>
                  <a:gd name="T7" fmla="*/ 15 h 15"/>
                  <a:gd name="T8" fmla="*/ 0 w 212"/>
                  <a:gd name="T9" fmla="*/ 0 h 15"/>
                  <a:gd name="T10" fmla="*/ 0 w 2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15">
                    <a:moveTo>
                      <a:pt x="0" y="0"/>
                    </a:moveTo>
                    <a:lnTo>
                      <a:pt x="212" y="0"/>
                    </a:lnTo>
                    <a:lnTo>
                      <a:pt x="212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2" name="íSḷídê">
                <a:extLst>
                  <a:ext uri="{FF2B5EF4-FFF2-40B4-BE49-F238E27FC236}">
                    <a16:creationId xmlns:a16="http://schemas.microsoft.com/office/drawing/2014/main" id="{24B91648-F27B-4881-A656-9EE49B9927C7}"/>
                  </a:ext>
                </a:extLst>
              </p:cNvPr>
              <p:cNvSpPr/>
              <p:nvPr/>
            </p:nvSpPr>
            <p:spPr bwMode="auto">
              <a:xfrm>
                <a:off x="0" y="5982589"/>
                <a:ext cx="9144000" cy="316525"/>
              </a:xfrm>
              <a:custGeom>
                <a:avLst/>
                <a:gdLst>
                  <a:gd name="T0" fmla="*/ 132 w 2098"/>
                  <a:gd name="T1" fmla="*/ 21 h 101"/>
                  <a:gd name="T2" fmla="*/ 138 w 2098"/>
                  <a:gd name="T3" fmla="*/ 0 h 101"/>
                  <a:gd name="T4" fmla="*/ 281 w 2098"/>
                  <a:gd name="T5" fmla="*/ 21 h 101"/>
                  <a:gd name="T6" fmla="*/ 289 w 2098"/>
                  <a:gd name="T7" fmla="*/ 0 h 101"/>
                  <a:gd name="T8" fmla="*/ 675 w 2098"/>
                  <a:gd name="T9" fmla="*/ 21 h 101"/>
                  <a:gd name="T10" fmla="*/ 685 w 2098"/>
                  <a:gd name="T11" fmla="*/ 0 h 101"/>
                  <a:gd name="T12" fmla="*/ 706 w 2098"/>
                  <a:gd name="T13" fmla="*/ 21 h 101"/>
                  <a:gd name="T14" fmla="*/ 710 w 2098"/>
                  <a:gd name="T15" fmla="*/ 0 h 101"/>
                  <a:gd name="T16" fmla="*/ 819 w 2098"/>
                  <a:gd name="T17" fmla="*/ 21 h 101"/>
                  <a:gd name="T18" fmla="*/ 824 w 2098"/>
                  <a:gd name="T19" fmla="*/ 0 h 101"/>
                  <a:gd name="T20" fmla="*/ 889 w 2098"/>
                  <a:gd name="T21" fmla="*/ 21 h 101"/>
                  <a:gd name="T22" fmla="*/ 895 w 2098"/>
                  <a:gd name="T23" fmla="*/ 0 h 101"/>
                  <a:gd name="T24" fmla="*/ 979 w 2098"/>
                  <a:gd name="T25" fmla="*/ 21 h 101"/>
                  <a:gd name="T26" fmla="*/ 987 w 2098"/>
                  <a:gd name="T27" fmla="*/ 0 h 101"/>
                  <a:gd name="T28" fmla="*/ 1222 w 2098"/>
                  <a:gd name="T29" fmla="*/ 21 h 101"/>
                  <a:gd name="T30" fmla="*/ 1228 w 2098"/>
                  <a:gd name="T31" fmla="*/ 0 h 101"/>
                  <a:gd name="T32" fmla="*/ 1257 w 2098"/>
                  <a:gd name="T33" fmla="*/ 21 h 101"/>
                  <a:gd name="T34" fmla="*/ 1260 w 2098"/>
                  <a:gd name="T35" fmla="*/ 4 h 101"/>
                  <a:gd name="T36" fmla="*/ 1352 w 2098"/>
                  <a:gd name="T37" fmla="*/ 0 h 101"/>
                  <a:gd name="T38" fmla="*/ 1362 w 2098"/>
                  <a:gd name="T39" fmla="*/ 4 h 101"/>
                  <a:gd name="T40" fmla="*/ 1446 w 2098"/>
                  <a:gd name="T41" fmla="*/ 0 h 101"/>
                  <a:gd name="T42" fmla="*/ 1446 w 2098"/>
                  <a:gd name="T43" fmla="*/ 11 h 101"/>
                  <a:gd name="T44" fmla="*/ 1477 w 2098"/>
                  <a:gd name="T45" fmla="*/ 21 h 101"/>
                  <a:gd name="T46" fmla="*/ 1478 w 2098"/>
                  <a:gd name="T47" fmla="*/ 0 h 101"/>
                  <a:gd name="T48" fmla="*/ 1582 w 2098"/>
                  <a:gd name="T49" fmla="*/ 21 h 101"/>
                  <a:gd name="T50" fmla="*/ 1610 w 2098"/>
                  <a:gd name="T51" fmla="*/ 0 h 101"/>
                  <a:gd name="T52" fmla="*/ 1783 w 2098"/>
                  <a:gd name="T53" fmla="*/ 21 h 101"/>
                  <a:gd name="T54" fmla="*/ 1792 w 2098"/>
                  <a:gd name="T55" fmla="*/ 0 h 101"/>
                  <a:gd name="T56" fmla="*/ 1884 w 2098"/>
                  <a:gd name="T57" fmla="*/ 4 h 101"/>
                  <a:gd name="T58" fmla="*/ 1903 w 2098"/>
                  <a:gd name="T59" fmla="*/ 11 h 101"/>
                  <a:gd name="T60" fmla="*/ 1928 w 2098"/>
                  <a:gd name="T61" fmla="*/ 0 h 101"/>
                  <a:gd name="T62" fmla="*/ 2029 w 2098"/>
                  <a:gd name="T63" fmla="*/ 11 h 101"/>
                  <a:gd name="T64" fmla="*/ 2037 w 2098"/>
                  <a:gd name="T65" fmla="*/ 19 h 101"/>
                  <a:gd name="T66" fmla="*/ 2046 w 2098"/>
                  <a:gd name="T67" fmla="*/ 4 h 101"/>
                  <a:gd name="T68" fmla="*/ 2081 w 2098"/>
                  <a:gd name="T69" fmla="*/ 19 h 101"/>
                  <a:gd name="T70" fmla="*/ 2087 w 2098"/>
                  <a:gd name="T71" fmla="*/ 21 h 101"/>
                  <a:gd name="T72" fmla="*/ 2098 w 2098"/>
                  <a:gd name="T73" fmla="*/ 57 h 101"/>
                  <a:gd name="T74" fmla="*/ 2098 w 2098"/>
                  <a:gd name="T75" fmla="*/ 101 h 101"/>
                  <a:gd name="T76" fmla="*/ 0 w 2098"/>
                  <a:gd name="T77" fmla="*/ 101 h 101"/>
                  <a:gd name="T78" fmla="*/ 0 w 2098"/>
                  <a:gd name="T79" fmla="*/ 57 h 101"/>
                  <a:gd name="T80" fmla="*/ 4 w 2098"/>
                  <a:gd name="T81" fmla="*/ 21 h 101"/>
                  <a:gd name="T82" fmla="*/ 132 w 2098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98" h="101">
                    <a:moveTo>
                      <a:pt x="132" y="0"/>
                    </a:moveTo>
                    <a:lnTo>
                      <a:pt x="132" y="21"/>
                    </a:lnTo>
                    <a:lnTo>
                      <a:pt x="138" y="21"/>
                    </a:lnTo>
                    <a:lnTo>
                      <a:pt x="138" y="0"/>
                    </a:lnTo>
                    <a:lnTo>
                      <a:pt x="281" y="0"/>
                    </a:lnTo>
                    <a:lnTo>
                      <a:pt x="281" y="21"/>
                    </a:lnTo>
                    <a:lnTo>
                      <a:pt x="289" y="21"/>
                    </a:lnTo>
                    <a:lnTo>
                      <a:pt x="289" y="0"/>
                    </a:lnTo>
                    <a:lnTo>
                      <a:pt x="675" y="0"/>
                    </a:lnTo>
                    <a:lnTo>
                      <a:pt x="675" y="21"/>
                    </a:lnTo>
                    <a:lnTo>
                      <a:pt x="685" y="21"/>
                    </a:lnTo>
                    <a:lnTo>
                      <a:pt x="685" y="0"/>
                    </a:lnTo>
                    <a:lnTo>
                      <a:pt x="706" y="0"/>
                    </a:lnTo>
                    <a:lnTo>
                      <a:pt x="706" y="21"/>
                    </a:lnTo>
                    <a:lnTo>
                      <a:pt x="710" y="21"/>
                    </a:lnTo>
                    <a:lnTo>
                      <a:pt x="710" y="0"/>
                    </a:lnTo>
                    <a:lnTo>
                      <a:pt x="819" y="0"/>
                    </a:lnTo>
                    <a:lnTo>
                      <a:pt x="819" y="21"/>
                    </a:lnTo>
                    <a:lnTo>
                      <a:pt x="824" y="21"/>
                    </a:lnTo>
                    <a:lnTo>
                      <a:pt x="824" y="0"/>
                    </a:lnTo>
                    <a:lnTo>
                      <a:pt x="889" y="0"/>
                    </a:lnTo>
                    <a:lnTo>
                      <a:pt x="889" y="21"/>
                    </a:lnTo>
                    <a:lnTo>
                      <a:pt x="895" y="21"/>
                    </a:lnTo>
                    <a:lnTo>
                      <a:pt x="895" y="0"/>
                    </a:lnTo>
                    <a:lnTo>
                      <a:pt x="979" y="0"/>
                    </a:lnTo>
                    <a:lnTo>
                      <a:pt x="979" y="21"/>
                    </a:lnTo>
                    <a:lnTo>
                      <a:pt x="987" y="21"/>
                    </a:lnTo>
                    <a:lnTo>
                      <a:pt x="987" y="0"/>
                    </a:lnTo>
                    <a:lnTo>
                      <a:pt x="1222" y="0"/>
                    </a:lnTo>
                    <a:lnTo>
                      <a:pt x="1222" y="21"/>
                    </a:lnTo>
                    <a:lnTo>
                      <a:pt x="1228" y="21"/>
                    </a:lnTo>
                    <a:lnTo>
                      <a:pt x="1228" y="0"/>
                    </a:lnTo>
                    <a:lnTo>
                      <a:pt x="1257" y="0"/>
                    </a:lnTo>
                    <a:lnTo>
                      <a:pt x="1257" y="21"/>
                    </a:lnTo>
                    <a:lnTo>
                      <a:pt x="1260" y="21"/>
                    </a:lnTo>
                    <a:lnTo>
                      <a:pt x="1260" y="4"/>
                    </a:lnTo>
                    <a:lnTo>
                      <a:pt x="1260" y="0"/>
                    </a:lnTo>
                    <a:lnTo>
                      <a:pt x="1352" y="0"/>
                    </a:lnTo>
                    <a:lnTo>
                      <a:pt x="1352" y="4"/>
                    </a:lnTo>
                    <a:lnTo>
                      <a:pt x="1362" y="4"/>
                    </a:lnTo>
                    <a:lnTo>
                      <a:pt x="1362" y="0"/>
                    </a:lnTo>
                    <a:lnTo>
                      <a:pt x="1446" y="0"/>
                    </a:lnTo>
                    <a:lnTo>
                      <a:pt x="1446" y="4"/>
                    </a:lnTo>
                    <a:lnTo>
                      <a:pt x="1446" y="11"/>
                    </a:lnTo>
                    <a:lnTo>
                      <a:pt x="1477" y="11"/>
                    </a:lnTo>
                    <a:lnTo>
                      <a:pt x="1477" y="21"/>
                    </a:lnTo>
                    <a:lnTo>
                      <a:pt x="1478" y="21"/>
                    </a:lnTo>
                    <a:lnTo>
                      <a:pt x="1478" y="0"/>
                    </a:lnTo>
                    <a:lnTo>
                      <a:pt x="1582" y="0"/>
                    </a:lnTo>
                    <a:lnTo>
                      <a:pt x="1582" y="21"/>
                    </a:lnTo>
                    <a:lnTo>
                      <a:pt x="1610" y="21"/>
                    </a:lnTo>
                    <a:lnTo>
                      <a:pt x="1610" y="0"/>
                    </a:lnTo>
                    <a:lnTo>
                      <a:pt x="1783" y="0"/>
                    </a:lnTo>
                    <a:lnTo>
                      <a:pt x="1783" y="21"/>
                    </a:lnTo>
                    <a:lnTo>
                      <a:pt x="1792" y="21"/>
                    </a:lnTo>
                    <a:lnTo>
                      <a:pt x="1792" y="0"/>
                    </a:lnTo>
                    <a:lnTo>
                      <a:pt x="1884" y="0"/>
                    </a:lnTo>
                    <a:lnTo>
                      <a:pt x="1884" y="4"/>
                    </a:lnTo>
                    <a:lnTo>
                      <a:pt x="1903" y="4"/>
                    </a:lnTo>
                    <a:lnTo>
                      <a:pt x="1903" y="11"/>
                    </a:lnTo>
                    <a:lnTo>
                      <a:pt x="1928" y="11"/>
                    </a:lnTo>
                    <a:lnTo>
                      <a:pt x="1928" y="0"/>
                    </a:lnTo>
                    <a:lnTo>
                      <a:pt x="2029" y="0"/>
                    </a:lnTo>
                    <a:lnTo>
                      <a:pt x="2029" y="11"/>
                    </a:lnTo>
                    <a:lnTo>
                      <a:pt x="2037" y="11"/>
                    </a:lnTo>
                    <a:lnTo>
                      <a:pt x="2037" y="19"/>
                    </a:lnTo>
                    <a:lnTo>
                      <a:pt x="2046" y="19"/>
                    </a:lnTo>
                    <a:lnTo>
                      <a:pt x="2046" y="4"/>
                    </a:lnTo>
                    <a:lnTo>
                      <a:pt x="2081" y="4"/>
                    </a:lnTo>
                    <a:lnTo>
                      <a:pt x="2081" y="19"/>
                    </a:lnTo>
                    <a:lnTo>
                      <a:pt x="2087" y="19"/>
                    </a:lnTo>
                    <a:lnTo>
                      <a:pt x="2087" y="21"/>
                    </a:lnTo>
                    <a:lnTo>
                      <a:pt x="2098" y="21"/>
                    </a:lnTo>
                    <a:lnTo>
                      <a:pt x="2098" y="57"/>
                    </a:lnTo>
                    <a:lnTo>
                      <a:pt x="2098" y="57"/>
                    </a:lnTo>
                    <a:lnTo>
                      <a:pt x="2098" y="101"/>
                    </a:lnTo>
                    <a:lnTo>
                      <a:pt x="2098" y="101"/>
                    </a:lnTo>
                    <a:lnTo>
                      <a:pt x="0" y="101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21"/>
                    </a:lnTo>
                    <a:lnTo>
                      <a:pt x="4" y="21"/>
                    </a:lnTo>
                    <a:lnTo>
                      <a:pt x="4" y="0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3" name="îṧļïdè">
                <a:extLst>
                  <a:ext uri="{FF2B5EF4-FFF2-40B4-BE49-F238E27FC236}">
                    <a16:creationId xmlns:a16="http://schemas.microsoft.com/office/drawing/2014/main" id="{7D1C52A3-3E7F-4F08-A48E-09ECEE8091AA}"/>
                  </a:ext>
                </a:extLst>
              </p:cNvPr>
              <p:cNvSpPr/>
              <p:nvPr/>
            </p:nvSpPr>
            <p:spPr bwMode="auto">
              <a:xfrm>
                <a:off x="6503219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4" name="íṩľîďe">
                <a:extLst>
                  <a:ext uri="{FF2B5EF4-FFF2-40B4-BE49-F238E27FC236}">
                    <a16:creationId xmlns:a16="http://schemas.microsoft.com/office/drawing/2014/main" id="{92559AA5-08DB-44A7-8194-5EFE8D5DE668}"/>
                  </a:ext>
                </a:extLst>
              </p:cNvPr>
              <p:cNvSpPr/>
              <p:nvPr/>
            </p:nvSpPr>
            <p:spPr bwMode="auto">
              <a:xfrm>
                <a:off x="6981101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5" name="iSḷïḋê">
                <a:extLst>
                  <a:ext uri="{FF2B5EF4-FFF2-40B4-BE49-F238E27FC236}">
                    <a16:creationId xmlns:a16="http://schemas.microsoft.com/office/drawing/2014/main" id="{19020C11-2C81-4A0A-9FED-E40B0F84B121}"/>
                  </a:ext>
                </a:extLst>
              </p:cNvPr>
              <p:cNvSpPr/>
              <p:nvPr/>
            </p:nvSpPr>
            <p:spPr bwMode="auto">
              <a:xfrm>
                <a:off x="8113861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6" name="îṥḷîḓé">
                <a:extLst>
                  <a:ext uri="{FF2B5EF4-FFF2-40B4-BE49-F238E27FC236}">
                    <a16:creationId xmlns:a16="http://schemas.microsoft.com/office/drawing/2014/main" id="{EA7784E9-ABC3-4756-B167-108F78A2870A}"/>
                  </a:ext>
                </a:extLst>
              </p:cNvPr>
              <p:cNvSpPr/>
              <p:nvPr/>
            </p:nvSpPr>
            <p:spPr bwMode="auto">
              <a:xfrm>
                <a:off x="8190561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7" name="ïsḷiďe">
                <a:extLst>
                  <a:ext uri="{FF2B5EF4-FFF2-40B4-BE49-F238E27FC236}">
                    <a16:creationId xmlns:a16="http://schemas.microsoft.com/office/drawing/2014/main" id="{FD4DC11B-4B01-4004-A4AA-47368C6483AF}"/>
                  </a:ext>
                </a:extLst>
              </p:cNvPr>
              <p:cNvSpPr/>
              <p:nvPr/>
            </p:nvSpPr>
            <p:spPr bwMode="auto">
              <a:xfrm>
                <a:off x="8420651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îṥľïdé">
                <a:extLst>
                  <a:ext uri="{FF2B5EF4-FFF2-40B4-BE49-F238E27FC236}">
                    <a16:creationId xmlns:a16="http://schemas.microsoft.com/office/drawing/2014/main" id="{DFD680BB-D3CB-46CD-AC82-0EF1E2DFB9B9}"/>
                  </a:ext>
                </a:extLst>
              </p:cNvPr>
              <p:cNvSpPr/>
              <p:nvPr/>
            </p:nvSpPr>
            <p:spPr bwMode="auto">
              <a:xfrm>
                <a:off x="8733341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9" name="îṧļïḓê">
                <a:extLst>
                  <a:ext uri="{FF2B5EF4-FFF2-40B4-BE49-F238E27FC236}">
                    <a16:creationId xmlns:a16="http://schemas.microsoft.com/office/drawing/2014/main" id="{F3902DE8-F754-4C6A-9A79-2C140CCFFA52}"/>
                  </a:ext>
                </a:extLst>
              </p:cNvPr>
              <p:cNvSpPr/>
              <p:nvPr/>
            </p:nvSpPr>
            <p:spPr bwMode="auto">
              <a:xfrm>
                <a:off x="8869035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0" name="íśļîḑé">
                <a:extLst>
                  <a:ext uri="{FF2B5EF4-FFF2-40B4-BE49-F238E27FC236}">
                    <a16:creationId xmlns:a16="http://schemas.microsoft.com/office/drawing/2014/main" id="{588F21D5-ADBE-4164-9349-CFA54029E5B8}"/>
                  </a:ext>
                </a:extLst>
              </p:cNvPr>
              <p:cNvSpPr/>
              <p:nvPr/>
            </p:nvSpPr>
            <p:spPr bwMode="auto">
              <a:xfrm>
                <a:off x="6107932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1" name="iṥḷiḑé">
                <a:extLst>
                  <a:ext uri="{FF2B5EF4-FFF2-40B4-BE49-F238E27FC236}">
                    <a16:creationId xmlns:a16="http://schemas.microsoft.com/office/drawing/2014/main" id="{7D9A3931-2CDB-431C-AC0E-69CCE88C864D}"/>
                  </a:ext>
                </a:extLst>
              </p:cNvPr>
              <p:cNvSpPr/>
              <p:nvPr/>
            </p:nvSpPr>
            <p:spPr bwMode="auto">
              <a:xfrm>
                <a:off x="8454305" y="4466341"/>
                <a:ext cx="595877" cy="1587046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2" name="işḻiďê">
                <a:extLst>
                  <a:ext uri="{FF2B5EF4-FFF2-40B4-BE49-F238E27FC236}">
                    <a16:creationId xmlns:a16="http://schemas.microsoft.com/office/drawing/2014/main" id="{D65C478C-F05F-4862-834A-061BC27FD0CE}"/>
                  </a:ext>
                </a:extLst>
              </p:cNvPr>
              <p:cNvSpPr/>
              <p:nvPr/>
            </p:nvSpPr>
            <p:spPr bwMode="auto">
              <a:xfrm>
                <a:off x="3813013" y="5050424"/>
                <a:ext cx="5330987" cy="1020666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  <p:sp>
          <p:nvSpPr>
            <p:cNvPr id="17" name="îSḻïḋé">
              <a:extLst>
                <a:ext uri="{FF2B5EF4-FFF2-40B4-BE49-F238E27FC236}">
                  <a16:creationId xmlns:a16="http://schemas.microsoft.com/office/drawing/2014/main" id="{BF20F748-132E-4C96-BBEB-A70517E9351A}"/>
                </a:ext>
              </a:extLst>
            </p:cNvPr>
            <p:cNvSpPr/>
            <p:nvPr/>
          </p:nvSpPr>
          <p:spPr>
            <a:xfrm>
              <a:off x="4595432" y="967196"/>
              <a:ext cx="3041716" cy="76691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reflection blurRad="6350" stA="240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zh-CN" altLang="en-US" sz="2800" spc="300" dirty="0"/>
                <a:t>项目内容</a:t>
              </a:r>
            </a:p>
          </p:txBody>
        </p:sp>
      </p:grpSp>
      <p:sp>
        <p:nvSpPr>
          <p:cNvPr id="71" name="原创设计师QQ：598969553           _26">
            <a:extLst>
              <a:ext uri="{FF2B5EF4-FFF2-40B4-BE49-F238E27FC236}">
                <a16:creationId xmlns:a16="http://schemas.microsoft.com/office/drawing/2014/main" id="{309086B0-6144-44AF-AFF9-4554E5839757}"/>
              </a:ext>
            </a:extLst>
          </p:cNvPr>
          <p:cNvSpPr/>
          <p:nvPr/>
        </p:nvSpPr>
        <p:spPr>
          <a:xfrm>
            <a:off x="610527" y="3817880"/>
            <a:ext cx="2578735" cy="52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创建字符串</a:t>
            </a:r>
          </a:p>
        </p:txBody>
      </p:sp>
      <p:sp>
        <p:nvSpPr>
          <p:cNvPr id="72" name="原创设计师QQ：598969553           _26">
            <a:extLst>
              <a:ext uri="{FF2B5EF4-FFF2-40B4-BE49-F238E27FC236}">
                <a16:creationId xmlns:a16="http://schemas.microsoft.com/office/drawing/2014/main" id="{BABB265A-3048-410F-BCA1-F720F53E3111}"/>
              </a:ext>
            </a:extLst>
          </p:cNvPr>
          <p:cNvSpPr/>
          <p:nvPr/>
        </p:nvSpPr>
        <p:spPr>
          <a:xfrm>
            <a:off x="8436600" y="3825015"/>
            <a:ext cx="2856896" cy="52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格式化字符串</a:t>
            </a:r>
          </a:p>
        </p:txBody>
      </p:sp>
      <p:sp>
        <p:nvSpPr>
          <p:cNvPr id="73" name="原创设计师QQ：598969553           _26">
            <a:extLst>
              <a:ext uri="{FF2B5EF4-FFF2-40B4-BE49-F238E27FC236}">
                <a16:creationId xmlns:a16="http://schemas.microsoft.com/office/drawing/2014/main" id="{309086B0-6144-44AF-AFF9-4554E5839757}"/>
              </a:ext>
            </a:extLst>
          </p:cNvPr>
          <p:cNvSpPr/>
          <p:nvPr/>
        </p:nvSpPr>
        <p:spPr>
          <a:xfrm>
            <a:off x="4194876" y="3817880"/>
            <a:ext cx="2773576" cy="52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字符串操作</a:t>
            </a:r>
          </a:p>
        </p:txBody>
      </p:sp>
      <p:sp>
        <p:nvSpPr>
          <p:cNvPr id="74" name="îṡļiḋè">
            <a:extLst>
              <a:ext uri="{FF2B5EF4-FFF2-40B4-BE49-F238E27FC236}">
                <a16:creationId xmlns:a16="http://schemas.microsoft.com/office/drawing/2014/main" id="{9695CD39-70C1-45DC-B79F-6C94062937D5}"/>
              </a:ext>
            </a:extLst>
          </p:cNvPr>
          <p:cNvSpPr/>
          <p:nvPr/>
        </p:nvSpPr>
        <p:spPr>
          <a:xfrm>
            <a:off x="752150" y="3050347"/>
            <a:ext cx="10845801" cy="3168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75" name="íšḻïḋé">
            <a:extLst>
              <a:ext uri="{FF2B5EF4-FFF2-40B4-BE49-F238E27FC236}">
                <a16:creationId xmlns:a16="http://schemas.microsoft.com/office/drawing/2014/main" id="{A91857BE-0F6B-4D6D-BA2B-A4BC36F6D921}"/>
              </a:ext>
            </a:extLst>
          </p:cNvPr>
          <p:cNvSpPr/>
          <p:nvPr/>
        </p:nvSpPr>
        <p:spPr bwMode="auto">
          <a:xfrm>
            <a:off x="1463345" y="2740881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76" name="ïṣḷîḋè">
            <a:extLst>
              <a:ext uri="{FF2B5EF4-FFF2-40B4-BE49-F238E27FC236}">
                <a16:creationId xmlns:a16="http://schemas.microsoft.com/office/drawing/2014/main" id="{B43BCD28-DC88-4698-9E49-EC3ECA61F80C}"/>
              </a:ext>
            </a:extLst>
          </p:cNvPr>
          <p:cNvSpPr/>
          <p:nvPr/>
        </p:nvSpPr>
        <p:spPr bwMode="auto">
          <a:xfrm>
            <a:off x="5242862" y="2740881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8" name="ïṣḷîḋè">
            <a:extLst>
              <a:ext uri="{FF2B5EF4-FFF2-40B4-BE49-F238E27FC236}">
                <a16:creationId xmlns:a16="http://schemas.microsoft.com/office/drawing/2014/main" id="{B43BCD28-DC88-4698-9E49-EC3ECA61F80C}"/>
              </a:ext>
            </a:extLst>
          </p:cNvPr>
          <p:cNvSpPr/>
          <p:nvPr/>
        </p:nvSpPr>
        <p:spPr bwMode="auto">
          <a:xfrm>
            <a:off x="9510428" y="2777720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9508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>
            <a:extLst>
              <a:ext uri="{FF2B5EF4-FFF2-40B4-BE49-F238E27FC236}">
                <a16:creationId xmlns:a16="http://schemas.microsoft.com/office/drawing/2014/main" id="{232F2B05-63C4-4500-9715-7F5C337F5AC1}"/>
              </a:ext>
            </a:extLst>
          </p:cNvPr>
          <p:cNvSpPr txBox="1"/>
          <p:nvPr/>
        </p:nvSpPr>
        <p:spPr>
          <a:xfrm>
            <a:off x="690175" y="367442"/>
            <a:ext cx="4308545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字符串索引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6" name="矩形 2">
            <a:extLst>
              <a:ext uri="{FF2B5EF4-FFF2-40B4-BE49-F238E27FC236}">
                <a16:creationId xmlns:a16="http://schemas.microsoft.com/office/drawing/2014/main" id="{D9681824-F095-4FF2-8198-2BDADA630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884" y="1264523"/>
            <a:ext cx="1100455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索引用于获取字符串中的一个字符，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可以获取指定位置的字符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。格式如下：</a:t>
            </a:r>
            <a:endParaRPr lang="zh-CN" altLang="zh-CN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6F00D0C-8751-4821-B2BE-EAA6B333E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7439" y="2805572"/>
            <a:ext cx="327454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zh-CN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DD5D4EB-1905-4846-A872-39D22D062F7B}"/>
              </a:ext>
            </a:extLst>
          </p:cNvPr>
          <p:cNvSpPr/>
          <p:nvPr/>
        </p:nvSpPr>
        <p:spPr>
          <a:xfrm>
            <a:off x="1222613" y="3786468"/>
            <a:ext cx="972406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索引访问字符串值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，索引的范围不能越界，否则程序会报索引越界的异常。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6336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>
            <a:extLst>
              <a:ext uri="{FF2B5EF4-FFF2-40B4-BE49-F238E27FC236}">
                <a16:creationId xmlns:a16="http://schemas.microsoft.com/office/drawing/2014/main" id="{232F2B05-63C4-4500-9715-7F5C337F5AC1}"/>
              </a:ext>
            </a:extLst>
          </p:cNvPr>
          <p:cNvSpPr txBox="1"/>
          <p:nvPr/>
        </p:nvSpPr>
        <p:spPr>
          <a:xfrm>
            <a:off x="690175" y="367442"/>
            <a:ext cx="3242859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字符串切片</a:t>
            </a:r>
          </a:p>
        </p:txBody>
      </p:sp>
      <p:sp>
        <p:nvSpPr>
          <p:cNvPr id="7" name="矩形 2">
            <a:extLst>
              <a:ext uri="{FF2B5EF4-FFF2-40B4-BE49-F238E27FC236}">
                <a16:creationId xmlns:a16="http://schemas.microsoft.com/office/drawing/2014/main" id="{793F5347-F1DD-4EE3-A5C1-47AA5AFAD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125" y="1345127"/>
            <a:ext cx="11004551" cy="122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切片可以获取一个字符串的子串，即一串字符。</a:t>
            </a:r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切片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是截取目标对象中一部分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的操作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，格式如下：</a:t>
            </a:r>
          </a:p>
        </p:txBody>
      </p:sp>
      <p:sp>
        <p:nvSpPr>
          <p:cNvPr id="8" name="文本框 2">
            <a:extLst>
              <a:ext uri="{FF2B5EF4-FFF2-40B4-BE49-F238E27FC236}">
                <a16:creationId xmlns:a16="http://schemas.microsoft.com/office/drawing/2014/main" id="{4607C65A-97AF-4F43-85BD-1F636F0D7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5486" y="2959975"/>
            <a:ext cx="327454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起始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步长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zh-CN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8F23F0D-E2E9-4B0E-B41F-DF83D24B566F}"/>
              </a:ext>
            </a:extLst>
          </p:cNvPr>
          <p:cNvSpPr/>
          <p:nvPr/>
        </p:nvSpPr>
        <p:spPr>
          <a:xfrm>
            <a:off x="916990" y="3888970"/>
            <a:ext cx="993279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切片步长默认为</a:t>
            </a:r>
            <a:r>
              <a:rPr lang="en-US" altLang="zh-CN" sz="2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zh-CN" altLang="zh-CN" sz="2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，切片选取的区间属于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左闭右开</a:t>
            </a:r>
            <a:r>
              <a:rPr lang="zh-CN" altLang="zh-CN" sz="2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型，切下的子串包含起始位，但不包含结束位。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55160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368882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字符串索引切片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4" descr="https://timgsa.baidu.com/timg?image&amp;quality=80&amp;size=b9999_10000&amp;sec=1564467241655&amp;di=7ac2c647613067b4660829045168b4a3&amp;imgtype=0&amp;src=http%3A%2F%2Fku.90sjimg.com%2Felement_origin_min_pic%2F00%2F93%2F00%2F1456f24b6fb9ebc.jpg">
            <a:extLst>
              <a:ext uri="{FF2B5EF4-FFF2-40B4-BE49-F238E27FC236}">
                <a16:creationId xmlns:a16="http://schemas.microsoft.com/office/drawing/2014/main" id="{452C26E0-A5E7-4E21-A405-CC2B4C2F34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7" t="9142" r="20624" b="10401"/>
          <a:stretch/>
        </p:blipFill>
        <p:spPr bwMode="auto">
          <a:xfrm>
            <a:off x="1484808" y="1429178"/>
            <a:ext cx="321477" cy="44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105988" y="1403047"/>
            <a:ext cx="995389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实例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：验证码校验。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用户登录网站经常需要输入验证码。验证码包含大小写英文字母和数字，随机出现。用户在输入验证码时不区分大小写，只要各字符出现的顺序正确即可通过验证。本实例要求编写程序完成验证码的匹配验证。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假设当前显示的验证码是‘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Zy6K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’，如果用户输入验证码正确，输出“验证码正确”，输入错误时输出“验证码错误，请重新输入”。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400" kern="100" dirty="0">
                <a:latin typeface="+mn-ea"/>
              </a:rPr>
              <a:t>    </a:t>
            </a:r>
            <a:endParaRPr lang="zh-CN" altLang="zh-CN" sz="2400" kern="100" dirty="0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03740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368882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代码如下：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25485" y="1304175"/>
            <a:ext cx="8029303" cy="43066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bb='Zy6K'</a:t>
            </a: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 err="1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sc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=input()</a:t>
            </a: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for </a:t>
            </a:r>
            <a:r>
              <a:rPr lang="en-US" altLang="zh-CN" sz="2400" kern="100" dirty="0" err="1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i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 in range(4):</a:t>
            </a: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    if bb[</a:t>
            </a:r>
            <a:r>
              <a:rPr lang="en-US" altLang="zh-CN" sz="2400" kern="100" dirty="0" err="1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i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]==</a:t>
            </a:r>
            <a:r>
              <a:rPr lang="en-US" altLang="zh-CN" sz="2400" kern="100" dirty="0" err="1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sc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[</a:t>
            </a:r>
            <a:r>
              <a:rPr lang="en-US" altLang="zh-CN" sz="2400" kern="100" dirty="0" err="1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i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].upper() or bb[</a:t>
            </a:r>
            <a:r>
              <a:rPr lang="en-US" altLang="zh-CN" sz="2400" kern="100" dirty="0" err="1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i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]==</a:t>
            </a:r>
            <a:r>
              <a:rPr lang="en-US" altLang="zh-CN" sz="2400" kern="100" dirty="0" err="1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sc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[</a:t>
            </a:r>
            <a:r>
              <a:rPr lang="en-US" altLang="zh-CN" sz="2400" kern="100" dirty="0" err="1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i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].lower():</a:t>
            </a: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        f=1</a:t>
            </a: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    else:</a:t>
            </a: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       print('</a:t>
            </a:r>
            <a:r>
              <a:rPr lang="zh-CN" altLang="en-US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验证码错误，请重新输入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')</a:t>
            </a: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       break</a:t>
            </a: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if </a:t>
            </a:r>
            <a:r>
              <a:rPr lang="en-US" altLang="zh-CN" sz="2400" kern="100" dirty="0" err="1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i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==3:</a:t>
            </a: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   print('</a:t>
            </a:r>
            <a:r>
              <a:rPr lang="zh-CN" altLang="en-US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验证码正确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') </a:t>
            </a:r>
            <a:endParaRPr lang="zh-CN" altLang="zh-CN" sz="2400" kern="100" dirty="0">
              <a:latin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46682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过滤敏感词</a:t>
            </a:r>
            <a:endParaRPr lang="zh-CN" altLang="zh-CN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8390" y="1855625"/>
            <a:ext cx="103179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        </a:t>
            </a:r>
            <a:r>
              <a:rPr lang="zh-CN" altLang="zh-CN" sz="2400" dirty="0"/>
              <a:t>敏感词是指带有敏感政治倾向、暴力倾向、不健康色彩的词或不文明的词语。大部分网站、论坛、社交软件都会使用敏感词过滤系统，考虑到该系统的复杂性，这里使用字符串中的</a:t>
            </a:r>
            <a:r>
              <a:rPr lang="en-US" altLang="zh-CN" sz="2400" dirty="0"/>
              <a:t>replace()</a:t>
            </a:r>
            <a:r>
              <a:rPr lang="zh-CN" altLang="zh-CN" sz="2400" dirty="0"/>
              <a:t>方法模拟敏感词过滤，将含有敏感词的语句使用“</a:t>
            </a:r>
            <a:r>
              <a:rPr lang="en-US" altLang="zh-CN" sz="2400" dirty="0"/>
              <a:t>*</a:t>
            </a:r>
            <a:r>
              <a:rPr lang="zh-CN" altLang="zh-CN" sz="2400" dirty="0"/>
              <a:t>”符号进行替换。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zh-CN" sz="2400" dirty="0"/>
              <a:t>本任务要求编写程序，实现替换语句中敏感词功能。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00242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过滤敏感词</a:t>
            </a:r>
            <a:endParaRPr lang="zh-CN" altLang="zh-CN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4596" y="1925758"/>
            <a:ext cx="9645290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zh-CN" altLang="zh-CN" sz="2400" kern="100" dirty="0">
                <a:latin typeface="+mn-ea"/>
              </a:rPr>
              <a:t>（</a:t>
            </a:r>
            <a:r>
              <a:rPr lang="en-US" altLang="zh-CN" sz="2400" kern="100" dirty="0">
                <a:latin typeface="+mn-ea"/>
              </a:rPr>
              <a:t>1</a:t>
            </a:r>
            <a:r>
              <a:rPr lang="zh-CN" altLang="zh-CN" sz="2400" kern="100" dirty="0">
                <a:latin typeface="+mn-ea"/>
              </a:rPr>
              <a:t>）设定一个敏感词库（本任务敏感词库设定为一个字符串）；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zh-CN" altLang="zh-CN" sz="2400" kern="100" dirty="0">
                <a:latin typeface="+mn-ea"/>
              </a:rPr>
              <a:t>（</a:t>
            </a:r>
            <a:r>
              <a:rPr lang="en-US" altLang="zh-CN" sz="2400" kern="100" dirty="0">
                <a:latin typeface="+mn-ea"/>
              </a:rPr>
              <a:t>2</a:t>
            </a:r>
            <a:r>
              <a:rPr lang="zh-CN" altLang="zh-CN" sz="2400" kern="100" dirty="0">
                <a:latin typeface="+mn-ea"/>
              </a:rPr>
              <a:t>）使用</a:t>
            </a:r>
            <a:r>
              <a:rPr lang="en-US" altLang="zh-CN" sz="2400" kern="100" dirty="0">
                <a:latin typeface="+mn-ea"/>
              </a:rPr>
              <a:t>for</a:t>
            </a:r>
            <a:r>
              <a:rPr lang="zh-CN" altLang="zh-CN" sz="2400" kern="100" dirty="0">
                <a:latin typeface="+mn-ea"/>
              </a:rPr>
              <a:t>循环遍历敏感词库；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zh-CN" altLang="zh-CN" sz="2400" kern="100" dirty="0">
                <a:latin typeface="+mn-ea"/>
              </a:rPr>
              <a:t>（</a:t>
            </a:r>
            <a:r>
              <a:rPr lang="en-US" altLang="zh-CN" sz="2400" kern="100" dirty="0">
                <a:latin typeface="+mn-ea"/>
              </a:rPr>
              <a:t>3</a:t>
            </a:r>
            <a:r>
              <a:rPr lang="zh-CN" altLang="zh-CN" sz="2400" kern="100" dirty="0">
                <a:latin typeface="+mn-ea"/>
              </a:rPr>
              <a:t>）遍历过程中，使用</a:t>
            </a:r>
            <a:r>
              <a:rPr lang="en-US" altLang="zh-CN" sz="2400" kern="100" dirty="0">
                <a:latin typeface="+mn-ea"/>
              </a:rPr>
              <a:t>if</a:t>
            </a:r>
            <a:r>
              <a:rPr lang="zh-CN" altLang="zh-CN" sz="2400" kern="100" dirty="0">
                <a:latin typeface="+mn-ea"/>
              </a:rPr>
              <a:t>语句判断用户输入的语句中是否含有敏感词，如果包含敏感词，则使用</a:t>
            </a:r>
            <a:r>
              <a:rPr lang="en-US" altLang="zh-CN" sz="2400" kern="100" dirty="0" err="1">
                <a:latin typeface="+mn-ea"/>
              </a:rPr>
              <a:t>replae</a:t>
            </a:r>
            <a:r>
              <a:rPr lang="en-US" altLang="zh-CN" sz="2400" kern="100" dirty="0">
                <a:latin typeface="+mn-ea"/>
              </a:rPr>
              <a:t>()</a:t>
            </a:r>
            <a:r>
              <a:rPr lang="zh-CN" altLang="zh-CN" sz="2400" kern="100" dirty="0">
                <a:latin typeface="+mn-ea"/>
              </a:rPr>
              <a:t>方法将其替换为“</a:t>
            </a:r>
            <a:r>
              <a:rPr lang="en-US" altLang="zh-CN" sz="2400" kern="100" dirty="0">
                <a:latin typeface="+mn-ea"/>
              </a:rPr>
              <a:t>*</a:t>
            </a:r>
            <a:r>
              <a:rPr lang="zh-CN" altLang="zh-CN" sz="2400" kern="100" dirty="0">
                <a:latin typeface="+mn-ea"/>
              </a:rPr>
              <a:t>”；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zh-CN" altLang="zh-CN" sz="2400" kern="100" dirty="0">
                <a:latin typeface="+mn-ea"/>
              </a:rPr>
              <a:t>（</a:t>
            </a:r>
            <a:r>
              <a:rPr lang="en-US" altLang="zh-CN" sz="2400" kern="100" dirty="0">
                <a:latin typeface="+mn-ea"/>
              </a:rPr>
              <a:t>4</a:t>
            </a:r>
            <a:r>
              <a:rPr lang="zh-CN" altLang="zh-CN" sz="2400" kern="100" dirty="0">
                <a:latin typeface="+mn-ea"/>
              </a:rPr>
              <a:t>）将替换后的语句赋值给变量</a:t>
            </a:r>
            <a:r>
              <a:rPr lang="en-US" altLang="zh-CN" sz="2400" kern="100" dirty="0" err="1">
                <a:latin typeface="+mn-ea"/>
              </a:rPr>
              <a:t>test_sentence</a:t>
            </a:r>
            <a:r>
              <a:rPr lang="zh-CN" altLang="zh-CN" sz="2400" kern="100" dirty="0">
                <a:latin typeface="+mn-ea"/>
              </a:rPr>
              <a:t>；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zh-CN" altLang="zh-CN" sz="2400" kern="100" dirty="0">
                <a:latin typeface="+mn-ea"/>
              </a:rPr>
              <a:t>（</a:t>
            </a:r>
            <a:r>
              <a:rPr lang="en-US" altLang="zh-CN" sz="2400" kern="100" dirty="0">
                <a:latin typeface="+mn-ea"/>
              </a:rPr>
              <a:t>5</a:t>
            </a:r>
            <a:r>
              <a:rPr lang="zh-CN" altLang="zh-CN" sz="2400" kern="100" dirty="0">
                <a:latin typeface="+mn-ea"/>
              </a:rPr>
              <a:t>）在</a:t>
            </a:r>
            <a:r>
              <a:rPr lang="en-US" altLang="zh-CN" sz="2400" kern="100" dirty="0">
                <a:latin typeface="+mn-ea"/>
              </a:rPr>
              <a:t>for</a:t>
            </a:r>
            <a:r>
              <a:rPr lang="zh-CN" altLang="zh-CN" sz="2400" kern="100" dirty="0">
                <a:latin typeface="+mn-ea"/>
              </a:rPr>
              <a:t>循环外使用</a:t>
            </a:r>
            <a:r>
              <a:rPr lang="en-US" altLang="zh-CN" sz="2400" kern="100" dirty="0">
                <a:latin typeface="+mn-ea"/>
              </a:rPr>
              <a:t>print()</a:t>
            </a:r>
            <a:r>
              <a:rPr lang="zh-CN" altLang="zh-CN" sz="2400" kern="100" dirty="0">
                <a:latin typeface="+mn-ea"/>
              </a:rPr>
              <a:t>函数输出变量</a:t>
            </a:r>
            <a:r>
              <a:rPr lang="en-US" altLang="zh-CN" sz="2400" kern="100" dirty="0" err="1">
                <a:latin typeface="+mn-ea"/>
              </a:rPr>
              <a:t>test_sentence</a:t>
            </a:r>
            <a:r>
              <a:rPr lang="zh-CN" altLang="zh-CN" sz="2400" kern="100" dirty="0">
                <a:latin typeface="+mn-ea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3508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代码如下：</a:t>
            </a:r>
            <a:endParaRPr lang="zh-CN" altLang="zh-CN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E4174F-6EEB-49B5-BBFD-03F758FE1891}"/>
              </a:ext>
            </a:extLst>
          </p:cNvPr>
          <p:cNvSpPr txBox="1"/>
          <p:nvPr/>
        </p:nvSpPr>
        <p:spPr>
          <a:xfrm>
            <a:off x="650742" y="1582268"/>
            <a:ext cx="11268915" cy="3056221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400000" scaled="0"/>
          </a:gradFill>
        </p:spPr>
        <p:txBody>
          <a:bodyPr wrap="square">
            <a:spAutoFit/>
          </a:bodyPr>
          <a:lstStyle/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sensitive = '</a:t>
            </a:r>
            <a:r>
              <a:rPr lang="zh-CN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你好</a:t>
            </a:r>
            <a:r>
              <a:rPr lang="en-US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  			# </a:t>
            </a:r>
            <a:r>
              <a:rPr lang="zh-CN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敏感词库</a:t>
            </a: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test_sentence</a:t>
            </a:r>
            <a:r>
              <a:rPr lang="en-US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= input('</a:t>
            </a:r>
            <a:r>
              <a:rPr lang="zh-CN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请输入一段话</a:t>
            </a:r>
            <a:r>
              <a:rPr lang="en-US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:')</a:t>
            </a:r>
            <a:endParaRPr lang="zh-CN" altLang="zh-CN" sz="2400" kern="100" dirty="0">
              <a:solidFill>
                <a:srgbClr val="000000"/>
              </a:solidFill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for line in sensitive:  		# </a:t>
            </a:r>
            <a:r>
              <a:rPr lang="zh-CN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遍历输入的字符是存在敏感词库中</a:t>
            </a: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if line in </a:t>
            </a:r>
            <a:r>
              <a:rPr lang="en-US" altLang="zh-CN" sz="24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test_sentence</a:t>
            </a:r>
            <a:r>
              <a:rPr lang="en-US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:  			# </a:t>
            </a:r>
            <a:r>
              <a:rPr lang="zh-CN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判断是否包含敏感词</a:t>
            </a: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test_sentence</a:t>
            </a:r>
            <a:r>
              <a:rPr lang="en-US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4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test_sentence.replace</a:t>
            </a:r>
            <a:r>
              <a:rPr lang="en-US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(line, '*')</a:t>
            </a:r>
            <a:endParaRPr lang="zh-CN" altLang="zh-CN" sz="2400" kern="100" dirty="0">
              <a:solidFill>
                <a:srgbClr val="000000"/>
              </a:solidFill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>
              <a:lnSpc>
                <a:spcPct val="115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print(</a:t>
            </a:r>
            <a:r>
              <a:rPr lang="en-US" altLang="zh-CN" sz="24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test_sentence</a:t>
            </a:r>
            <a:r>
              <a:rPr lang="en-US" altLang="zh-CN" sz="24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400" kern="100" dirty="0">
              <a:solidFill>
                <a:srgbClr val="000000"/>
              </a:solidFill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B912F1-5A50-42B5-9240-09A44EEE8E45}"/>
              </a:ext>
            </a:extLst>
          </p:cNvPr>
          <p:cNvSpPr txBox="1"/>
          <p:nvPr/>
        </p:nvSpPr>
        <p:spPr>
          <a:xfrm>
            <a:off x="1806975" y="5246946"/>
            <a:ext cx="6094562" cy="715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>
              <a:lnSpc>
                <a:spcPct val="115000"/>
              </a:lnSpc>
            </a:pPr>
            <a:r>
              <a:rPr lang="zh-CN" altLang="zh-CN" kern="100" dirty="0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请输入一段话</a:t>
            </a:r>
            <a:r>
              <a:rPr lang="en-US" altLang="zh-CN" kern="100" dirty="0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kern="100" dirty="0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你好，我是张三</a:t>
            </a:r>
          </a:p>
          <a:p>
            <a:pPr indent="228600">
              <a:lnSpc>
                <a:spcPct val="115000"/>
              </a:lnSpc>
            </a:pPr>
            <a:r>
              <a:rPr lang="en-US" altLang="zh-CN" kern="100" dirty="0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**</a:t>
            </a:r>
            <a:r>
              <a:rPr lang="zh-CN" altLang="zh-CN" kern="100" dirty="0">
                <a:solidFill>
                  <a:srgbClr val="000000"/>
                </a:solidFill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，我是张三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09188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002973" y="2652302"/>
            <a:ext cx="5138056" cy="895350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0" dirty="0"/>
              <a:t>格式化字符串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35436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6" name="TextBox 1">
            <a:extLst>
              <a:ext uri="{FF2B5EF4-FFF2-40B4-BE49-F238E27FC236}">
                <a16:creationId xmlns:a16="http://schemas.microsoft.com/office/drawing/2014/main" id="{AF140519-3480-4E12-B502-CD762D2D4A93}"/>
              </a:ext>
            </a:extLst>
          </p:cNvPr>
          <p:cNvSpPr txBox="1"/>
          <p:nvPr/>
        </p:nvSpPr>
        <p:spPr>
          <a:xfrm>
            <a:off x="476211" y="421667"/>
            <a:ext cx="339736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格式化字符串</a:t>
            </a:r>
          </a:p>
        </p:txBody>
      </p:sp>
      <p:sp>
        <p:nvSpPr>
          <p:cNvPr id="63" name="矩形 2">
            <a:extLst>
              <a:ext uri="{FF2B5EF4-FFF2-40B4-BE49-F238E27FC236}">
                <a16:creationId xmlns:a16="http://schemas.microsoft.com/office/drawing/2014/main" id="{B8A5C024-47D2-4FB2-BD21-55B902BE3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4579" y="1843022"/>
            <a:ext cx="10558059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字符串可通过占位符、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format()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方法和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f-strings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三种方式实现格式化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1E7478B0-EC9E-48E7-8D3B-6D6C6FADA23D}"/>
              </a:ext>
            </a:extLst>
          </p:cNvPr>
          <p:cNvSpPr/>
          <p:nvPr/>
        </p:nvSpPr>
        <p:spPr>
          <a:xfrm>
            <a:off x="1318768" y="3975173"/>
            <a:ext cx="2946400" cy="1282409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4799C39A-8DB2-4B77-9DFD-6A3B3F227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6603" y="4139323"/>
            <a:ext cx="271072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"hello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%s" % name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01CB8C0-C0CE-4C1A-9B7E-21FB0D88C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068" y="3609357"/>
            <a:ext cx="2971800" cy="430887"/>
          </a:xfrm>
          <a:prstGeom prst="rect">
            <a:avLst/>
          </a:prstGeom>
          <a:solidFill>
            <a:srgbClr val="135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占位符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F0FFAB8F-7D12-450A-B1BA-1D001FEB67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2667" y="3609357"/>
            <a:ext cx="2855343" cy="430887"/>
          </a:xfrm>
          <a:prstGeom prst="rect">
            <a:avLst/>
          </a:prstGeom>
          <a:solidFill>
            <a:srgbClr val="1353A2"/>
          </a:solidFill>
          <a:ln w="9525">
            <a:solidFill>
              <a:srgbClr val="1353A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f-strings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10">
            <a:extLst>
              <a:ext uri="{FF2B5EF4-FFF2-40B4-BE49-F238E27FC236}">
                <a16:creationId xmlns:a16="http://schemas.microsoft.com/office/drawing/2014/main" id="{BB1D99F0-B6A9-4047-8158-6F1504520A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0467" y="4135324"/>
            <a:ext cx="2997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"hello</a:t>
            </a: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{}</a:t>
            </a:r>
            <a:r>
              <a:rPr lang="zh-CN" altLang="zh-CN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".format(name)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矩形 10">
            <a:extLst>
              <a:ext uri="{FF2B5EF4-FFF2-40B4-BE49-F238E27FC236}">
                <a16:creationId xmlns:a16="http://schemas.microsoft.com/office/drawing/2014/main" id="{60961F67-15A4-456E-9EA8-DD35CC8E0C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873" y="4350767"/>
            <a:ext cx="288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err="1">
                <a:latin typeface="Times New Roman" pitchFamily="18" charset="0"/>
                <a:cs typeface="Times New Roman" pitchFamily="18" charset="0"/>
              </a:rPr>
              <a:t>f"hello</a:t>
            </a: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{name}")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A72EF3F4-DE25-4F1A-AB29-85E292C66BC9}"/>
              </a:ext>
            </a:extLst>
          </p:cNvPr>
          <p:cNvSpPr/>
          <p:nvPr/>
        </p:nvSpPr>
        <p:spPr>
          <a:xfrm>
            <a:off x="4855717" y="3971236"/>
            <a:ext cx="2967607" cy="1282409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FDB08F9-A3B4-43DD-8C5A-B9D3E00848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6668" y="3634757"/>
            <a:ext cx="2997200" cy="430887"/>
          </a:xfrm>
          <a:prstGeom prst="rect">
            <a:avLst/>
          </a:prstGeom>
          <a:solidFill>
            <a:srgbClr val="1353A2"/>
          </a:solidFill>
          <a:ln w="9525">
            <a:solidFill>
              <a:srgbClr val="1353A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 algn="ctr"/>
            <a:r>
              <a:rPr lang="en-US" altLang="zh-CN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format()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F1D3AC1A-45BF-4040-A0D6-1E4D763A43B9}"/>
              </a:ext>
            </a:extLst>
          </p:cNvPr>
          <p:cNvSpPr/>
          <p:nvPr/>
        </p:nvSpPr>
        <p:spPr>
          <a:xfrm>
            <a:off x="8392669" y="3942101"/>
            <a:ext cx="2852528" cy="1282409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42923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">
            <a:extLst>
              <a:ext uri="{FF2B5EF4-FFF2-40B4-BE49-F238E27FC236}">
                <a16:creationId xmlns:a16="http://schemas.microsoft.com/office/drawing/2014/main" id="{E6941939-6ED2-4716-B6E0-37DA30946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059" y="325582"/>
            <a:ext cx="338543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占位符</a:t>
            </a:r>
            <a:r>
              <a:rPr lang="en-US" altLang="zh-CN" sz="32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%</a:t>
            </a:r>
            <a:endParaRPr lang="zh-CN" altLang="zh-CN" sz="3200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2">
            <a:extLst>
              <a:ext uri="{FF2B5EF4-FFF2-40B4-BE49-F238E27FC236}">
                <a16:creationId xmlns:a16="http://schemas.microsoft.com/office/drawing/2014/main" id="{364FAEDB-1234-43FC-86C1-F4122781B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0676" y="3976542"/>
            <a:ext cx="10057389" cy="53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一个字符串中可以同时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包含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多个占位符。</a:t>
            </a: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5A3808E9-9F82-4064-BAFB-472482BFC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5431" y="4639017"/>
            <a:ext cx="874831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 name = "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 age = 18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 "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你好，我叫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%s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，今年我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%d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岁了。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 % (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name, age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你好！我叫李强，今年我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岁了。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7F3579-E775-485D-8200-F22D151513E6}"/>
              </a:ext>
            </a:extLst>
          </p:cNvPr>
          <p:cNvSpPr txBox="1"/>
          <p:nvPr/>
        </p:nvSpPr>
        <p:spPr>
          <a:xfrm>
            <a:off x="1090676" y="1397263"/>
            <a:ext cx="10271903" cy="1011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一个带有格式符的字符串作为模板，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使用该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格式符为真实值预留位置，并说明真实值应该呈现的格式。</a:t>
            </a:r>
          </a:p>
        </p:txBody>
      </p:sp>
      <p:sp>
        <p:nvSpPr>
          <p:cNvPr id="9" name="文本框 2">
            <a:extLst>
              <a:ext uri="{FF2B5EF4-FFF2-40B4-BE49-F238E27FC236}">
                <a16:creationId xmlns:a16="http://schemas.microsoft.com/office/drawing/2014/main" id="{14626640-5798-47F8-BFD0-E37DA841E1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3358" y="2592678"/>
            <a:ext cx="5525618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 name = "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 "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你好，我叫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%s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 %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你好，我叫李强。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9444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-2595" y="4617959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3" name="îSḻïḋé">
            <a:extLst>
              <a:ext uri="{FF2B5EF4-FFF2-40B4-BE49-F238E27FC236}">
                <a16:creationId xmlns:a16="http://schemas.microsoft.com/office/drawing/2014/main" id="{BF20F748-132E-4C96-BBEB-A70517E9351A}"/>
              </a:ext>
            </a:extLst>
          </p:cNvPr>
          <p:cNvSpPr/>
          <p:nvPr/>
        </p:nvSpPr>
        <p:spPr>
          <a:xfrm>
            <a:off x="4565386" y="841338"/>
            <a:ext cx="3041716" cy="7669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reflection blurRad="6350" stA="240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zh-CN" altLang="en-US" sz="2800" spc="300" dirty="0"/>
              <a:t>项目目标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87642" y="2222037"/>
            <a:ext cx="2615556" cy="463506"/>
            <a:chOff x="1180779" y="1800875"/>
            <a:chExt cx="2615556" cy="463506"/>
          </a:xfrm>
        </p:grpSpPr>
        <p:pic>
          <p:nvPicPr>
            <p:cNvPr id="3074" name="Picture 2" descr="三角形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406" y="1800875"/>
              <a:ext cx="221915" cy="445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1180779" y="1802716"/>
              <a:ext cx="2615556" cy="461665"/>
              <a:chOff x="1044315" y="1775257"/>
              <a:chExt cx="2615556" cy="461665"/>
            </a:xfrm>
          </p:grpSpPr>
          <p:pic>
            <p:nvPicPr>
              <p:cNvPr id="3075" name="Picture 3" descr="点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0567" y="1896493"/>
                <a:ext cx="909304" cy="248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4"/>
              <p:cNvSpPr>
                <a:spLocks noChangeArrowheads="1"/>
              </p:cNvSpPr>
              <p:nvPr/>
            </p:nvSpPr>
            <p:spPr bwMode="auto">
              <a:xfrm>
                <a:off x="1044315" y="1775257"/>
                <a:ext cx="1813091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269875" algn="l" defTabSz="914400" rtl="0" eaLnBrk="0" fontAlgn="ctr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知识目标 </a:t>
                </a:r>
                <a:endPara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65383" y="2959789"/>
            <a:ext cx="507920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dirty="0"/>
              <a:t>熟悉字符串的创建</a:t>
            </a:r>
          </a:p>
          <a:p>
            <a:r>
              <a:rPr lang="zh-CN" altLang="zh-CN" dirty="0"/>
              <a:t>熟悉字符串的格式化</a:t>
            </a:r>
          </a:p>
          <a:p>
            <a:r>
              <a:rPr lang="zh-CN" altLang="zh-CN" dirty="0"/>
              <a:t>熟悉字符串的常用操作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816390" y="4790163"/>
            <a:ext cx="507920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dirty="0"/>
              <a:t>会创建字符串</a:t>
            </a:r>
          </a:p>
          <a:p>
            <a:r>
              <a:rPr lang="zh-CN" altLang="zh-CN" dirty="0"/>
              <a:t>会利用字符串的格式化方法完成输出</a:t>
            </a:r>
          </a:p>
          <a:p>
            <a:r>
              <a:rPr lang="zh-CN" altLang="zh-CN" dirty="0"/>
              <a:t>会利用字符串解决实际问题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1616914" y="4093004"/>
            <a:ext cx="2615556" cy="463506"/>
            <a:chOff x="1180779" y="1800875"/>
            <a:chExt cx="2615556" cy="463506"/>
          </a:xfrm>
        </p:grpSpPr>
        <p:pic>
          <p:nvPicPr>
            <p:cNvPr id="81" name="Picture 2" descr="三角形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406" y="1800875"/>
              <a:ext cx="221915" cy="445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2" name="组合 81"/>
            <p:cNvGrpSpPr/>
            <p:nvPr/>
          </p:nvGrpSpPr>
          <p:grpSpPr>
            <a:xfrm>
              <a:off x="1180779" y="1802716"/>
              <a:ext cx="2615556" cy="461665"/>
              <a:chOff x="1044315" y="1775257"/>
              <a:chExt cx="2615556" cy="461665"/>
            </a:xfrm>
          </p:grpSpPr>
          <p:pic>
            <p:nvPicPr>
              <p:cNvPr id="83" name="Picture 3" descr="点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0567" y="1896493"/>
                <a:ext cx="909304" cy="248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4" name="Rectangle 4"/>
              <p:cNvSpPr>
                <a:spLocks noChangeArrowheads="1"/>
              </p:cNvSpPr>
              <p:nvPr/>
            </p:nvSpPr>
            <p:spPr bwMode="auto">
              <a:xfrm>
                <a:off x="1044315" y="1775257"/>
                <a:ext cx="1813091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269875" algn="l" defTabSz="914400" rtl="0" eaLnBrk="0" fontAlgn="ctr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技能</a:t>
                </a:r>
                <a:r>
                  <a:rPr kumimoji="0" lang="zh-CN" altLang="zh-CN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目标 </a:t>
                </a:r>
                <a:endPara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548650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">
            <a:extLst>
              <a:ext uri="{FF2B5EF4-FFF2-40B4-BE49-F238E27FC236}">
                <a16:creationId xmlns:a16="http://schemas.microsoft.com/office/drawing/2014/main" id="{AD9B6FB7-1222-4C84-82DA-F8272DDCDF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180" y="5253605"/>
            <a:ext cx="10578895" cy="101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使用占位符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时需要注意变量的类型，若变量类型与占位符不匹配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程序会产生异常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2">
            <a:extLst>
              <a:ext uri="{FF2B5EF4-FFF2-40B4-BE49-F238E27FC236}">
                <a16:creationId xmlns:a16="http://schemas.microsoft.com/office/drawing/2014/main" id="{4612C8A2-FDD8-47E4-8640-09D18A7A9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152" y="1473312"/>
            <a:ext cx="1055169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不同的占位符为不同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的变量预留位置，常见的占位符如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335156"/>
              </p:ext>
            </p:extLst>
          </p:nvPr>
        </p:nvGraphicFramePr>
        <p:xfrm>
          <a:off x="2529183" y="2118250"/>
          <a:ext cx="7834018" cy="288000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468818">
                  <a:extLst>
                    <a:ext uri="{9D8B030D-6E8A-4147-A177-3AD203B41FA5}">
                      <a16:colId xmlns:a16="http://schemas.microsoft.com/office/drawing/2014/main" val="4135486862"/>
                    </a:ext>
                  </a:extLst>
                </a:gridCol>
                <a:gridCol w="6365200">
                  <a:extLst>
                    <a:ext uri="{9D8B030D-6E8A-4147-A177-3AD203B41FA5}">
                      <a16:colId xmlns:a16="http://schemas.microsoft.com/office/drawing/2014/main" val="1001269084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</a:rPr>
                        <a:t>符号</a:t>
                      </a:r>
                      <a:endParaRPr lang="zh-CN" sz="1600" kern="75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</a:rPr>
                        <a:t>说明</a:t>
                      </a:r>
                      <a:endParaRPr lang="zh-CN" sz="1600" kern="75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423549383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>
                          <a:effectLst/>
                        </a:rPr>
                        <a:t>%c</a:t>
                      </a:r>
                      <a:endParaRPr lang="zh-CN" sz="1600" kern="75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750" dirty="0">
                          <a:effectLst/>
                        </a:rPr>
                        <a:t> </a:t>
                      </a:r>
                      <a:r>
                        <a:rPr lang="zh-CN" sz="1600" kern="750" dirty="0">
                          <a:effectLst/>
                        </a:rPr>
                        <a:t>将对应的数据格式化为字符</a:t>
                      </a:r>
                      <a:endParaRPr lang="zh-CN" sz="1600" kern="7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91342378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>
                          <a:effectLst/>
                        </a:rPr>
                        <a:t>%s</a:t>
                      </a:r>
                      <a:endParaRPr lang="zh-CN" sz="1600" kern="75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750" dirty="0">
                          <a:effectLst/>
                        </a:rPr>
                        <a:t> </a:t>
                      </a:r>
                      <a:r>
                        <a:rPr lang="zh-CN" sz="1600" kern="750" dirty="0">
                          <a:effectLst/>
                        </a:rPr>
                        <a:t>将对应的数据格式化为字符串</a:t>
                      </a:r>
                      <a:endParaRPr lang="zh-CN" sz="1600" kern="7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400723782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>
                          <a:effectLst/>
                        </a:rPr>
                        <a:t>%d</a:t>
                      </a:r>
                      <a:endParaRPr lang="zh-CN" sz="1600" kern="75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750" dirty="0">
                          <a:effectLst/>
                        </a:rPr>
                        <a:t> </a:t>
                      </a:r>
                      <a:r>
                        <a:rPr lang="zh-CN" sz="1600" kern="750" dirty="0">
                          <a:effectLst/>
                        </a:rPr>
                        <a:t>将对应的数据格式化为整数</a:t>
                      </a:r>
                      <a:endParaRPr lang="zh-CN" sz="1600" kern="7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83569962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>
                          <a:effectLst/>
                        </a:rPr>
                        <a:t>%u</a:t>
                      </a:r>
                      <a:endParaRPr lang="zh-CN" sz="1600" kern="75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750" dirty="0">
                          <a:effectLst/>
                        </a:rPr>
                        <a:t> </a:t>
                      </a:r>
                      <a:r>
                        <a:rPr lang="zh-CN" sz="1600" kern="750" dirty="0">
                          <a:effectLst/>
                        </a:rPr>
                        <a:t>将对应的数据格式化为无符号整数</a:t>
                      </a:r>
                      <a:endParaRPr lang="zh-CN" sz="1600" kern="7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1939662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>
                          <a:effectLst/>
                        </a:rPr>
                        <a:t>%o</a:t>
                      </a:r>
                      <a:endParaRPr lang="zh-CN" sz="1600" kern="75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750" dirty="0">
                          <a:effectLst/>
                        </a:rPr>
                        <a:t> </a:t>
                      </a:r>
                      <a:r>
                        <a:rPr lang="zh-CN" sz="1600" kern="750" dirty="0">
                          <a:effectLst/>
                        </a:rPr>
                        <a:t>将对应的数据格式化为无符号八进制数</a:t>
                      </a:r>
                      <a:endParaRPr lang="zh-CN" sz="1600" kern="7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4248659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>
                          <a:effectLst/>
                        </a:rPr>
                        <a:t>%x</a:t>
                      </a:r>
                      <a:endParaRPr lang="zh-CN" sz="1600" kern="75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750" dirty="0">
                          <a:effectLst/>
                        </a:rPr>
                        <a:t> </a:t>
                      </a:r>
                      <a:r>
                        <a:rPr lang="zh-CN" sz="1600" kern="750" dirty="0">
                          <a:effectLst/>
                        </a:rPr>
                        <a:t>将对应的数据格式化为无符号十六进制数</a:t>
                      </a:r>
                      <a:endParaRPr lang="zh-CN" sz="1600" kern="7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68050823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>
                          <a:effectLst/>
                        </a:rPr>
                        <a:t>%f</a:t>
                      </a:r>
                      <a:endParaRPr lang="zh-CN" sz="1600" kern="75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750" dirty="0">
                          <a:effectLst/>
                        </a:rPr>
                        <a:t> </a:t>
                      </a:r>
                      <a:r>
                        <a:rPr lang="zh-CN" sz="1600" kern="750" dirty="0">
                          <a:effectLst/>
                        </a:rPr>
                        <a:t>将对应的数据格式化为浮点数，可指定小数点后的位数，默认为</a:t>
                      </a:r>
                      <a:r>
                        <a:rPr lang="en-US" sz="1600" kern="750" dirty="0">
                          <a:effectLst/>
                        </a:rPr>
                        <a:t>6</a:t>
                      </a:r>
                      <a:endParaRPr lang="zh-CN" sz="1600" kern="7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43513352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6664849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>
            <a:extLst>
              <a:ext uri="{FF2B5EF4-FFF2-40B4-BE49-F238E27FC236}">
                <a16:creationId xmlns:a16="http://schemas.microsoft.com/office/drawing/2014/main" id="{10B9BA03-71D6-4FD8-AB60-7DBD1CFE0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444" y="425008"/>
            <a:ext cx="39990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format()</a:t>
            </a:r>
            <a:r>
              <a:rPr lang="zh-CN" altLang="zh-CN" sz="32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方法</a:t>
            </a:r>
          </a:p>
        </p:txBody>
      </p:sp>
      <p:sp>
        <p:nvSpPr>
          <p:cNvPr id="9" name="矩形 2">
            <a:extLst>
              <a:ext uri="{FF2B5EF4-FFF2-40B4-BE49-F238E27FC236}">
                <a16:creationId xmlns:a16="http://schemas.microsoft.com/office/drawing/2014/main" id="{C8B9D6B5-34BD-40D8-99F0-6F2938E18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0113" y="1398869"/>
            <a:ext cx="10388365" cy="149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format()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字符串进行格式化输出，使用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无需再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关注变量的类型。</a:t>
            </a:r>
            <a:endParaRPr lang="en-US" altLang="zh-CN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format()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方法的基本使用格式如下：</a:t>
            </a:r>
          </a:p>
        </p:txBody>
      </p:sp>
      <p:sp>
        <p:nvSpPr>
          <p:cNvPr id="10" name="文本框 2">
            <a:extLst>
              <a:ext uri="{FF2B5EF4-FFF2-40B4-BE49-F238E27FC236}">
                <a16:creationId xmlns:a16="http://schemas.microsoft.com/office/drawing/2014/main" id="{0AF6B493-4752-47FC-9979-CABDDF858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3117" y="2398438"/>
            <a:ext cx="482748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&gt;.format(&lt;</a:t>
            </a:r>
            <a:r>
              <a:rPr lang="zh-CN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参数列表</a:t>
            </a:r>
            <a:r>
              <a:rPr lang="en-US" altLang="zh-CN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&gt;)</a:t>
            </a:r>
            <a:endParaRPr lang="zh-CN" altLang="zh-CN" sz="2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">
            <a:extLst>
              <a:ext uri="{FF2B5EF4-FFF2-40B4-BE49-F238E27FC236}">
                <a16:creationId xmlns:a16="http://schemas.microsoft.com/office/drawing/2014/main" id="{DBA077A2-0F36-4FAC-B3E6-025EAEB88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0113" y="3008392"/>
            <a:ext cx="10587521" cy="149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字符串中包含多个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没有指定序号（默认从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）的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 “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”出现的顺序分别用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format ()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方法中的参数进行替换，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否则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按照序号对应的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format ()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方法的参数进行替换。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BFF2110-3BA3-46F2-B2FF-64EA0EDB95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4175" y="4735426"/>
            <a:ext cx="964175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 name = "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  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 age = 21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 "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你好！我的名字是：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，今年我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岁了。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".format(name, age)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你好！我的名字是：张明，今年我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岁了。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13111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>
            <a:extLst>
              <a:ext uri="{FF2B5EF4-FFF2-40B4-BE49-F238E27FC236}">
                <a16:creationId xmlns:a16="http://schemas.microsoft.com/office/drawing/2014/main" id="{41684116-AC29-4A8B-AE23-DCE39F2B5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5995" y="1595398"/>
            <a:ext cx="10484005" cy="101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format()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方法还可以对数字进行格式化，包括保留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位小数、数字补齐和显示百分比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39A4D6E-B175-4EE5-BE78-D0CBBC59567C}"/>
              </a:ext>
            </a:extLst>
          </p:cNvPr>
          <p:cNvSpPr/>
          <p:nvPr/>
        </p:nvSpPr>
        <p:spPr>
          <a:xfrm>
            <a:off x="1120093" y="3999265"/>
            <a:ext cx="3282517" cy="1223053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buFontTx/>
              <a:buNone/>
              <a:defRPr/>
            </a:pPr>
            <a:endParaRPr kumimoji="1" lang="zh-CN" altLang="zh-CN" dirty="0"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10" name="文本框 2">
            <a:extLst>
              <a:ext uri="{FF2B5EF4-FFF2-40B4-BE49-F238E27FC236}">
                <a16:creationId xmlns:a16="http://schemas.microsoft.com/office/drawing/2014/main" id="{3AC59B6D-84B7-452A-8EB8-9A511BA51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3273" y="4068156"/>
            <a:ext cx="3109337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300" dirty="0">
                <a:latin typeface="Times New Roman" pitchFamily="18" charset="0"/>
                <a:ea typeface="+mn-ea"/>
                <a:cs typeface="Times New Roman" pitchFamily="18" charset="0"/>
              </a:rPr>
              <a:t>&gt;&gt;&gt; pi = 3.1415</a:t>
            </a:r>
            <a:endParaRPr lang="zh-CN" altLang="zh-CN" sz="23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en-US" altLang="zh-CN" sz="2300" dirty="0">
                <a:latin typeface="Times New Roman" pitchFamily="18" charset="0"/>
                <a:ea typeface="+mn-ea"/>
                <a:cs typeface="Times New Roman" pitchFamily="18" charset="0"/>
              </a:rPr>
              <a:t>&gt;&gt;&gt; </a:t>
            </a:r>
            <a:r>
              <a:rPr lang="en-US" altLang="zh-CN" sz="23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"{:.2f}</a:t>
            </a:r>
            <a:r>
              <a:rPr lang="en-US" altLang="zh-CN" sz="2300" dirty="0">
                <a:latin typeface="Times New Roman" pitchFamily="18" charset="0"/>
                <a:ea typeface="+mn-ea"/>
                <a:cs typeface="Times New Roman" pitchFamily="18" charset="0"/>
              </a:rPr>
              <a:t>".format(pi)</a:t>
            </a:r>
            <a:endParaRPr lang="zh-CN" altLang="zh-CN" sz="23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en-US" altLang="zh-CN" sz="2300" dirty="0">
                <a:latin typeface="Times New Roman" pitchFamily="18" charset="0"/>
                <a:ea typeface="+mn-ea"/>
                <a:cs typeface="Times New Roman" pitchFamily="18" charset="0"/>
              </a:rPr>
              <a:t>3.14</a:t>
            </a:r>
            <a:endParaRPr lang="zh-CN" altLang="zh-CN" sz="23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3BB5949-C2AB-4A1B-851B-44A61ED788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0093" y="3429001"/>
            <a:ext cx="3282518" cy="430887"/>
          </a:xfrm>
          <a:prstGeom prst="rect">
            <a:avLst/>
          </a:prstGeom>
          <a:solidFill>
            <a:srgbClr val="135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r>
              <a:rPr lang="en-US" altLang="zh-CN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位小数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6BA4861-60AE-4B42-ADCC-3F44EF499EB4}"/>
              </a:ext>
            </a:extLst>
          </p:cNvPr>
          <p:cNvSpPr/>
          <p:nvPr/>
        </p:nvSpPr>
        <p:spPr>
          <a:xfrm>
            <a:off x="4611438" y="3999265"/>
            <a:ext cx="3282517" cy="1223053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buFontTx/>
              <a:buNone/>
              <a:defRPr/>
            </a:pPr>
            <a:endParaRPr kumimoji="1" lang="zh-CN" altLang="zh-CN" dirty="0"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id="{F92EA933-043C-457B-A35A-AD430FF1D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1438" y="4047752"/>
            <a:ext cx="328251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200" dirty="0">
                <a:latin typeface="Times New Roman" pitchFamily="18" charset="0"/>
                <a:ea typeface="+mn-ea"/>
                <a:cs typeface="Times New Roman" pitchFamily="18" charset="0"/>
              </a:rPr>
              <a:t>&gt;&gt;&gt; num = 1</a:t>
            </a:r>
            <a:endParaRPr lang="zh-CN" altLang="zh-CN" sz="22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en-US" altLang="zh-CN" sz="2200" dirty="0">
                <a:latin typeface="Times New Roman" pitchFamily="18" charset="0"/>
                <a:ea typeface="+mn-ea"/>
                <a:cs typeface="Times New Roman" pitchFamily="18" charset="0"/>
              </a:rPr>
              <a:t>&gt;&gt;&gt; "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{:0&gt;3d}</a:t>
            </a:r>
            <a:r>
              <a:rPr lang="en-US" altLang="zh-CN" sz="2200" dirty="0">
                <a:latin typeface="Times New Roman" pitchFamily="18" charset="0"/>
                <a:ea typeface="+mn-ea"/>
                <a:cs typeface="Times New Roman" pitchFamily="18" charset="0"/>
              </a:rPr>
              <a:t>".format(num)</a:t>
            </a:r>
            <a:endParaRPr lang="zh-CN" altLang="zh-CN" sz="22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en-US" altLang="zh-CN" sz="2200" dirty="0">
                <a:latin typeface="Times New Roman" pitchFamily="18" charset="0"/>
                <a:ea typeface="+mn-ea"/>
                <a:cs typeface="Times New Roman" pitchFamily="18" charset="0"/>
              </a:rPr>
              <a:t>001</a:t>
            </a:r>
            <a:endParaRPr lang="zh-CN" altLang="zh-CN" sz="22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文本框 7">
            <a:extLst>
              <a:ext uri="{FF2B5EF4-FFF2-40B4-BE49-F238E27FC236}">
                <a16:creationId xmlns:a16="http://schemas.microsoft.com/office/drawing/2014/main" id="{953BF14A-6AD2-44EA-A584-95183E380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1438" y="3429000"/>
            <a:ext cx="3282518" cy="430887"/>
          </a:xfrm>
          <a:prstGeom prst="rect">
            <a:avLst/>
          </a:prstGeom>
          <a:solidFill>
            <a:srgbClr val="135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数字补齐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B6F33E1-5443-41C5-9DEF-5D16CC06D4E1}"/>
              </a:ext>
            </a:extLst>
          </p:cNvPr>
          <p:cNvSpPr/>
          <p:nvPr/>
        </p:nvSpPr>
        <p:spPr>
          <a:xfrm>
            <a:off x="8061219" y="3999265"/>
            <a:ext cx="3282517" cy="1223053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buFontTx/>
              <a:buNone/>
              <a:defRPr/>
            </a:pPr>
            <a:endParaRPr kumimoji="1" lang="zh-CN" altLang="zh-CN" dirty="0">
              <a:latin typeface="Times New Roman" panose="02020603050405020304" charset="0"/>
              <a:ea typeface="微软雅黑" panose="020B0503020204020204" charset="-122"/>
            </a:endParaRPr>
          </a:p>
        </p:txBody>
      </p:sp>
      <p:sp>
        <p:nvSpPr>
          <p:cNvPr id="17" name="文本框 2">
            <a:extLst>
              <a:ext uri="{FF2B5EF4-FFF2-40B4-BE49-F238E27FC236}">
                <a16:creationId xmlns:a16="http://schemas.microsoft.com/office/drawing/2014/main" id="{0AB1BE05-709D-46C5-B4BC-6ADE73E5B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5014" y="4013366"/>
            <a:ext cx="328562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200" dirty="0">
                <a:latin typeface="Times New Roman" pitchFamily="18" charset="0"/>
              </a:rPr>
              <a:t>&gt;&gt;&gt; num = 0.1</a:t>
            </a:r>
            <a:endParaRPr lang="zh-CN" altLang="zh-CN" sz="2200" dirty="0">
              <a:latin typeface="Times New Roman" pitchFamily="18" charset="0"/>
            </a:endParaRPr>
          </a:p>
          <a:p>
            <a:r>
              <a:rPr lang="en-US" altLang="zh-CN" sz="2200" dirty="0">
                <a:latin typeface="Times New Roman" pitchFamily="18" charset="0"/>
              </a:rPr>
              <a:t>&gt;&gt;&gt; "</a:t>
            </a:r>
            <a:r>
              <a:rPr lang="en-US" altLang="zh-CN" sz="2200" b="1" dirty="0">
                <a:solidFill>
                  <a:srgbClr val="FF0000"/>
                </a:solidFill>
                <a:latin typeface="Times New Roman" pitchFamily="18" charset="0"/>
              </a:rPr>
              <a:t>{:.0%}</a:t>
            </a:r>
            <a:r>
              <a:rPr lang="en-US" altLang="zh-CN" sz="2200" dirty="0">
                <a:latin typeface="Times New Roman" pitchFamily="18" charset="0"/>
              </a:rPr>
              <a:t>".format(num)</a:t>
            </a:r>
            <a:endParaRPr lang="zh-CN" altLang="zh-CN" sz="2200" dirty="0">
              <a:latin typeface="Times New Roman" pitchFamily="18" charset="0"/>
            </a:endParaRPr>
          </a:p>
          <a:p>
            <a:r>
              <a:rPr lang="en-US" altLang="zh-CN" sz="2200" dirty="0">
                <a:latin typeface="Times New Roman" pitchFamily="18" charset="0"/>
              </a:rPr>
              <a:t>10%</a:t>
            </a:r>
            <a:endParaRPr lang="zh-CN" altLang="zh-CN" sz="2200" dirty="0">
              <a:latin typeface="Times New Roman" pitchFamily="18" charset="0"/>
            </a:endParaRPr>
          </a:p>
        </p:txBody>
      </p:sp>
      <p:sp>
        <p:nvSpPr>
          <p:cNvPr id="18" name="文本框 7">
            <a:extLst>
              <a:ext uri="{FF2B5EF4-FFF2-40B4-BE49-F238E27FC236}">
                <a16:creationId xmlns:a16="http://schemas.microsoft.com/office/drawing/2014/main" id="{B3190B23-609B-4C0A-AA48-E917FAEF8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8116" y="3429001"/>
            <a:ext cx="3282518" cy="430887"/>
          </a:xfrm>
          <a:prstGeom prst="rect">
            <a:avLst/>
          </a:prstGeom>
          <a:solidFill>
            <a:srgbClr val="135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显示百分比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09781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2">
            <a:extLst>
              <a:ext uri="{FF2B5EF4-FFF2-40B4-BE49-F238E27FC236}">
                <a16:creationId xmlns:a16="http://schemas.microsoft.com/office/drawing/2014/main" id="{3CFA15DC-FA47-4957-9D67-D306D1F9A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290" y="406092"/>
            <a:ext cx="37386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f-strings</a:t>
            </a:r>
            <a:endParaRPr lang="zh-CN" altLang="zh-CN" sz="3200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2">
            <a:extLst>
              <a:ext uri="{FF2B5EF4-FFF2-40B4-BE49-F238E27FC236}">
                <a16:creationId xmlns:a16="http://schemas.microsoft.com/office/drawing/2014/main" id="{001A8B97-74BE-4EC8-9642-0949AAE80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597" y="1318411"/>
            <a:ext cx="11113733" cy="53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f-strings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在格式上以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引领字符串，字符串中使用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标明被格式化的变量。</a:t>
            </a:r>
          </a:p>
        </p:txBody>
      </p:sp>
      <p:sp>
        <p:nvSpPr>
          <p:cNvPr id="14" name="文本框 2">
            <a:extLst>
              <a:ext uri="{FF2B5EF4-FFF2-40B4-BE49-F238E27FC236}">
                <a16:creationId xmlns:a16="http://schemas.microsoft.com/office/drawing/2014/main" id="{191ED241-7974-426C-999F-CBE1E8B57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9779" y="2150294"/>
            <a:ext cx="482748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 address =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‘北京’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 f‘{address}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‘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你！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2">
            <a:extLst>
              <a:ext uri="{FF2B5EF4-FFF2-40B4-BE49-F238E27FC236}">
                <a16:creationId xmlns:a16="http://schemas.microsoft.com/office/drawing/2014/main" id="{2A299935-DA54-4604-835C-25B8907F3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25" y="3615581"/>
            <a:ext cx="9863425" cy="531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f-strings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还可以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多个变量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格式化输出。</a:t>
            </a: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0730CCA0-4031-49E2-B459-FD39E5C15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6568" y="4413338"/>
            <a:ext cx="944520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name = '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张天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 = 20	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gender = '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f'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我的名字是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{name}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今年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{age}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我的性别是：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{gender}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我的名字是张天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我的性别是：男。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44586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timgsa.baidu.com/timg?image&amp;quality=80&amp;size=b9999_10000&amp;sec=1564467241655&amp;di=7ac2c647613067b4660829045168b4a3&amp;imgtype=0&amp;src=http%3A%2F%2Fku.90sjimg.com%2Felement_origin_min_pic%2F00%2F93%2F00%2F1456f24b6fb9ebc.jpg">
            <a:extLst>
              <a:ext uri="{FF2B5EF4-FFF2-40B4-BE49-F238E27FC236}">
                <a16:creationId xmlns:a16="http://schemas.microsoft.com/office/drawing/2014/main" id="{452C26E0-A5E7-4E21-A405-CC2B4C2F34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7" t="9142" r="20624" b="10401"/>
          <a:stretch/>
        </p:blipFill>
        <p:spPr bwMode="auto">
          <a:xfrm>
            <a:off x="1152771" y="1226119"/>
            <a:ext cx="321477" cy="44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003985" y="1125569"/>
            <a:ext cx="1043796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实例</a:t>
            </a:r>
            <a:r>
              <a:rPr lang="en-US" altLang="zh-CN" sz="26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600" dirty="0"/>
              <a:t>将任意十进制数转换为对应的二进制、八进制和十六进制。本实例利用每一进制对应的函数轻松完成进制转换。</a:t>
            </a:r>
          </a:p>
        </p:txBody>
      </p:sp>
      <p:sp>
        <p:nvSpPr>
          <p:cNvPr id="3" name="矩形 2"/>
          <p:cNvSpPr/>
          <p:nvPr/>
        </p:nvSpPr>
        <p:spPr>
          <a:xfrm>
            <a:off x="1003986" y="2700477"/>
            <a:ext cx="9899145" cy="22467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int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(input('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输入十进制数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:'))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b=bin(x)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o=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oct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(x)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h=hex(x)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print('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二进制是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%s,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八进制是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%s,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十六进制是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%s'%(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str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(b),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str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(o),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str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(h)))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print('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二进制是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{},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八进制是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{},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十六进制是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{}'.format(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b,o,h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print(f'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二进制是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{b},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八进制是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{o},</a:t>
            </a:r>
            <a:r>
              <a:rPr lang="zh-CN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十六进制是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{h}')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78208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获取文本进度条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1933" y="1085321"/>
            <a:ext cx="10335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        </a:t>
            </a:r>
            <a:r>
              <a:rPr lang="zh-CN" altLang="zh-CN" sz="2400" dirty="0"/>
              <a:t>进度条以动态方式实时显示计算机处理任务时的进度，它一般由已完成任务量与剩余未完成任务量的大小组成。本任务要求编写程序，实现进度条动态显示效果。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728" y="2717508"/>
            <a:ext cx="5753746" cy="30911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029173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代码如下：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E4174F-6EEB-49B5-BBFD-03F758FE1891}"/>
              </a:ext>
            </a:extLst>
          </p:cNvPr>
          <p:cNvSpPr txBox="1"/>
          <p:nvPr/>
        </p:nvSpPr>
        <p:spPr>
          <a:xfrm>
            <a:off x="1198099" y="1208914"/>
            <a:ext cx="9635364" cy="5124480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400000" scaled="0"/>
          </a:gradFill>
        </p:spPr>
        <p:txBody>
          <a:bodyPr wrap="square">
            <a:spAutoFit/>
          </a:bodyPr>
          <a:lstStyle/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import time           # 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导入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模块</a:t>
            </a:r>
          </a:p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incom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= 50   # 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下载总量</a:t>
            </a:r>
          </a:p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print('='*23+'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开始下载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'+'='*25)</a:t>
            </a:r>
            <a:endParaRPr lang="zh-CN" altLang="zh-CN" sz="2000" kern="100" dirty="0">
              <a:solidFill>
                <a:srgbClr val="000000"/>
              </a:solidFill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in range(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incom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+ 1):</a:t>
            </a:r>
            <a:endParaRPr lang="zh-CN" altLang="zh-CN" sz="2000" kern="100" dirty="0">
              <a:solidFill>
                <a:srgbClr val="000000"/>
              </a:solidFill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comp = "*" *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# 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已完成下载量</a:t>
            </a:r>
          </a:p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incom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= "." * (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incom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-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  # 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未完成下载量</a:t>
            </a:r>
          </a:p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perc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= (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/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incom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 * 100  # 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百分比</a:t>
            </a:r>
          </a:p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print("\r{:.0f}%[{}{}]".format(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perc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 comp,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incom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),end="")</a:t>
            </a:r>
            <a:endParaRPr lang="zh-CN" altLang="zh-CN" sz="2000" kern="100" dirty="0">
              <a:solidFill>
                <a:srgbClr val="000000"/>
              </a:solidFill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000" kern="100" dirty="0" err="1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time.sleep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(0.5)</a:t>
            </a:r>
            <a:endParaRPr lang="zh-CN" altLang="zh-CN" sz="2000" kern="100" dirty="0">
              <a:solidFill>
                <a:srgbClr val="000000"/>
              </a:solidFill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print("\n" + '='*23+'</a:t>
            </a:r>
            <a:r>
              <a:rPr lang="zh-CN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下载完成</a:t>
            </a:r>
            <a:r>
              <a:rPr lang="en-US" altLang="zh-CN" sz="2000" kern="100" dirty="0">
                <a:solidFill>
                  <a:srgbClr val="000000"/>
                </a:solidFill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'+'='*25)</a:t>
            </a:r>
            <a:endParaRPr lang="zh-CN" altLang="zh-CN" sz="2000" kern="100" dirty="0">
              <a:solidFill>
                <a:srgbClr val="000000"/>
              </a:solidFill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28600" algn="just">
              <a:lnSpc>
                <a:spcPct val="150000"/>
              </a:lnSpc>
              <a:tabLst>
                <a:tab pos="90170" algn="l"/>
                <a:tab pos="90170" algn="l"/>
                <a:tab pos="1910080" algn="l"/>
              </a:tabLst>
            </a:pP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53548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-370432" y="-313818"/>
            <a:ext cx="5426076" cy="1621509"/>
          </a:xfrm>
        </p:spPr>
        <p:txBody>
          <a:bodyPr>
            <a:noAutofit/>
          </a:bodyPr>
          <a:lstStyle/>
          <a:p>
            <a:r>
              <a:rPr lang="zh-CN" altLang="en-US" sz="3600" dirty="0"/>
              <a:t>项目小结</a:t>
            </a:r>
          </a:p>
        </p:txBody>
      </p:sp>
      <p:sp>
        <p:nvSpPr>
          <p:cNvPr id="6" name="矩形 5"/>
          <p:cNvSpPr/>
          <p:nvPr/>
        </p:nvSpPr>
        <p:spPr>
          <a:xfrm>
            <a:off x="790452" y="3949492"/>
            <a:ext cx="10611096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kern="1200">
                <a:effectLst/>
                <a:latin typeface="Times New Roman" panose="02020603050405020304" pitchFamily="18" charset="0"/>
                <a:ea typeface="方正细等线_GBK"/>
                <a:cs typeface="Times New Roman" panose="02020603050405020304" pitchFamily="18" charset="0"/>
              </a:rPr>
              <a:t>       </a:t>
            </a:r>
            <a:r>
              <a:rPr lang="zh-CN" altLang="zh-CN" sz="2400" kern="1200">
                <a:effectLst/>
                <a:latin typeface="Times New Roman" panose="02020603050405020304" pitchFamily="18" charset="0"/>
                <a:ea typeface="方正细等线_GBK"/>
                <a:cs typeface="Times New Roman" panose="02020603050405020304" pitchFamily="18" charset="0"/>
              </a:rPr>
              <a:t>通过</a:t>
            </a:r>
            <a:r>
              <a:rPr lang="zh-CN" altLang="zh-CN" sz="2400" kern="1200" dirty="0">
                <a:effectLst/>
                <a:latin typeface="Times New Roman" panose="02020603050405020304" pitchFamily="18" charset="0"/>
                <a:ea typeface="方正细等线_GBK"/>
                <a:cs typeface="Times New Roman" panose="02020603050405020304" pitchFamily="18" charset="0"/>
              </a:rPr>
              <a:t>对本项目的学习，读者应掌握字符串的创建方法、常用操作及格式化方法。通过本项目中的实操任务，读者应能够创建字符串、利用字符串解决实际问题，并完成格式化输出。此外，本项目还融入了思政元素，旨在培养读者的创新精神、增强读者服务社会的责任感，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方正细等线_GBK"/>
                <a:cs typeface="Times New Roman" panose="02020603050405020304" pitchFamily="18" charset="0"/>
              </a:rPr>
              <a:t>使读者在学习编程知识的同时，实现思想层面的成长与提升。</a:t>
            </a:r>
            <a:endParaRPr lang="zh-CN" altLang="zh-CN" sz="2400" dirty="0">
              <a:latin typeface="+mj-ea"/>
              <a:ea typeface="+mj-ea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368733" y="2660051"/>
            <a:ext cx="4545872" cy="895350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br>
              <a:rPr lang="en-US" altLang="zh-CN" sz="3600" b="0" dirty="0">
                <a:latin typeface="Impact" pitchFamily="34" charset="0"/>
                <a:ea typeface="微软雅黑" pitchFamily="34" charset="-122"/>
              </a:rPr>
            </a:br>
            <a:r>
              <a:rPr lang="en-US" altLang="zh-CN" sz="3600" b="0" dirty="0">
                <a:latin typeface="Impact" pitchFamily="34" charset="0"/>
                <a:ea typeface="微软雅黑" pitchFamily="34" charset="-122"/>
              </a:rPr>
              <a:t>        </a:t>
            </a:r>
            <a:r>
              <a:rPr lang="zh-CN" altLang="en-US" sz="3600" b="0" dirty="0">
                <a:latin typeface="Impact" pitchFamily="34" charset="0"/>
                <a:ea typeface="微软雅黑" pitchFamily="34" charset="-122"/>
              </a:rPr>
              <a:t>创建字符串</a:t>
            </a:r>
            <a:endParaRPr lang="zh-CN" altLang="en-US" sz="3600" b="0" dirty="0">
              <a:solidFill>
                <a:schemeClr val="tx1">
                  <a:lumMod val="75000"/>
                  <a:lumOff val="25000"/>
                </a:schemeClr>
              </a:solidFill>
              <a:cs typeface="Open Sans" panose="020B0606030504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6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716666" y="597840"/>
            <a:ext cx="3237025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字符串的定义</a:t>
            </a:r>
            <a:endParaRPr lang="zh-CN" altLang="en-US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6F8A3988-4DD9-45B4-AF07-E042957FEC2F}"/>
              </a:ext>
            </a:extLst>
          </p:cNvPr>
          <p:cNvSpPr txBox="1"/>
          <p:nvPr/>
        </p:nvSpPr>
        <p:spPr>
          <a:xfrm>
            <a:off x="716666" y="1446445"/>
            <a:ext cx="10790972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是一种用来表示文本的数据类型，它是由符号或者数值组成的一个连续序列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A7A6219-EF1A-44EA-9A86-14F31AB85A72}"/>
              </a:ext>
            </a:extLst>
          </p:cNvPr>
          <p:cNvSpPr txBox="1"/>
          <p:nvPr/>
        </p:nvSpPr>
        <p:spPr>
          <a:xfrm>
            <a:off x="678622" y="2475019"/>
            <a:ext cx="10903115" cy="319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Python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支持使用单引号、双引号和三引号定义字符串，其中单引号和双引号通常用于定义单行字符串，三引号通常用于定义多行字符串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譬如：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">
            <a:extLst>
              <a:ext uri="{FF2B5EF4-FFF2-40B4-BE49-F238E27FC236}">
                <a16:creationId xmlns:a16="http://schemas.microsoft.com/office/drawing/2014/main" id="{0B674961-77D3-40D0-BE0B-D40EAAFEB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137" y="5074075"/>
            <a:ext cx="24750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'hello itcast'</a:t>
            </a:r>
            <a:endParaRPr lang="zh-CN" altLang="zh-C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矩形 10">
            <a:extLst>
              <a:ext uri="{FF2B5EF4-FFF2-40B4-BE49-F238E27FC236}">
                <a16:creationId xmlns:a16="http://schemas.microsoft.com/office/drawing/2014/main" id="{7C6758DD-80D1-4F48-A5C6-3E16BE67D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2557" y="5048286"/>
            <a:ext cx="29051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"hello itcast"</a:t>
            </a:r>
            <a:endParaRPr lang="zh-CN" altLang="zh-C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矩形 11">
            <a:extLst>
              <a:ext uri="{FF2B5EF4-FFF2-40B4-BE49-F238E27FC236}">
                <a16:creationId xmlns:a16="http://schemas.microsoft.com/office/drawing/2014/main" id="{1A76EBE8-732C-4A0F-B749-A7962B257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0945" y="4855981"/>
            <a:ext cx="414659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"""my name is itcast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my name is itcast"""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2554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id="{5C615648-D5B6-4997-B04C-A01E5A358023}"/>
              </a:ext>
            </a:extLst>
          </p:cNvPr>
          <p:cNvSpPr/>
          <p:nvPr/>
        </p:nvSpPr>
        <p:spPr>
          <a:xfrm>
            <a:off x="2046638" y="2187300"/>
            <a:ext cx="8849040" cy="3764926"/>
          </a:xfrm>
          <a:prstGeom prst="rect">
            <a:avLst/>
          </a:prstGeom>
          <a:noFill/>
          <a:ln w="28575">
            <a:solidFill>
              <a:srgbClr val="1353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4" name="图片 1">
            <a:extLst>
              <a:ext uri="{FF2B5EF4-FFF2-40B4-BE49-F238E27FC236}">
                <a16:creationId xmlns:a16="http://schemas.microsoft.com/office/drawing/2014/main" id="{879421BB-37A7-4475-9592-13856D660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27" y="1867115"/>
            <a:ext cx="1875043" cy="1342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矩形 2">
            <a:extLst>
              <a:ext uri="{FF2B5EF4-FFF2-40B4-BE49-F238E27FC236}">
                <a16:creationId xmlns:a16="http://schemas.microsoft.com/office/drawing/2014/main" id="{D24B2DD7-6830-42EF-B12B-907152084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0734" y="2442927"/>
            <a:ext cx="8554944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定义字符串时单引号与双引号可以嵌套使用，需要注意的是，使用双引号表示的字符串中允许嵌套单引号，但不允许包含双引号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，同样，使用单引号表示的字符串中不允许包含单引号。</a:t>
            </a:r>
            <a:endParaRPr lang="en-US" altLang="zh-CN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譬如：‘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 said “</a:t>
            </a:r>
            <a:r>
              <a:rPr lang="en-US" altLang="zh-CN" sz="2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hello!goodmorning</a:t>
            </a: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.”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endParaRPr lang="zh-CN" altLang="zh-CN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8943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6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716666" y="597840"/>
            <a:ext cx="3237025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创建字符串</a:t>
            </a:r>
            <a:endParaRPr lang="zh-CN" altLang="en-US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6F8A3988-4DD9-45B4-AF07-E042957FEC2F}"/>
              </a:ext>
            </a:extLst>
          </p:cNvPr>
          <p:cNvSpPr txBox="1"/>
          <p:nvPr/>
        </p:nvSpPr>
        <p:spPr>
          <a:xfrm>
            <a:off x="909515" y="1343572"/>
            <a:ext cx="10790972" cy="1599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语言中，可以通过多种方式创建字符串，最常用的方式是直接使用单引号“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”或双引号“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”将文本包围起来。此外，三引号“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'''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”或“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"""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”（也称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DocStrings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）可用于创建多行字符串。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198B39D-0551-4D52-97C5-B1D0F9FD4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114" y="3220753"/>
            <a:ext cx="7721658" cy="29596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1054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6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636547" y="347857"/>
            <a:ext cx="3237025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转义字符</a:t>
            </a:r>
          </a:p>
        </p:txBody>
      </p:sp>
      <p:sp>
        <p:nvSpPr>
          <p:cNvPr id="2" name="矩形 1"/>
          <p:cNvSpPr/>
          <p:nvPr/>
        </p:nvSpPr>
        <p:spPr>
          <a:xfrm>
            <a:off x="1029611" y="915357"/>
            <a:ext cx="10025075" cy="1134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转义字符</a:t>
            </a:r>
            <a:r>
              <a:rPr lang="zh-CN" altLang="en-US" sz="2400" dirty="0"/>
              <a:t>是指</a:t>
            </a:r>
            <a:r>
              <a:rPr lang="zh-CN" altLang="zh-CN" sz="2400" dirty="0"/>
              <a:t>控制字符和特殊含义的字符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Python</a:t>
            </a:r>
            <a:r>
              <a:rPr lang="zh-CN" altLang="zh-CN" sz="2400" dirty="0"/>
              <a:t>中</a:t>
            </a:r>
            <a:r>
              <a:rPr lang="zh-CN" altLang="en-US" sz="2400" dirty="0"/>
              <a:t>允许</a:t>
            </a:r>
            <a:r>
              <a:rPr lang="zh-CN" altLang="zh-CN" sz="2400" dirty="0"/>
              <a:t>使用</a:t>
            </a:r>
            <a:r>
              <a:rPr lang="zh-CN" altLang="en-US" sz="2400" dirty="0"/>
              <a:t>以</a:t>
            </a:r>
            <a:r>
              <a:rPr lang="zh-CN" altLang="zh-CN" sz="2400" dirty="0"/>
              <a:t>反斜杠“</a:t>
            </a:r>
            <a:r>
              <a:rPr lang="en-US" altLang="zh-CN" sz="2400" dirty="0"/>
              <a:t>\</a:t>
            </a:r>
            <a:r>
              <a:rPr lang="zh-CN" altLang="zh-CN" sz="2400" dirty="0"/>
              <a:t>”</a:t>
            </a:r>
            <a:r>
              <a:rPr lang="zh-CN" altLang="en-US" sz="2400" dirty="0"/>
              <a:t>开头的</a:t>
            </a:r>
            <a:r>
              <a:rPr lang="zh-CN" altLang="zh-CN" sz="2400" dirty="0"/>
              <a:t>转义字符来表示某些普通字符</a:t>
            </a:r>
            <a:r>
              <a:rPr lang="zh-CN" altLang="en-US" sz="2400" dirty="0"/>
              <a:t>。</a:t>
            </a:r>
          </a:p>
        </p:txBody>
      </p:sp>
      <p:graphicFrame>
        <p:nvGraphicFramePr>
          <p:cNvPr id="64" name="表格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613360"/>
              </p:ext>
            </p:extLst>
          </p:nvPr>
        </p:nvGraphicFramePr>
        <p:xfrm>
          <a:off x="1491971" y="2153511"/>
          <a:ext cx="9193733" cy="199920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54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4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67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68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0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/>
                        <a:t>转义字符</a:t>
                      </a:r>
                      <a:endParaRPr lang="zh-CN" sz="16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/>
                        <a:t>含义</a:t>
                      </a:r>
                      <a:endParaRPr lang="zh-CN" sz="16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/>
                        <a:t>转义字符</a:t>
                      </a:r>
                      <a:endParaRPr lang="zh-CN" sz="16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/>
                        <a:t>含义</a:t>
                      </a:r>
                      <a:endParaRPr lang="zh-CN" sz="16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\n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/>
                        <a:t>换行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\\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/>
                        <a:t>字符串中“</a:t>
                      </a:r>
                      <a:r>
                        <a:rPr lang="en-US" sz="1400" kern="100" dirty="0"/>
                        <a:t>\</a:t>
                      </a:r>
                      <a:r>
                        <a:rPr lang="zh-CN" sz="1400" kern="100" dirty="0"/>
                        <a:t>”号本身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\t</a:t>
                      </a:r>
                      <a:endParaRPr lang="zh-CN" sz="14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/>
                        <a:t>制表符（</a:t>
                      </a:r>
                      <a:r>
                        <a:rPr lang="en-US" sz="1400" kern="100" dirty="0"/>
                        <a:t>Tab</a:t>
                      </a:r>
                      <a:r>
                        <a:rPr lang="zh-CN" sz="1400" kern="100" dirty="0"/>
                        <a:t>）</a:t>
                      </a:r>
                      <a:endParaRPr lang="zh-CN" sz="14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/>
                        <a:t>\”</a:t>
                      </a:r>
                      <a:endParaRPr lang="zh-CN" sz="14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/>
                        <a:t>字符串中双引号本身</a:t>
                      </a:r>
                      <a:endParaRPr lang="zh-CN" sz="14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\r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/>
                        <a:t>回车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\</a:t>
                      </a:r>
                      <a:r>
                        <a:rPr lang="en-US" sz="1400" kern="100" dirty="0" err="1"/>
                        <a:t>ddd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</a:t>
                      </a:r>
                      <a:r>
                        <a:rPr lang="zh-CN" sz="1400" kern="100" dirty="0"/>
                        <a:t>位八进制数对应的</a:t>
                      </a:r>
                      <a:r>
                        <a:rPr lang="en-US" sz="1400" kern="100" dirty="0"/>
                        <a:t>ASCII</a:t>
                      </a:r>
                      <a:r>
                        <a:rPr lang="zh-CN" sz="1400" kern="100" dirty="0"/>
                        <a:t>码字符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\’</a:t>
                      </a:r>
                      <a:endParaRPr lang="zh-CN" sz="14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/>
                        <a:t>字符串中的单引号本身</a:t>
                      </a:r>
                      <a:endParaRPr lang="zh-CN" sz="14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\</a:t>
                      </a:r>
                      <a:r>
                        <a:rPr lang="en-US" sz="1400" kern="100" dirty="0" err="1"/>
                        <a:t>xhh</a:t>
                      </a:r>
                      <a:endParaRPr lang="zh-CN" sz="14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2</a:t>
                      </a:r>
                      <a:r>
                        <a:rPr lang="zh-CN" sz="1400" kern="100" dirty="0"/>
                        <a:t>位十六进制数对应的</a:t>
                      </a:r>
                      <a:r>
                        <a:rPr lang="en-US" sz="1400" kern="100" dirty="0"/>
                        <a:t>ASCII</a:t>
                      </a:r>
                      <a:r>
                        <a:rPr lang="zh-CN" sz="1400" kern="100" dirty="0"/>
                        <a:t>字符</a:t>
                      </a:r>
                      <a:endParaRPr lang="zh-CN" sz="14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5" name="Rectangle 1"/>
          <p:cNvSpPr>
            <a:spLocks noChangeArrowheads="1"/>
          </p:cNvSpPr>
          <p:nvPr/>
        </p:nvSpPr>
        <p:spPr bwMode="auto">
          <a:xfrm>
            <a:off x="1168804" y="4254856"/>
            <a:ext cx="6871387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print('This is a function</a:t>
            </a: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\</a:t>
            </a:r>
            <a:r>
              <a:rPr kumimoji="0" lang="en-US" altLang="zh-CN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0" lang="en-US" altLang="zh-CN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kumimoji="0" lang="en-US" altLang="zh-CN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tuple</a:t>
            </a: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\n</a:t>
            </a: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')</a:t>
            </a: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rgbClr val="1A79B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This is a function</a:t>
            </a: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rgbClr val="1A79B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Return a </a:t>
            </a:r>
            <a:r>
              <a:rPr kumimoji="0" lang="en-US" altLang="zh-CN" i="0" u="none" strike="noStrike" cap="none" normalizeH="0" baseline="0" dirty="0" err="1">
                <a:ln>
                  <a:noFill/>
                </a:ln>
                <a:solidFill>
                  <a:srgbClr val="1A79B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tuple</a:t>
            </a: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rgbClr val="1A79B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'\123'     #3</a:t>
            </a:r>
            <a:r>
              <a:rPr kumimoji="0" lang="zh-CN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位八进制数对应的</a:t>
            </a: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ASCII</a:t>
            </a:r>
            <a:r>
              <a:rPr kumimoji="0" lang="zh-CN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字符</a:t>
            </a: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rgbClr val="1A79B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'S'</a:t>
            </a: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'\x2f'      #2</a:t>
            </a:r>
            <a:r>
              <a:rPr kumimoji="0" lang="zh-CN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位十六进制数对应的</a:t>
            </a: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ASCII</a:t>
            </a:r>
            <a:r>
              <a:rPr kumimoji="0" lang="zh-CN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字符“</a:t>
            </a: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endParaRPr kumimoji="0" lang="en-US" altLang="zh-CN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rgbClr val="1A79B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'/'</a:t>
            </a: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asdf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\'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hjk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' </a:t>
            </a:r>
            <a:endParaRPr lang="en-US" altLang="zh-CN" dirty="0">
              <a:solidFill>
                <a:srgbClr val="1A79B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1A79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altLang="zh-CN" dirty="0" err="1">
                <a:solidFill>
                  <a:srgbClr val="1A79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asdf'hjk</a:t>
            </a:r>
            <a:r>
              <a:rPr lang="en-US" altLang="zh-CN" dirty="0">
                <a:solidFill>
                  <a:srgbClr val="1A79B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kumimoji="0" lang="en-US" altLang="zh-CN" i="0" u="none" strike="noStrike" cap="none" normalizeH="0" baseline="0" dirty="0">
              <a:ln>
                <a:noFill/>
              </a:ln>
              <a:solidFill>
                <a:srgbClr val="1A79B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80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5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636547" y="347857"/>
            <a:ext cx="3237025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字符串编码</a:t>
            </a:r>
          </a:p>
        </p:txBody>
      </p:sp>
      <p:sp>
        <p:nvSpPr>
          <p:cNvPr id="2" name="矩形 1"/>
          <p:cNvSpPr/>
          <p:nvPr/>
        </p:nvSpPr>
        <p:spPr>
          <a:xfrm>
            <a:off x="636547" y="1066204"/>
            <a:ext cx="10803171" cy="3622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50000"/>
              </a:lnSpc>
              <a:tabLst>
                <a:tab pos="440055" algn="l"/>
              </a:tabLst>
            </a:pPr>
            <a:r>
              <a:rPr lang="zh-CN" altLang="en-US" sz="2400" dirty="0">
                <a:latin typeface="+mn-ea"/>
              </a:rPr>
              <a:t>    </a:t>
            </a:r>
            <a:r>
              <a:rPr lang="zh-CN" altLang="en-US" sz="2600" dirty="0">
                <a:latin typeface="+mn-ea"/>
              </a:rPr>
              <a:t>在</a:t>
            </a:r>
            <a:r>
              <a:rPr lang="en-US" altLang="zh-CN" sz="2600" dirty="0">
                <a:latin typeface="+mn-ea"/>
              </a:rPr>
              <a:t>Python 3</a:t>
            </a:r>
            <a:r>
              <a:rPr lang="zh-CN" altLang="en-US" sz="2600" dirty="0">
                <a:latin typeface="+mn-ea"/>
              </a:rPr>
              <a:t>中，</a:t>
            </a:r>
            <a:r>
              <a:rPr lang="zh-CN" altLang="zh-CN" sz="2600" dirty="0">
                <a:latin typeface="+mn-ea"/>
              </a:rPr>
              <a:t>字符</a:t>
            </a:r>
            <a:r>
              <a:rPr lang="zh-CN" altLang="en-US" sz="2600" dirty="0">
                <a:latin typeface="+mn-ea"/>
              </a:rPr>
              <a:t>的</a:t>
            </a:r>
            <a:r>
              <a:rPr lang="zh-CN" altLang="zh-CN" sz="2600" dirty="0">
                <a:latin typeface="+mn-ea"/>
              </a:rPr>
              <a:t>默认编码</a:t>
            </a:r>
            <a:r>
              <a:rPr lang="zh-CN" altLang="en-US" sz="2600" dirty="0">
                <a:latin typeface="+mn-ea"/>
              </a:rPr>
              <a:t>是</a:t>
            </a:r>
            <a:r>
              <a:rPr lang="en-US" altLang="zh-CN" sz="2600" dirty="0">
                <a:latin typeface="+mn-ea"/>
              </a:rPr>
              <a:t>UTF-8</a:t>
            </a:r>
            <a:r>
              <a:rPr lang="zh-CN" altLang="zh-CN" sz="2600" dirty="0">
                <a:latin typeface="+mn-ea"/>
              </a:rPr>
              <a:t>码</a:t>
            </a:r>
            <a:r>
              <a:rPr lang="zh-CN" altLang="en-US" sz="2600" dirty="0">
                <a:latin typeface="+mn-ea"/>
              </a:rPr>
              <a:t>，它是以</a:t>
            </a:r>
            <a:r>
              <a:rPr lang="en-US" altLang="zh-CN" sz="2600" dirty="0">
                <a:latin typeface="+mn-ea"/>
              </a:rPr>
              <a:t>Unicode</a:t>
            </a:r>
            <a:r>
              <a:rPr lang="zh-CN" altLang="en-US" sz="2600" dirty="0">
                <a:latin typeface="+mn-ea"/>
              </a:rPr>
              <a:t>码作为基础。它是</a:t>
            </a:r>
            <a:r>
              <a:rPr lang="zh-CN" altLang="zh-CN" sz="2600" dirty="0">
                <a:latin typeface="+mn-ea"/>
              </a:rPr>
              <a:t>以</a:t>
            </a:r>
            <a:r>
              <a:rPr lang="en-US" altLang="zh-CN" sz="2600" dirty="0">
                <a:latin typeface="+mn-ea"/>
              </a:rPr>
              <a:t>1</a:t>
            </a:r>
            <a:r>
              <a:rPr lang="zh-CN" altLang="zh-CN" sz="2600" dirty="0">
                <a:latin typeface="+mn-ea"/>
              </a:rPr>
              <a:t>字节表示英文字符，以</a:t>
            </a:r>
            <a:r>
              <a:rPr lang="en-US" altLang="zh-CN" sz="2600" dirty="0">
                <a:latin typeface="+mn-ea"/>
              </a:rPr>
              <a:t>3</a:t>
            </a:r>
            <a:r>
              <a:rPr lang="zh-CN" altLang="zh-CN" sz="2600" dirty="0">
                <a:latin typeface="+mn-ea"/>
              </a:rPr>
              <a:t>字节表示中文及其他语言</a:t>
            </a:r>
            <a:r>
              <a:rPr lang="zh-CN" altLang="en-US" sz="2600" dirty="0">
                <a:latin typeface="+mn-ea"/>
              </a:rPr>
              <a:t>。</a:t>
            </a:r>
            <a:r>
              <a:rPr lang="en-US" altLang="zh-CN" sz="2600" dirty="0">
                <a:latin typeface="+mn-ea"/>
              </a:rPr>
              <a:t>Unicode</a:t>
            </a:r>
            <a:r>
              <a:rPr lang="zh-CN" altLang="en-US" sz="2600" dirty="0">
                <a:latin typeface="+mn-ea"/>
              </a:rPr>
              <a:t>码</a:t>
            </a:r>
            <a:r>
              <a:rPr lang="zh-CN" altLang="zh-CN" sz="2600" dirty="0">
                <a:latin typeface="+mn-ea"/>
              </a:rPr>
              <a:t>是不同编码格式之间相互转换的基础，是统一码。它以</a:t>
            </a:r>
            <a:r>
              <a:rPr lang="en-US" altLang="zh-CN" sz="2600" dirty="0">
                <a:latin typeface="+mn-ea"/>
              </a:rPr>
              <a:t>1</a:t>
            </a:r>
            <a:r>
              <a:rPr lang="zh-CN" altLang="zh-CN" sz="2600" dirty="0">
                <a:latin typeface="+mn-ea"/>
              </a:rPr>
              <a:t>字节表示英文字符，以</a:t>
            </a:r>
            <a:r>
              <a:rPr lang="en-US" altLang="zh-CN" sz="2600" dirty="0">
                <a:latin typeface="+mn-ea"/>
              </a:rPr>
              <a:t>3</a:t>
            </a:r>
            <a:r>
              <a:rPr lang="zh-CN" altLang="zh-CN" sz="2600" dirty="0">
                <a:latin typeface="+mn-ea"/>
              </a:rPr>
              <a:t>字节表示中文及其他语言。用户可以通过程序代码来查看自己的默认字符编码。</a:t>
            </a:r>
          </a:p>
          <a:p>
            <a:pPr indent="269875" algn="just">
              <a:lnSpc>
                <a:spcPct val="150000"/>
              </a:lnSpc>
              <a:tabLst>
                <a:tab pos="440055" algn="l"/>
              </a:tabLst>
            </a:pPr>
            <a:r>
              <a:rPr lang="zh-CN" altLang="en-US" sz="2600" dirty="0">
                <a:latin typeface="+mn-ea"/>
              </a:rPr>
              <a:t>    用户</a:t>
            </a:r>
            <a:r>
              <a:rPr lang="zh-CN" altLang="zh-CN" sz="2600" dirty="0">
                <a:latin typeface="+mn-ea"/>
              </a:rPr>
              <a:t>可以通过程序代码来查看自己的默认字符编码。</a:t>
            </a:r>
            <a:endParaRPr lang="en-US" altLang="zh-CN" sz="26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18573" y="4910316"/>
            <a:ext cx="6096000" cy="14278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import sys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&gt;&gt;&gt; print(</a:t>
            </a:r>
            <a:r>
              <a:rPr lang="en-US" altLang="zh-CN" sz="2000" dirty="0" err="1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sys.getdefaultencoding</a:t>
            </a: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())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en-US" altLang="zh-CN" sz="2000" dirty="0"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utf-8</a:t>
            </a:r>
            <a:endParaRPr lang="zh-CN" altLang="zh-CN" sz="2000" dirty="0"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23839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HOWCASE" val="89f28057-933c-4a0b-aee7-7cf0e1466301"/>
  <p:tag name="ISLIDE.TEMPLATE" val="#30885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92AC7"/>
      </a:accent1>
      <a:accent2>
        <a:srgbClr val="F368FC"/>
      </a:accent2>
      <a:accent3>
        <a:srgbClr val="24D9E2"/>
      </a:accent3>
      <a:accent4>
        <a:srgbClr val="504CFF"/>
      </a:accent4>
      <a:accent5>
        <a:srgbClr val="7F8AF1"/>
      </a:accent5>
      <a:accent6>
        <a:srgbClr val="B482E2"/>
      </a:accent6>
      <a:hlink>
        <a:srgbClr val="211C5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1287</TotalTime>
  <Words>2972</Words>
  <Application>Microsoft Office PowerPoint</Application>
  <PresentationFormat>宽屏</PresentationFormat>
  <Paragraphs>289</Paragraphs>
  <Slides>37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楷体</vt:lpstr>
      <vt:lpstr>微软雅黑</vt:lpstr>
      <vt:lpstr>Arial</vt:lpstr>
      <vt:lpstr>Calibri</vt:lpstr>
      <vt:lpstr>Consolas</vt:lpstr>
      <vt:lpstr>Courier New</vt:lpstr>
      <vt:lpstr>Impact</vt:lpstr>
      <vt:lpstr>Times New Roman</vt:lpstr>
      <vt:lpstr>主题5</vt:lpstr>
      <vt:lpstr>think-cell Slide</vt:lpstr>
      <vt:lpstr>项目3 字符串</vt:lpstr>
      <vt:lpstr>PowerPoint 演示文稿</vt:lpstr>
      <vt:lpstr>PowerPoint 演示文稿</vt:lpstr>
      <vt:lpstr>         创建字符串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字符串操作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格式化字符串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项目小结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z yl</cp:lastModifiedBy>
  <cp:revision>201</cp:revision>
  <cp:lastPrinted>2019-09-11T16:00:00Z</cp:lastPrinted>
  <dcterms:created xsi:type="dcterms:W3CDTF">2019-09-11T16:00:00Z</dcterms:created>
  <dcterms:modified xsi:type="dcterms:W3CDTF">2025-07-31T06:00:37Z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