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heme/themeOverride3.xml" ContentType="application/vnd.openxmlformats-officedocument.themeOverride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9"/>
  </p:notesMasterIdLst>
  <p:sldIdLst>
    <p:sldId id="256" r:id="rId2"/>
    <p:sldId id="391" r:id="rId3"/>
    <p:sldId id="307" r:id="rId4"/>
    <p:sldId id="258" r:id="rId5"/>
    <p:sldId id="392" r:id="rId6"/>
    <p:sldId id="314" r:id="rId7"/>
    <p:sldId id="441" r:id="rId8"/>
    <p:sldId id="442" r:id="rId9"/>
    <p:sldId id="443" r:id="rId10"/>
    <p:sldId id="444" r:id="rId11"/>
    <p:sldId id="445" r:id="rId12"/>
    <p:sldId id="446" r:id="rId13"/>
    <p:sldId id="447" r:id="rId14"/>
    <p:sldId id="448" r:id="rId15"/>
    <p:sldId id="449" r:id="rId16"/>
    <p:sldId id="450" r:id="rId17"/>
    <p:sldId id="457" r:id="rId18"/>
    <p:sldId id="458" r:id="rId19"/>
    <p:sldId id="459" r:id="rId20"/>
    <p:sldId id="460" r:id="rId21"/>
    <p:sldId id="467" r:id="rId22"/>
    <p:sldId id="353" r:id="rId23"/>
    <p:sldId id="394" r:id="rId24"/>
    <p:sldId id="434" r:id="rId25"/>
    <p:sldId id="316" r:id="rId26"/>
    <p:sldId id="461" r:id="rId27"/>
    <p:sldId id="462" r:id="rId28"/>
    <p:sldId id="463" r:id="rId29"/>
    <p:sldId id="464" r:id="rId30"/>
    <p:sldId id="465" r:id="rId31"/>
    <p:sldId id="466" r:id="rId32"/>
    <p:sldId id="468" r:id="rId33"/>
    <p:sldId id="469" r:id="rId34"/>
    <p:sldId id="404" r:id="rId35"/>
    <p:sldId id="354" r:id="rId36"/>
    <p:sldId id="438" r:id="rId37"/>
    <p:sldId id="405" r:id="rId38"/>
    <p:sldId id="470" r:id="rId39"/>
    <p:sldId id="471" r:id="rId40"/>
    <p:sldId id="472" r:id="rId41"/>
    <p:sldId id="477" r:id="rId42"/>
    <p:sldId id="475" r:id="rId43"/>
    <p:sldId id="478" r:id="rId44"/>
    <p:sldId id="473" r:id="rId45"/>
    <p:sldId id="474" r:id="rId46"/>
    <p:sldId id="437" r:id="rId47"/>
    <p:sldId id="417" r:id="rId48"/>
    <p:sldId id="495" r:id="rId49"/>
    <p:sldId id="479" r:id="rId50"/>
    <p:sldId id="480" r:id="rId51"/>
    <p:sldId id="481" r:id="rId52"/>
    <p:sldId id="485" r:id="rId53"/>
    <p:sldId id="486" r:id="rId54"/>
    <p:sldId id="487" r:id="rId55"/>
    <p:sldId id="482" r:id="rId56"/>
    <p:sldId id="483" r:id="rId57"/>
    <p:sldId id="488" r:id="rId58"/>
    <p:sldId id="489" r:id="rId59"/>
    <p:sldId id="490" r:id="rId60"/>
    <p:sldId id="491" r:id="rId61"/>
    <p:sldId id="492" r:id="rId62"/>
    <p:sldId id="493" r:id="rId63"/>
    <p:sldId id="494" r:id="rId64"/>
    <p:sldId id="410" r:id="rId65"/>
    <p:sldId id="440" r:id="rId66"/>
    <p:sldId id="425" r:id="rId67"/>
    <p:sldId id="261" r:id="rId68"/>
  </p:sldIdLst>
  <p:sldSz cx="12192000" cy="6858000"/>
  <p:notesSz cx="6858000" cy="9144000"/>
  <p:custDataLst>
    <p:tags r:id="rId7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7FF9"/>
    <a:srgbClr val="066CE8"/>
    <a:srgbClr val="8CF6FB"/>
    <a:srgbClr val="3C2DCB"/>
    <a:srgbClr val="CC8FFF"/>
    <a:srgbClr val="504CFF"/>
    <a:srgbClr val="D098FF"/>
    <a:srgbClr val="F469FD"/>
    <a:srgbClr val="11E3ED"/>
    <a:srgbClr val="148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8" autoAdjust="0"/>
    <p:restoredTop sz="96145" autoAdjust="0"/>
  </p:normalViewPr>
  <p:slideViewPr>
    <p:cSldViewPr snapToGrid="0">
      <p:cViewPr varScale="1">
        <p:scale>
          <a:sx n="106" d="100"/>
          <a:sy n="106" d="100"/>
        </p:scale>
        <p:origin x="594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73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2025-07-31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609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jpe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0" name="Freeform 24">
            <a:extLst>
              <a:ext uri="{FF2B5EF4-FFF2-40B4-BE49-F238E27FC236}">
                <a16:creationId xmlns:a16="http://schemas.microsoft.com/office/drawing/2014/main" id="{D9BBB875-B574-4C10-946B-2986E40AB9CB}"/>
              </a:ext>
            </a:extLst>
          </p:cNvPr>
          <p:cNvSpPr>
            <a:spLocks/>
          </p:cNvSpPr>
          <p:nvPr userDrawn="1"/>
        </p:nvSpPr>
        <p:spPr bwMode="auto">
          <a:xfrm rot="10800000">
            <a:off x="2382" y="0"/>
            <a:ext cx="4186238" cy="6858000"/>
          </a:xfrm>
          <a:custGeom>
            <a:avLst/>
            <a:gdLst>
              <a:gd name="T0" fmla="*/ 1091 w 2636"/>
              <a:gd name="T1" fmla="*/ 0 h 4326"/>
              <a:gd name="T2" fmla="*/ 2636 w 2636"/>
              <a:gd name="T3" fmla="*/ 0 h 4326"/>
              <a:gd name="T4" fmla="*/ 2636 w 2636"/>
              <a:gd name="T5" fmla="*/ 4326 h 4326"/>
              <a:gd name="T6" fmla="*/ 1091 w 2636"/>
              <a:gd name="T7" fmla="*/ 4326 h 4326"/>
              <a:gd name="T8" fmla="*/ 0 w 2636"/>
              <a:gd name="T9" fmla="*/ 2163 h 4326"/>
              <a:gd name="T10" fmla="*/ 1091 w 2636"/>
              <a:gd name="T11" fmla="*/ 0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6" h="4326">
                <a:moveTo>
                  <a:pt x="1091" y="0"/>
                </a:moveTo>
                <a:cubicBezTo>
                  <a:pt x="2636" y="0"/>
                  <a:pt x="2636" y="0"/>
                  <a:pt x="2636" y="0"/>
                </a:cubicBezTo>
                <a:cubicBezTo>
                  <a:pt x="2636" y="4326"/>
                  <a:pt x="2636" y="4326"/>
                  <a:pt x="2636" y="4326"/>
                </a:cubicBezTo>
                <a:cubicBezTo>
                  <a:pt x="1091" y="4326"/>
                  <a:pt x="1091" y="4326"/>
                  <a:pt x="1091" y="4326"/>
                </a:cubicBezTo>
                <a:cubicBezTo>
                  <a:pt x="429" y="3836"/>
                  <a:pt x="0" y="3050"/>
                  <a:pt x="0" y="2163"/>
                </a:cubicBezTo>
                <a:cubicBezTo>
                  <a:pt x="0" y="1276"/>
                  <a:pt x="429" y="490"/>
                  <a:pt x="10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81004" y="4881827"/>
            <a:ext cx="535706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BF6FBA57-2912-4D35-BBCB-4C2C6052F9A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81004" y="4577956"/>
            <a:ext cx="535706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C65597BB-096C-4B2C-8047-11D397462FD0}"/>
              </a:ext>
            </a:extLst>
          </p:cNvPr>
          <p:cNvSpPr/>
          <p:nvPr userDrawn="1"/>
        </p:nvSpPr>
        <p:spPr>
          <a:xfrm>
            <a:off x="3117691" y="4072132"/>
            <a:ext cx="1570751" cy="15707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AutoShape 3">
            <a:extLst>
              <a:ext uri="{FF2B5EF4-FFF2-40B4-BE49-F238E27FC236}">
                <a16:creationId xmlns:a16="http://schemas.microsoft.com/office/drawing/2014/main" id="{A1B4192B-0313-43A8-AAB9-81EE510D7FC9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3450616" y="4395725"/>
            <a:ext cx="904907" cy="92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F953B510-0F81-4BB7-944C-66ED5D61935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54687" y="4666264"/>
            <a:ext cx="430297" cy="429131"/>
          </a:xfrm>
          <a:custGeom>
            <a:avLst/>
            <a:gdLst>
              <a:gd name="T0" fmla="*/ 369 w 369"/>
              <a:gd name="T1" fmla="*/ 47 h 368"/>
              <a:gd name="T2" fmla="*/ 46 w 369"/>
              <a:gd name="T3" fmla="*/ 368 h 368"/>
              <a:gd name="T4" fmla="*/ 0 w 369"/>
              <a:gd name="T5" fmla="*/ 321 h 368"/>
              <a:gd name="T6" fmla="*/ 321 w 369"/>
              <a:gd name="T7" fmla="*/ 0 h 368"/>
              <a:gd name="T8" fmla="*/ 369 w 369"/>
              <a:gd name="T9" fmla="*/ 47 h 368"/>
              <a:gd name="T10" fmla="*/ 369 w 369"/>
              <a:gd name="T11" fmla="*/ 47 h 368"/>
              <a:gd name="T12" fmla="*/ 369 w 369"/>
              <a:gd name="T13" fmla="*/ 4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" h="368">
                <a:moveTo>
                  <a:pt x="369" y="47"/>
                </a:moveTo>
                <a:lnTo>
                  <a:pt x="46" y="368"/>
                </a:lnTo>
                <a:lnTo>
                  <a:pt x="0" y="321"/>
                </a:lnTo>
                <a:lnTo>
                  <a:pt x="321" y="0"/>
                </a:lnTo>
                <a:lnTo>
                  <a:pt x="369" y="47"/>
                </a:lnTo>
                <a:close/>
                <a:moveTo>
                  <a:pt x="369" y="47"/>
                </a:moveTo>
                <a:lnTo>
                  <a:pt x="369" y="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AFAEFF7F-55F3-439B-9B6B-2CD97374612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54687" y="4666264"/>
            <a:ext cx="430297" cy="429131"/>
          </a:xfrm>
          <a:custGeom>
            <a:avLst/>
            <a:gdLst>
              <a:gd name="T0" fmla="*/ 369 w 369"/>
              <a:gd name="T1" fmla="*/ 47 h 368"/>
              <a:gd name="T2" fmla="*/ 46 w 369"/>
              <a:gd name="T3" fmla="*/ 368 h 368"/>
              <a:gd name="T4" fmla="*/ 0 w 369"/>
              <a:gd name="T5" fmla="*/ 321 h 368"/>
              <a:gd name="T6" fmla="*/ 321 w 369"/>
              <a:gd name="T7" fmla="*/ 0 h 368"/>
              <a:gd name="T8" fmla="*/ 369 w 369"/>
              <a:gd name="T9" fmla="*/ 47 h 368"/>
              <a:gd name="T10" fmla="*/ 369 w 369"/>
              <a:gd name="T11" fmla="*/ 47 h 368"/>
              <a:gd name="T12" fmla="*/ 369 w 369"/>
              <a:gd name="T13" fmla="*/ 4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" h="368">
                <a:moveTo>
                  <a:pt x="369" y="47"/>
                </a:moveTo>
                <a:lnTo>
                  <a:pt x="46" y="368"/>
                </a:lnTo>
                <a:lnTo>
                  <a:pt x="0" y="321"/>
                </a:lnTo>
                <a:lnTo>
                  <a:pt x="321" y="0"/>
                </a:lnTo>
                <a:lnTo>
                  <a:pt x="369" y="47"/>
                </a:lnTo>
                <a:moveTo>
                  <a:pt x="369" y="47"/>
                </a:moveTo>
                <a:lnTo>
                  <a:pt x="369" y="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C7F680DC-FA58-4440-9D14-C3C8071BB9F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47118" y="4384064"/>
            <a:ext cx="920067" cy="932894"/>
          </a:xfrm>
          <a:custGeom>
            <a:avLst/>
            <a:gdLst>
              <a:gd name="T0" fmla="*/ 735 w 784"/>
              <a:gd name="T1" fmla="*/ 177 h 797"/>
              <a:gd name="T2" fmla="*/ 608 w 784"/>
              <a:gd name="T3" fmla="*/ 49 h 797"/>
              <a:gd name="T4" fmla="*/ 429 w 784"/>
              <a:gd name="T5" fmla="*/ 49 h 797"/>
              <a:gd name="T6" fmla="*/ 89 w 784"/>
              <a:gd name="T7" fmla="*/ 388 h 797"/>
              <a:gd name="T8" fmla="*/ 53 w 784"/>
              <a:gd name="T9" fmla="*/ 466 h 797"/>
              <a:gd name="T10" fmla="*/ 3 w 784"/>
              <a:gd name="T11" fmla="*/ 721 h 797"/>
              <a:gd name="T12" fmla="*/ 3 w 784"/>
              <a:gd name="T13" fmla="*/ 723 h 797"/>
              <a:gd name="T14" fmla="*/ 21 w 784"/>
              <a:gd name="T15" fmla="*/ 778 h 797"/>
              <a:gd name="T16" fmla="*/ 68 w 784"/>
              <a:gd name="T17" fmla="*/ 797 h 797"/>
              <a:gd name="T18" fmla="*/ 76 w 784"/>
              <a:gd name="T19" fmla="*/ 797 h 797"/>
              <a:gd name="T20" fmla="*/ 78 w 784"/>
              <a:gd name="T21" fmla="*/ 797 h 797"/>
              <a:gd name="T22" fmla="*/ 321 w 784"/>
              <a:gd name="T23" fmla="*/ 731 h 797"/>
              <a:gd name="T24" fmla="*/ 395 w 784"/>
              <a:gd name="T25" fmla="*/ 695 h 797"/>
              <a:gd name="T26" fmla="*/ 735 w 784"/>
              <a:gd name="T27" fmla="*/ 355 h 797"/>
              <a:gd name="T28" fmla="*/ 735 w 784"/>
              <a:gd name="T29" fmla="*/ 177 h 797"/>
              <a:gd name="T30" fmla="*/ 518 w 784"/>
              <a:gd name="T31" fmla="*/ 78 h 797"/>
              <a:gd name="T32" fmla="*/ 561 w 784"/>
              <a:gd name="T33" fmla="*/ 96 h 797"/>
              <a:gd name="T34" fmla="*/ 688 w 784"/>
              <a:gd name="T35" fmla="*/ 224 h 797"/>
              <a:gd name="T36" fmla="*/ 688 w 784"/>
              <a:gd name="T37" fmla="*/ 309 h 797"/>
              <a:gd name="T38" fmla="*/ 673 w 784"/>
              <a:gd name="T39" fmla="*/ 324 h 797"/>
              <a:gd name="T40" fmla="*/ 460 w 784"/>
              <a:gd name="T41" fmla="*/ 111 h 797"/>
              <a:gd name="T42" fmla="*/ 476 w 784"/>
              <a:gd name="T43" fmla="*/ 96 h 797"/>
              <a:gd name="T44" fmla="*/ 518 w 784"/>
              <a:gd name="T45" fmla="*/ 78 h 797"/>
              <a:gd name="T46" fmla="*/ 69 w 784"/>
              <a:gd name="T47" fmla="*/ 731 h 797"/>
              <a:gd name="T48" fmla="*/ 99 w 784"/>
              <a:gd name="T49" fmla="*/ 577 h 797"/>
              <a:gd name="T50" fmla="*/ 213 w 784"/>
              <a:gd name="T51" fmla="*/ 691 h 797"/>
              <a:gd name="T52" fmla="*/ 69 w 784"/>
              <a:gd name="T53" fmla="*/ 731 h 797"/>
              <a:gd name="T54" fmla="*/ 349 w 784"/>
              <a:gd name="T55" fmla="*/ 648 h 797"/>
              <a:gd name="T56" fmla="*/ 313 w 784"/>
              <a:gd name="T57" fmla="*/ 665 h 797"/>
              <a:gd name="T58" fmla="*/ 313 w 784"/>
              <a:gd name="T59" fmla="*/ 664 h 797"/>
              <a:gd name="T60" fmla="*/ 309 w 784"/>
              <a:gd name="T61" fmla="*/ 665 h 797"/>
              <a:gd name="T62" fmla="*/ 306 w 784"/>
              <a:gd name="T63" fmla="*/ 665 h 797"/>
              <a:gd name="T64" fmla="*/ 264 w 784"/>
              <a:gd name="T65" fmla="*/ 648 h 797"/>
              <a:gd name="T66" fmla="*/ 136 w 784"/>
              <a:gd name="T67" fmla="*/ 520 h 797"/>
              <a:gd name="T68" fmla="*/ 119 w 784"/>
              <a:gd name="T69" fmla="*/ 474 h 797"/>
              <a:gd name="T70" fmla="*/ 120 w 784"/>
              <a:gd name="T71" fmla="*/ 468 h 797"/>
              <a:gd name="T72" fmla="*/ 119 w 784"/>
              <a:gd name="T73" fmla="*/ 468 h 797"/>
              <a:gd name="T74" fmla="*/ 136 w 784"/>
              <a:gd name="T75" fmla="*/ 435 h 797"/>
              <a:gd name="T76" fmla="*/ 413 w 784"/>
              <a:gd name="T77" fmla="*/ 158 h 797"/>
              <a:gd name="T78" fmla="*/ 626 w 784"/>
              <a:gd name="T79" fmla="*/ 371 h 797"/>
              <a:gd name="T80" fmla="*/ 349 w 784"/>
              <a:gd name="T81" fmla="*/ 648 h 797"/>
              <a:gd name="T82" fmla="*/ 349 w 784"/>
              <a:gd name="T83" fmla="*/ 648 h 797"/>
              <a:gd name="T84" fmla="*/ 349 w 784"/>
              <a:gd name="T85" fmla="*/ 648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4" h="797">
                <a:moveTo>
                  <a:pt x="735" y="177"/>
                </a:moveTo>
                <a:cubicBezTo>
                  <a:pt x="608" y="49"/>
                  <a:pt x="608" y="49"/>
                  <a:pt x="608" y="49"/>
                </a:cubicBezTo>
                <a:cubicBezTo>
                  <a:pt x="558" y="0"/>
                  <a:pt x="478" y="0"/>
                  <a:pt x="429" y="49"/>
                </a:cubicBezTo>
                <a:cubicBezTo>
                  <a:pt x="89" y="388"/>
                  <a:pt x="89" y="388"/>
                  <a:pt x="89" y="388"/>
                </a:cubicBezTo>
                <a:cubicBezTo>
                  <a:pt x="68" y="410"/>
                  <a:pt x="56" y="438"/>
                  <a:pt x="53" y="466"/>
                </a:cubicBezTo>
                <a:cubicBezTo>
                  <a:pt x="3" y="721"/>
                  <a:pt x="3" y="721"/>
                  <a:pt x="3" y="721"/>
                </a:cubicBezTo>
                <a:cubicBezTo>
                  <a:pt x="3" y="723"/>
                  <a:pt x="3" y="723"/>
                  <a:pt x="3" y="723"/>
                </a:cubicBezTo>
                <a:cubicBezTo>
                  <a:pt x="0" y="744"/>
                  <a:pt x="7" y="764"/>
                  <a:pt x="21" y="778"/>
                </a:cubicBezTo>
                <a:cubicBezTo>
                  <a:pt x="34" y="790"/>
                  <a:pt x="50" y="797"/>
                  <a:pt x="68" y="797"/>
                </a:cubicBezTo>
                <a:cubicBezTo>
                  <a:pt x="70" y="797"/>
                  <a:pt x="73" y="797"/>
                  <a:pt x="76" y="797"/>
                </a:cubicBezTo>
                <a:cubicBezTo>
                  <a:pt x="78" y="797"/>
                  <a:pt x="78" y="797"/>
                  <a:pt x="78" y="797"/>
                </a:cubicBezTo>
                <a:cubicBezTo>
                  <a:pt x="321" y="731"/>
                  <a:pt x="321" y="731"/>
                  <a:pt x="321" y="731"/>
                </a:cubicBezTo>
                <a:cubicBezTo>
                  <a:pt x="349" y="728"/>
                  <a:pt x="375" y="715"/>
                  <a:pt x="395" y="695"/>
                </a:cubicBezTo>
                <a:cubicBezTo>
                  <a:pt x="735" y="355"/>
                  <a:pt x="735" y="355"/>
                  <a:pt x="735" y="355"/>
                </a:cubicBezTo>
                <a:cubicBezTo>
                  <a:pt x="784" y="306"/>
                  <a:pt x="784" y="226"/>
                  <a:pt x="735" y="177"/>
                </a:cubicBezTo>
                <a:close/>
                <a:moveTo>
                  <a:pt x="518" y="78"/>
                </a:moveTo>
                <a:cubicBezTo>
                  <a:pt x="534" y="78"/>
                  <a:pt x="549" y="84"/>
                  <a:pt x="561" y="96"/>
                </a:cubicBezTo>
                <a:cubicBezTo>
                  <a:pt x="688" y="224"/>
                  <a:pt x="688" y="224"/>
                  <a:pt x="688" y="224"/>
                </a:cubicBezTo>
                <a:cubicBezTo>
                  <a:pt x="712" y="247"/>
                  <a:pt x="712" y="285"/>
                  <a:pt x="688" y="309"/>
                </a:cubicBezTo>
                <a:cubicBezTo>
                  <a:pt x="673" y="324"/>
                  <a:pt x="673" y="324"/>
                  <a:pt x="673" y="324"/>
                </a:cubicBezTo>
                <a:cubicBezTo>
                  <a:pt x="460" y="111"/>
                  <a:pt x="460" y="111"/>
                  <a:pt x="460" y="111"/>
                </a:cubicBezTo>
                <a:cubicBezTo>
                  <a:pt x="476" y="96"/>
                  <a:pt x="476" y="96"/>
                  <a:pt x="476" y="96"/>
                </a:cubicBezTo>
                <a:cubicBezTo>
                  <a:pt x="487" y="84"/>
                  <a:pt x="503" y="78"/>
                  <a:pt x="518" y="78"/>
                </a:cubicBezTo>
                <a:close/>
                <a:moveTo>
                  <a:pt x="69" y="731"/>
                </a:moveTo>
                <a:cubicBezTo>
                  <a:pt x="99" y="577"/>
                  <a:pt x="99" y="577"/>
                  <a:pt x="99" y="577"/>
                </a:cubicBezTo>
                <a:cubicBezTo>
                  <a:pt x="213" y="691"/>
                  <a:pt x="213" y="691"/>
                  <a:pt x="213" y="691"/>
                </a:cubicBezTo>
                <a:lnTo>
                  <a:pt x="69" y="731"/>
                </a:lnTo>
                <a:close/>
                <a:moveTo>
                  <a:pt x="349" y="648"/>
                </a:moveTo>
                <a:cubicBezTo>
                  <a:pt x="339" y="658"/>
                  <a:pt x="327" y="664"/>
                  <a:pt x="313" y="665"/>
                </a:cubicBezTo>
                <a:cubicBezTo>
                  <a:pt x="313" y="664"/>
                  <a:pt x="313" y="664"/>
                  <a:pt x="313" y="664"/>
                </a:cubicBezTo>
                <a:cubicBezTo>
                  <a:pt x="309" y="665"/>
                  <a:pt x="309" y="665"/>
                  <a:pt x="309" y="665"/>
                </a:cubicBezTo>
                <a:cubicBezTo>
                  <a:pt x="308" y="665"/>
                  <a:pt x="307" y="665"/>
                  <a:pt x="306" y="665"/>
                </a:cubicBezTo>
                <a:cubicBezTo>
                  <a:pt x="290" y="665"/>
                  <a:pt x="275" y="659"/>
                  <a:pt x="264" y="648"/>
                </a:cubicBezTo>
                <a:cubicBezTo>
                  <a:pt x="136" y="520"/>
                  <a:pt x="136" y="520"/>
                  <a:pt x="136" y="520"/>
                </a:cubicBezTo>
                <a:cubicBezTo>
                  <a:pt x="124" y="508"/>
                  <a:pt x="118" y="491"/>
                  <a:pt x="119" y="474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19" y="468"/>
                  <a:pt x="119" y="468"/>
                  <a:pt x="119" y="468"/>
                </a:cubicBezTo>
                <a:cubicBezTo>
                  <a:pt x="121" y="456"/>
                  <a:pt x="127" y="445"/>
                  <a:pt x="136" y="435"/>
                </a:cubicBezTo>
                <a:cubicBezTo>
                  <a:pt x="413" y="158"/>
                  <a:pt x="413" y="158"/>
                  <a:pt x="413" y="158"/>
                </a:cubicBezTo>
                <a:cubicBezTo>
                  <a:pt x="626" y="371"/>
                  <a:pt x="626" y="371"/>
                  <a:pt x="626" y="371"/>
                </a:cubicBezTo>
                <a:lnTo>
                  <a:pt x="349" y="648"/>
                </a:lnTo>
                <a:close/>
                <a:moveTo>
                  <a:pt x="349" y="648"/>
                </a:moveTo>
                <a:cubicBezTo>
                  <a:pt x="349" y="648"/>
                  <a:pt x="349" y="648"/>
                  <a:pt x="349" y="648"/>
                </a:cubicBezTo>
              </a:path>
            </a:pathLst>
          </a:custGeom>
          <a:solidFill>
            <a:srgbClr val="504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3" name="椭圆 9792">
            <a:extLst>
              <a:ext uri="{FF2B5EF4-FFF2-40B4-BE49-F238E27FC236}">
                <a16:creationId xmlns:a16="http://schemas.microsoft.com/office/drawing/2014/main" id="{3A94A672-B356-421D-BD50-C542833B04CA}"/>
              </a:ext>
            </a:extLst>
          </p:cNvPr>
          <p:cNvSpPr/>
          <p:nvPr userDrawn="1"/>
        </p:nvSpPr>
        <p:spPr>
          <a:xfrm>
            <a:off x="717453" y="4220444"/>
            <a:ext cx="1845129" cy="1845129"/>
          </a:xfrm>
          <a:prstGeom prst="ellipse">
            <a:avLst/>
          </a:prstGeom>
          <a:solidFill>
            <a:srgbClr val="CC8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A3EAC2D0-1CA0-4D0C-A454-84A942502DAD}"/>
              </a:ext>
            </a:extLst>
          </p:cNvPr>
          <p:cNvSpPr/>
          <p:nvPr userDrawn="1"/>
        </p:nvSpPr>
        <p:spPr>
          <a:xfrm>
            <a:off x="2261906" y="530458"/>
            <a:ext cx="3282319" cy="32823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AutoShape 9">
            <a:extLst>
              <a:ext uri="{FF2B5EF4-FFF2-40B4-BE49-F238E27FC236}">
                <a16:creationId xmlns:a16="http://schemas.microsoft.com/office/drawing/2014/main" id="{44EE41E3-A5E9-497B-AA70-B3E6BEC64759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2929987" y="1107118"/>
            <a:ext cx="1946159" cy="223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>
            <a:extLst>
              <a:ext uri="{FF2B5EF4-FFF2-40B4-BE49-F238E27FC236}">
                <a16:creationId xmlns:a16="http://schemas.microsoft.com/office/drawing/2014/main" id="{F34F9EB0-6F3E-47EB-9DC2-2652D508EB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74087" y="1352786"/>
            <a:ext cx="1465817" cy="1463752"/>
          </a:xfrm>
          <a:custGeom>
            <a:avLst/>
            <a:gdLst>
              <a:gd name="T0" fmla="*/ 0 w 1141"/>
              <a:gd name="T1" fmla="*/ 570 h 1141"/>
              <a:gd name="T2" fmla="*/ 570 w 1141"/>
              <a:gd name="T3" fmla="*/ 1141 h 1141"/>
              <a:gd name="T4" fmla="*/ 1141 w 1141"/>
              <a:gd name="T5" fmla="*/ 570 h 1141"/>
              <a:gd name="T6" fmla="*/ 570 w 1141"/>
              <a:gd name="T7" fmla="*/ 0 h 1141"/>
              <a:gd name="T8" fmla="*/ 0 w 1141"/>
              <a:gd name="T9" fmla="*/ 570 h 1141"/>
              <a:gd name="T10" fmla="*/ 0 w 1141"/>
              <a:gd name="T11" fmla="*/ 570 h 1141"/>
              <a:gd name="T12" fmla="*/ 0 w 1141"/>
              <a:gd name="T13" fmla="*/ 570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1" h="1141">
                <a:moveTo>
                  <a:pt x="0" y="570"/>
                </a:moveTo>
                <a:cubicBezTo>
                  <a:pt x="0" y="885"/>
                  <a:pt x="255" y="1141"/>
                  <a:pt x="570" y="1141"/>
                </a:cubicBezTo>
                <a:cubicBezTo>
                  <a:pt x="886" y="1141"/>
                  <a:pt x="1141" y="885"/>
                  <a:pt x="1141" y="570"/>
                </a:cubicBezTo>
                <a:cubicBezTo>
                  <a:pt x="1141" y="255"/>
                  <a:pt x="886" y="0"/>
                  <a:pt x="570" y="0"/>
                </a:cubicBezTo>
                <a:cubicBezTo>
                  <a:pt x="255" y="0"/>
                  <a:pt x="0" y="255"/>
                  <a:pt x="0" y="570"/>
                </a:cubicBezTo>
                <a:close/>
                <a:moveTo>
                  <a:pt x="0" y="570"/>
                </a:moveTo>
                <a:cubicBezTo>
                  <a:pt x="0" y="570"/>
                  <a:pt x="0" y="570"/>
                  <a:pt x="0" y="57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>
            <a:extLst>
              <a:ext uri="{FF2B5EF4-FFF2-40B4-BE49-F238E27FC236}">
                <a16:creationId xmlns:a16="http://schemas.microsoft.com/office/drawing/2014/main" id="{BB72A9EA-005B-480F-B761-D8E136F5C32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818423" y="996587"/>
            <a:ext cx="2169285" cy="1838727"/>
          </a:xfrm>
          <a:custGeom>
            <a:avLst/>
            <a:gdLst>
              <a:gd name="T0" fmla="*/ 1342 w 1689"/>
              <a:gd name="T1" fmla="*/ 1411 h 1433"/>
              <a:gd name="T2" fmla="*/ 1302 w 1689"/>
              <a:gd name="T3" fmla="*/ 1426 h 1433"/>
              <a:gd name="T4" fmla="*/ 1240 w 1689"/>
              <a:gd name="T5" fmla="*/ 1364 h 1433"/>
              <a:gd name="T6" fmla="*/ 1260 w 1689"/>
              <a:gd name="T7" fmla="*/ 1317 h 1433"/>
              <a:gd name="T8" fmla="*/ 1317 w 1689"/>
              <a:gd name="T9" fmla="*/ 424 h 1433"/>
              <a:gd name="T10" fmla="*/ 424 w 1689"/>
              <a:gd name="T11" fmla="*/ 367 h 1433"/>
              <a:gd name="T12" fmla="*/ 367 w 1689"/>
              <a:gd name="T13" fmla="*/ 1262 h 1433"/>
              <a:gd name="T14" fmla="*/ 424 w 1689"/>
              <a:gd name="T15" fmla="*/ 1319 h 1433"/>
              <a:gd name="T16" fmla="*/ 429 w 1689"/>
              <a:gd name="T17" fmla="*/ 1406 h 1433"/>
              <a:gd name="T18" fmla="*/ 343 w 1689"/>
              <a:gd name="T19" fmla="*/ 1411 h 1433"/>
              <a:gd name="T20" fmla="*/ 276 w 1689"/>
              <a:gd name="T21" fmla="*/ 342 h 1433"/>
              <a:gd name="T22" fmla="*/ 1344 w 1689"/>
              <a:gd name="T23" fmla="*/ 275 h 1433"/>
              <a:gd name="T24" fmla="*/ 1411 w 1689"/>
              <a:gd name="T25" fmla="*/ 1341 h 1433"/>
              <a:gd name="T26" fmla="*/ 1342 w 1689"/>
              <a:gd name="T27" fmla="*/ 1411 h 1433"/>
              <a:gd name="T28" fmla="*/ 1342 w 1689"/>
              <a:gd name="T29" fmla="*/ 1411 h 1433"/>
              <a:gd name="T30" fmla="*/ 1342 w 1689"/>
              <a:gd name="T31" fmla="*/ 1411 h 1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89" h="1433">
                <a:moveTo>
                  <a:pt x="1342" y="1411"/>
                </a:moveTo>
                <a:cubicBezTo>
                  <a:pt x="1330" y="1421"/>
                  <a:pt x="1317" y="1426"/>
                  <a:pt x="1302" y="1426"/>
                </a:cubicBezTo>
                <a:cubicBezTo>
                  <a:pt x="1268" y="1426"/>
                  <a:pt x="1240" y="1398"/>
                  <a:pt x="1240" y="1364"/>
                </a:cubicBezTo>
                <a:cubicBezTo>
                  <a:pt x="1240" y="1346"/>
                  <a:pt x="1248" y="1329"/>
                  <a:pt x="1260" y="1317"/>
                </a:cubicBezTo>
                <a:cubicBezTo>
                  <a:pt x="1523" y="1086"/>
                  <a:pt x="1548" y="687"/>
                  <a:pt x="1317" y="424"/>
                </a:cubicBezTo>
                <a:cubicBezTo>
                  <a:pt x="1087" y="161"/>
                  <a:pt x="687" y="136"/>
                  <a:pt x="424" y="367"/>
                </a:cubicBezTo>
                <a:cubicBezTo>
                  <a:pt x="164" y="600"/>
                  <a:pt x="137" y="999"/>
                  <a:pt x="367" y="1262"/>
                </a:cubicBezTo>
                <a:cubicBezTo>
                  <a:pt x="385" y="1282"/>
                  <a:pt x="405" y="1302"/>
                  <a:pt x="424" y="1319"/>
                </a:cubicBezTo>
                <a:cubicBezTo>
                  <a:pt x="449" y="1341"/>
                  <a:pt x="452" y="1381"/>
                  <a:pt x="429" y="1406"/>
                </a:cubicBezTo>
                <a:cubicBezTo>
                  <a:pt x="407" y="1431"/>
                  <a:pt x="367" y="1433"/>
                  <a:pt x="343" y="1411"/>
                </a:cubicBezTo>
                <a:cubicBezTo>
                  <a:pt x="30" y="1135"/>
                  <a:pt x="0" y="657"/>
                  <a:pt x="276" y="342"/>
                </a:cubicBezTo>
                <a:cubicBezTo>
                  <a:pt x="551" y="27"/>
                  <a:pt x="1029" y="0"/>
                  <a:pt x="1344" y="275"/>
                </a:cubicBezTo>
                <a:cubicBezTo>
                  <a:pt x="1659" y="550"/>
                  <a:pt x="1689" y="1029"/>
                  <a:pt x="1411" y="1341"/>
                </a:cubicBezTo>
                <a:cubicBezTo>
                  <a:pt x="1389" y="1366"/>
                  <a:pt x="1367" y="1388"/>
                  <a:pt x="1342" y="1411"/>
                </a:cubicBezTo>
                <a:close/>
                <a:moveTo>
                  <a:pt x="1342" y="1411"/>
                </a:moveTo>
                <a:cubicBezTo>
                  <a:pt x="1342" y="1411"/>
                  <a:pt x="1342" y="1411"/>
                  <a:pt x="1342" y="1411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917F212D-B7A1-4D90-9B2C-00C54B63E7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08262" y="2899360"/>
            <a:ext cx="955519" cy="445220"/>
          </a:xfrm>
          <a:custGeom>
            <a:avLst/>
            <a:gdLst>
              <a:gd name="T0" fmla="*/ 62 w 744"/>
              <a:gd name="T1" fmla="*/ 0 h 347"/>
              <a:gd name="T2" fmla="*/ 682 w 744"/>
              <a:gd name="T3" fmla="*/ 0 h 347"/>
              <a:gd name="T4" fmla="*/ 744 w 744"/>
              <a:gd name="T5" fmla="*/ 62 h 347"/>
              <a:gd name="T6" fmla="*/ 682 w 744"/>
              <a:gd name="T7" fmla="*/ 124 h 347"/>
              <a:gd name="T8" fmla="*/ 62 w 744"/>
              <a:gd name="T9" fmla="*/ 124 h 347"/>
              <a:gd name="T10" fmla="*/ 0 w 744"/>
              <a:gd name="T11" fmla="*/ 62 h 347"/>
              <a:gd name="T12" fmla="*/ 62 w 744"/>
              <a:gd name="T13" fmla="*/ 0 h 347"/>
              <a:gd name="T14" fmla="*/ 211 w 744"/>
              <a:gd name="T15" fmla="*/ 223 h 347"/>
              <a:gd name="T16" fmla="*/ 533 w 744"/>
              <a:gd name="T17" fmla="*/ 223 h 347"/>
              <a:gd name="T18" fmla="*/ 595 w 744"/>
              <a:gd name="T19" fmla="*/ 285 h 347"/>
              <a:gd name="T20" fmla="*/ 533 w 744"/>
              <a:gd name="T21" fmla="*/ 347 h 347"/>
              <a:gd name="T22" fmla="*/ 211 w 744"/>
              <a:gd name="T23" fmla="*/ 347 h 347"/>
              <a:gd name="T24" fmla="*/ 149 w 744"/>
              <a:gd name="T25" fmla="*/ 285 h 347"/>
              <a:gd name="T26" fmla="*/ 211 w 744"/>
              <a:gd name="T27" fmla="*/ 223 h 347"/>
              <a:gd name="T28" fmla="*/ 211 w 744"/>
              <a:gd name="T29" fmla="*/ 223 h 347"/>
              <a:gd name="T30" fmla="*/ 211 w 744"/>
              <a:gd name="T3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4" h="347">
                <a:moveTo>
                  <a:pt x="62" y="0"/>
                </a:moveTo>
                <a:cubicBezTo>
                  <a:pt x="682" y="0"/>
                  <a:pt x="682" y="0"/>
                  <a:pt x="682" y="0"/>
                </a:cubicBezTo>
                <a:cubicBezTo>
                  <a:pt x="717" y="0"/>
                  <a:pt x="744" y="27"/>
                  <a:pt x="744" y="62"/>
                </a:cubicBezTo>
                <a:cubicBezTo>
                  <a:pt x="744" y="96"/>
                  <a:pt x="717" y="124"/>
                  <a:pt x="682" y="124"/>
                </a:cubicBezTo>
                <a:cubicBezTo>
                  <a:pt x="62" y="124"/>
                  <a:pt x="62" y="124"/>
                  <a:pt x="62" y="124"/>
                </a:cubicBezTo>
                <a:cubicBezTo>
                  <a:pt x="27" y="124"/>
                  <a:pt x="0" y="96"/>
                  <a:pt x="0" y="62"/>
                </a:cubicBezTo>
                <a:cubicBezTo>
                  <a:pt x="0" y="27"/>
                  <a:pt x="27" y="0"/>
                  <a:pt x="62" y="0"/>
                </a:cubicBezTo>
                <a:close/>
                <a:moveTo>
                  <a:pt x="211" y="223"/>
                </a:moveTo>
                <a:cubicBezTo>
                  <a:pt x="533" y="223"/>
                  <a:pt x="533" y="223"/>
                  <a:pt x="533" y="223"/>
                </a:cubicBezTo>
                <a:cubicBezTo>
                  <a:pt x="568" y="223"/>
                  <a:pt x="595" y="250"/>
                  <a:pt x="595" y="285"/>
                </a:cubicBezTo>
                <a:cubicBezTo>
                  <a:pt x="595" y="320"/>
                  <a:pt x="568" y="347"/>
                  <a:pt x="533" y="347"/>
                </a:cubicBezTo>
                <a:cubicBezTo>
                  <a:pt x="211" y="347"/>
                  <a:pt x="211" y="347"/>
                  <a:pt x="211" y="347"/>
                </a:cubicBezTo>
                <a:cubicBezTo>
                  <a:pt x="176" y="347"/>
                  <a:pt x="149" y="320"/>
                  <a:pt x="149" y="285"/>
                </a:cubicBezTo>
                <a:cubicBezTo>
                  <a:pt x="149" y="250"/>
                  <a:pt x="176" y="223"/>
                  <a:pt x="211" y="223"/>
                </a:cubicBezTo>
                <a:close/>
                <a:moveTo>
                  <a:pt x="211" y="223"/>
                </a:moveTo>
                <a:cubicBezTo>
                  <a:pt x="211" y="223"/>
                  <a:pt x="211" y="223"/>
                  <a:pt x="211" y="223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981004" y="3129690"/>
            <a:ext cx="535706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981004" y="1871759"/>
            <a:ext cx="5357061" cy="1257932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800" name="AutoShape 15">
            <a:extLst>
              <a:ext uri="{FF2B5EF4-FFF2-40B4-BE49-F238E27FC236}">
                <a16:creationId xmlns:a16="http://schemas.microsoft.com/office/drawing/2014/main" id="{D6DA3047-4667-4977-A16A-22909E618CE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954595" y="4581131"/>
            <a:ext cx="1370013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3" name="Freeform 17">
            <a:extLst>
              <a:ext uri="{FF2B5EF4-FFF2-40B4-BE49-F238E27FC236}">
                <a16:creationId xmlns:a16="http://schemas.microsoft.com/office/drawing/2014/main" id="{59CF20FC-6CEF-4991-BF4B-986D357154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189670" y="4970069"/>
            <a:ext cx="50800" cy="312738"/>
          </a:xfrm>
          <a:custGeom>
            <a:avLst/>
            <a:gdLst>
              <a:gd name="T0" fmla="*/ 17 w 35"/>
              <a:gd name="T1" fmla="*/ 218 h 218"/>
              <a:gd name="T2" fmla="*/ 0 w 35"/>
              <a:gd name="T3" fmla="*/ 201 h 218"/>
              <a:gd name="T4" fmla="*/ 0 w 35"/>
              <a:gd name="T5" fmla="*/ 18 h 218"/>
              <a:gd name="T6" fmla="*/ 17 w 35"/>
              <a:gd name="T7" fmla="*/ 0 h 218"/>
              <a:gd name="T8" fmla="*/ 35 w 35"/>
              <a:gd name="T9" fmla="*/ 18 h 218"/>
              <a:gd name="T10" fmla="*/ 35 w 35"/>
              <a:gd name="T11" fmla="*/ 201 h 218"/>
              <a:gd name="T12" fmla="*/ 17 w 35"/>
              <a:gd name="T13" fmla="*/ 218 h 218"/>
              <a:gd name="T14" fmla="*/ 17 w 35"/>
              <a:gd name="T15" fmla="*/ 218 h 218"/>
              <a:gd name="T16" fmla="*/ 17 w 35"/>
              <a:gd name="T17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18">
                <a:moveTo>
                  <a:pt x="17" y="218"/>
                </a:moveTo>
                <a:cubicBezTo>
                  <a:pt x="8" y="218"/>
                  <a:pt x="0" y="211"/>
                  <a:pt x="0" y="20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8"/>
                </a:cubicBezTo>
                <a:cubicBezTo>
                  <a:pt x="35" y="201"/>
                  <a:pt x="35" y="201"/>
                  <a:pt x="35" y="201"/>
                </a:cubicBezTo>
                <a:cubicBezTo>
                  <a:pt x="35" y="211"/>
                  <a:pt x="27" y="218"/>
                  <a:pt x="17" y="218"/>
                </a:cubicBezTo>
                <a:close/>
                <a:moveTo>
                  <a:pt x="17" y="218"/>
                </a:moveTo>
                <a:cubicBezTo>
                  <a:pt x="17" y="218"/>
                  <a:pt x="17" y="218"/>
                  <a:pt x="17" y="218"/>
                </a:cubicBezTo>
              </a:path>
            </a:pathLst>
          </a:custGeom>
          <a:solidFill>
            <a:srgbClr val="2398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4" name="Freeform 18">
            <a:extLst>
              <a:ext uri="{FF2B5EF4-FFF2-40B4-BE49-F238E27FC236}">
                <a16:creationId xmlns:a16="http://schemas.microsoft.com/office/drawing/2014/main" id="{9A0C1A67-AC4D-4BB5-B217-22172211A83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154745" y="5241531"/>
            <a:ext cx="119063" cy="357188"/>
          </a:xfrm>
          <a:custGeom>
            <a:avLst/>
            <a:gdLst>
              <a:gd name="T0" fmla="*/ 83 w 83"/>
              <a:gd name="T1" fmla="*/ 249 h 249"/>
              <a:gd name="T2" fmla="*/ 0 w 83"/>
              <a:gd name="T3" fmla="*/ 249 h 249"/>
              <a:gd name="T4" fmla="*/ 0 w 83"/>
              <a:gd name="T5" fmla="*/ 32 h 249"/>
              <a:gd name="T6" fmla="*/ 33 w 83"/>
              <a:gd name="T7" fmla="*/ 0 h 249"/>
              <a:gd name="T8" fmla="*/ 50 w 83"/>
              <a:gd name="T9" fmla="*/ 0 h 249"/>
              <a:gd name="T10" fmla="*/ 83 w 83"/>
              <a:gd name="T11" fmla="*/ 32 h 249"/>
              <a:gd name="T12" fmla="*/ 83 w 83"/>
              <a:gd name="T13" fmla="*/ 249 h 249"/>
              <a:gd name="T14" fmla="*/ 83 w 83"/>
              <a:gd name="T15" fmla="*/ 249 h 249"/>
              <a:gd name="T16" fmla="*/ 83 w 83"/>
              <a:gd name="T17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" h="249">
                <a:moveTo>
                  <a:pt x="83" y="249"/>
                </a:moveTo>
                <a:cubicBezTo>
                  <a:pt x="0" y="249"/>
                  <a:pt x="0" y="249"/>
                  <a:pt x="0" y="24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3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8" y="0"/>
                  <a:pt x="83" y="14"/>
                  <a:pt x="83" y="32"/>
                </a:cubicBezTo>
                <a:lnTo>
                  <a:pt x="83" y="249"/>
                </a:lnTo>
                <a:close/>
                <a:moveTo>
                  <a:pt x="83" y="249"/>
                </a:moveTo>
                <a:cubicBezTo>
                  <a:pt x="83" y="249"/>
                  <a:pt x="83" y="249"/>
                  <a:pt x="83" y="249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5" name="Freeform 19">
            <a:extLst>
              <a:ext uri="{FF2B5EF4-FFF2-40B4-BE49-F238E27FC236}">
                <a16:creationId xmlns:a16="http://schemas.microsoft.com/office/drawing/2014/main" id="{1D50BB21-5BC5-4197-A961-DC96D49D3402}"/>
              </a:ext>
            </a:extLst>
          </p:cNvPr>
          <p:cNvSpPr>
            <a:spLocks/>
          </p:cNvSpPr>
          <p:nvPr userDrawn="1"/>
        </p:nvSpPr>
        <p:spPr bwMode="auto">
          <a:xfrm>
            <a:off x="1270508" y="5105006"/>
            <a:ext cx="735013" cy="600075"/>
          </a:xfrm>
          <a:custGeom>
            <a:avLst/>
            <a:gdLst>
              <a:gd name="T0" fmla="*/ 0 w 512"/>
              <a:gd name="T1" fmla="*/ 0 h 418"/>
              <a:gd name="T2" fmla="*/ 0 w 512"/>
              <a:gd name="T3" fmla="*/ 285 h 418"/>
              <a:gd name="T4" fmla="*/ 256 w 512"/>
              <a:gd name="T5" fmla="*/ 418 h 418"/>
              <a:gd name="T6" fmla="*/ 512 w 512"/>
              <a:gd name="T7" fmla="*/ 285 h 418"/>
              <a:gd name="T8" fmla="*/ 512 w 512"/>
              <a:gd name="T9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2" h="418">
                <a:moveTo>
                  <a:pt x="0" y="0"/>
                </a:moveTo>
                <a:cubicBezTo>
                  <a:pt x="0" y="285"/>
                  <a:pt x="0" y="285"/>
                  <a:pt x="0" y="285"/>
                </a:cubicBezTo>
                <a:cubicBezTo>
                  <a:pt x="0" y="346"/>
                  <a:pt x="115" y="418"/>
                  <a:pt x="256" y="418"/>
                </a:cubicBezTo>
                <a:cubicBezTo>
                  <a:pt x="397" y="418"/>
                  <a:pt x="512" y="347"/>
                  <a:pt x="512" y="285"/>
                </a:cubicBezTo>
                <a:cubicBezTo>
                  <a:pt x="512" y="0"/>
                  <a:pt x="512" y="0"/>
                  <a:pt x="512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6" name="Freeform 20">
            <a:extLst>
              <a:ext uri="{FF2B5EF4-FFF2-40B4-BE49-F238E27FC236}">
                <a16:creationId xmlns:a16="http://schemas.microsoft.com/office/drawing/2014/main" id="{3BA5C2AE-0804-47A4-A4CA-B1EDB6F3EB8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43482" y="4577956"/>
            <a:ext cx="1389063" cy="708025"/>
          </a:xfrm>
          <a:custGeom>
            <a:avLst/>
            <a:gdLst>
              <a:gd name="T0" fmla="*/ 469 w 968"/>
              <a:gd name="T1" fmla="*/ 489 h 493"/>
              <a:gd name="T2" fmla="*/ 27 w 968"/>
              <a:gd name="T3" fmla="*/ 280 h 493"/>
              <a:gd name="T4" fmla="*/ 27 w 968"/>
              <a:gd name="T5" fmla="*/ 218 h 493"/>
              <a:gd name="T6" fmla="*/ 469 w 968"/>
              <a:gd name="T7" fmla="*/ 4 h 493"/>
              <a:gd name="T8" fmla="*/ 499 w 968"/>
              <a:gd name="T9" fmla="*/ 4 h 493"/>
              <a:gd name="T10" fmla="*/ 941 w 968"/>
              <a:gd name="T11" fmla="*/ 218 h 493"/>
              <a:gd name="T12" fmla="*/ 941 w 968"/>
              <a:gd name="T13" fmla="*/ 280 h 493"/>
              <a:gd name="T14" fmla="*/ 499 w 968"/>
              <a:gd name="T15" fmla="*/ 489 h 493"/>
              <a:gd name="T16" fmla="*/ 469 w 968"/>
              <a:gd name="T17" fmla="*/ 489 h 493"/>
              <a:gd name="T18" fmla="*/ 469 w 968"/>
              <a:gd name="T19" fmla="*/ 489 h 493"/>
              <a:gd name="T20" fmla="*/ 469 w 968"/>
              <a:gd name="T21" fmla="*/ 48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8" h="493">
                <a:moveTo>
                  <a:pt x="469" y="489"/>
                </a:moveTo>
                <a:cubicBezTo>
                  <a:pt x="27" y="280"/>
                  <a:pt x="27" y="280"/>
                  <a:pt x="27" y="280"/>
                </a:cubicBezTo>
                <a:cubicBezTo>
                  <a:pt x="1" y="268"/>
                  <a:pt x="0" y="231"/>
                  <a:pt x="27" y="218"/>
                </a:cubicBezTo>
                <a:cubicBezTo>
                  <a:pt x="469" y="4"/>
                  <a:pt x="469" y="4"/>
                  <a:pt x="469" y="4"/>
                </a:cubicBezTo>
                <a:cubicBezTo>
                  <a:pt x="478" y="0"/>
                  <a:pt x="490" y="0"/>
                  <a:pt x="499" y="4"/>
                </a:cubicBezTo>
                <a:cubicBezTo>
                  <a:pt x="941" y="218"/>
                  <a:pt x="941" y="218"/>
                  <a:pt x="941" y="218"/>
                </a:cubicBezTo>
                <a:cubicBezTo>
                  <a:pt x="968" y="231"/>
                  <a:pt x="967" y="268"/>
                  <a:pt x="941" y="280"/>
                </a:cubicBezTo>
                <a:cubicBezTo>
                  <a:pt x="499" y="489"/>
                  <a:pt x="499" y="489"/>
                  <a:pt x="499" y="489"/>
                </a:cubicBezTo>
                <a:cubicBezTo>
                  <a:pt x="489" y="493"/>
                  <a:pt x="479" y="493"/>
                  <a:pt x="469" y="489"/>
                </a:cubicBezTo>
                <a:close/>
                <a:moveTo>
                  <a:pt x="469" y="489"/>
                </a:moveTo>
                <a:cubicBezTo>
                  <a:pt x="469" y="489"/>
                  <a:pt x="469" y="489"/>
                  <a:pt x="469" y="489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7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3477" y="354444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B6E8D5E-5AD8-4FF7-A7F7-28956F4ABA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17D90B40-23BE-4525-B89F-7010CBF65B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18999" y="0"/>
            <a:ext cx="5073559" cy="4231758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3E69121-060C-4A6A-B722-7433022ABC39}"/>
              </a:ext>
            </a:extLst>
          </p:cNvPr>
          <p:cNvSpPr/>
          <p:nvPr userDrawn="1"/>
        </p:nvSpPr>
        <p:spPr>
          <a:xfrm>
            <a:off x="6845596" y="1711842"/>
            <a:ext cx="2519916" cy="25199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F184C0A0-7D8A-4306-9EB8-B061D0A66CB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7373146" y="2240329"/>
            <a:ext cx="1451720" cy="1481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7433CED0-3ACA-422D-9765-91005083A1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-2" y="3136605"/>
            <a:ext cx="3301237" cy="3721395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2107659" y="22403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2108775" y="31356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4563" y="319999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2161" y="334755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9889CE2A-E14A-49AA-BC8A-78C19038F6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2043500" y="0"/>
            <a:ext cx="8105000" cy="4048352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2051747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4685064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2" y="4388793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6B61AC4-A681-46AA-882F-93C28663A1FE}"/>
              </a:ext>
            </a:extLst>
          </p:cNvPr>
          <p:cNvSpPr/>
          <p:nvPr userDrawn="1"/>
        </p:nvSpPr>
        <p:spPr>
          <a:xfrm>
            <a:off x="1591497" y="1847149"/>
            <a:ext cx="1662067" cy="1662067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AE946919-B84A-48C8-902D-14658F20954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0388" y="6240462"/>
            <a:ext cx="1236340" cy="617537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8C4DD4F3-F248-4F26-9EA9-5A49FBD8BE88}"/>
              </a:ext>
            </a:extLst>
          </p:cNvPr>
          <p:cNvSpPr/>
          <p:nvPr userDrawn="1"/>
        </p:nvSpPr>
        <p:spPr>
          <a:xfrm>
            <a:off x="9171956" y="3865850"/>
            <a:ext cx="976544" cy="976544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CACF7B3-C1F4-4F34-8D17-183410C0D2C4}"/>
              </a:ext>
            </a:extLst>
          </p:cNvPr>
          <p:cNvSpPr/>
          <p:nvPr userDrawn="1"/>
        </p:nvSpPr>
        <p:spPr>
          <a:xfrm>
            <a:off x="1103225" y="3471972"/>
            <a:ext cx="613626" cy="613626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77089441-729A-4016-8237-387076B7C84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403593" y="3707952"/>
            <a:ext cx="744907" cy="755292"/>
          </a:xfrm>
          <a:custGeom>
            <a:avLst/>
            <a:gdLst>
              <a:gd name="T0" fmla="*/ 735 w 784"/>
              <a:gd name="T1" fmla="*/ 177 h 797"/>
              <a:gd name="T2" fmla="*/ 608 w 784"/>
              <a:gd name="T3" fmla="*/ 49 h 797"/>
              <a:gd name="T4" fmla="*/ 429 w 784"/>
              <a:gd name="T5" fmla="*/ 49 h 797"/>
              <a:gd name="T6" fmla="*/ 89 w 784"/>
              <a:gd name="T7" fmla="*/ 388 h 797"/>
              <a:gd name="T8" fmla="*/ 53 w 784"/>
              <a:gd name="T9" fmla="*/ 466 h 797"/>
              <a:gd name="T10" fmla="*/ 3 w 784"/>
              <a:gd name="T11" fmla="*/ 721 h 797"/>
              <a:gd name="T12" fmla="*/ 3 w 784"/>
              <a:gd name="T13" fmla="*/ 723 h 797"/>
              <a:gd name="T14" fmla="*/ 21 w 784"/>
              <a:gd name="T15" fmla="*/ 778 h 797"/>
              <a:gd name="T16" fmla="*/ 68 w 784"/>
              <a:gd name="T17" fmla="*/ 797 h 797"/>
              <a:gd name="T18" fmla="*/ 76 w 784"/>
              <a:gd name="T19" fmla="*/ 797 h 797"/>
              <a:gd name="T20" fmla="*/ 78 w 784"/>
              <a:gd name="T21" fmla="*/ 797 h 797"/>
              <a:gd name="T22" fmla="*/ 321 w 784"/>
              <a:gd name="T23" fmla="*/ 731 h 797"/>
              <a:gd name="T24" fmla="*/ 395 w 784"/>
              <a:gd name="T25" fmla="*/ 695 h 797"/>
              <a:gd name="T26" fmla="*/ 735 w 784"/>
              <a:gd name="T27" fmla="*/ 355 h 797"/>
              <a:gd name="T28" fmla="*/ 735 w 784"/>
              <a:gd name="T29" fmla="*/ 177 h 797"/>
              <a:gd name="T30" fmla="*/ 518 w 784"/>
              <a:gd name="T31" fmla="*/ 78 h 797"/>
              <a:gd name="T32" fmla="*/ 561 w 784"/>
              <a:gd name="T33" fmla="*/ 96 h 797"/>
              <a:gd name="T34" fmla="*/ 688 w 784"/>
              <a:gd name="T35" fmla="*/ 224 h 797"/>
              <a:gd name="T36" fmla="*/ 688 w 784"/>
              <a:gd name="T37" fmla="*/ 309 h 797"/>
              <a:gd name="T38" fmla="*/ 673 w 784"/>
              <a:gd name="T39" fmla="*/ 324 h 797"/>
              <a:gd name="T40" fmla="*/ 460 w 784"/>
              <a:gd name="T41" fmla="*/ 111 h 797"/>
              <a:gd name="T42" fmla="*/ 476 w 784"/>
              <a:gd name="T43" fmla="*/ 96 h 797"/>
              <a:gd name="T44" fmla="*/ 518 w 784"/>
              <a:gd name="T45" fmla="*/ 78 h 797"/>
              <a:gd name="T46" fmla="*/ 69 w 784"/>
              <a:gd name="T47" fmla="*/ 731 h 797"/>
              <a:gd name="T48" fmla="*/ 99 w 784"/>
              <a:gd name="T49" fmla="*/ 577 h 797"/>
              <a:gd name="T50" fmla="*/ 213 w 784"/>
              <a:gd name="T51" fmla="*/ 691 h 797"/>
              <a:gd name="T52" fmla="*/ 69 w 784"/>
              <a:gd name="T53" fmla="*/ 731 h 797"/>
              <a:gd name="T54" fmla="*/ 349 w 784"/>
              <a:gd name="T55" fmla="*/ 648 h 797"/>
              <a:gd name="T56" fmla="*/ 313 w 784"/>
              <a:gd name="T57" fmla="*/ 665 h 797"/>
              <a:gd name="T58" fmla="*/ 313 w 784"/>
              <a:gd name="T59" fmla="*/ 664 h 797"/>
              <a:gd name="T60" fmla="*/ 309 w 784"/>
              <a:gd name="T61" fmla="*/ 665 h 797"/>
              <a:gd name="T62" fmla="*/ 306 w 784"/>
              <a:gd name="T63" fmla="*/ 665 h 797"/>
              <a:gd name="T64" fmla="*/ 264 w 784"/>
              <a:gd name="T65" fmla="*/ 648 h 797"/>
              <a:gd name="T66" fmla="*/ 136 w 784"/>
              <a:gd name="T67" fmla="*/ 520 h 797"/>
              <a:gd name="T68" fmla="*/ 119 w 784"/>
              <a:gd name="T69" fmla="*/ 474 h 797"/>
              <a:gd name="T70" fmla="*/ 120 w 784"/>
              <a:gd name="T71" fmla="*/ 468 h 797"/>
              <a:gd name="T72" fmla="*/ 119 w 784"/>
              <a:gd name="T73" fmla="*/ 468 h 797"/>
              <a:gd name="T74" fmla="*/ 136 w 784"/>
              <a:gd name="T75" fmla="*/ 435 h 797"/>
              <a:gd name="T76" fmla="*/ 413 w 784"/>
              <a:gd name="T77" fmla="*/ 158 h 797"/>
              <a:gd name="T78" fmla="*/ 626 w 784"/>
              <a:gd name="T79" fmla="*/ 371 h 797"/>
              <a:gd name="T80" fmla="*/ 349 w 784"/>
              <a:gd name="T81" fmla="*/ 648 h 797"/>
              <a:gd name="T82" fmla="*/ 349 w 784"/>
              <a:gd name="T83" fmla="*/ 648 h 797"/>
              <a:gd name="T84" fmla="*/ 349 w 784"/>
              <a:gd name="T85" fmla="*/ 648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4" h="797">
                <a:moveTo>
                  <a:pt x="735" y="177"/>
                </a:moveTo>
                <a:cubicBezTo>
                  <a:pt x="608" y="49"/>
                  <a:pt x="608" y="49"/>
                  <a:pt x="608" y="49"/>
                </a:cubicBezTo>
                <a:cubicBezTo>
                  <a:pt x="558" y="0"/>
                  <a:pt x="478" y="0"/>
                  <a:pt x="429" y="49"/>
                </a:cubicBezTo>
                <a:cubicBezTo>
                  <a:pt x="89" y="388"/>
                  <a:pt x="89" y="388"/>
                  <a:pt x="89" y="388"/>
                </a:cubicBezTo>
                <a:cubicBezTo>
                  <a:pt x="68" y="410"/>
                  <a:pt x="56" y="438"/>
                  <a:pt x="53" y="466"/>
                </a:cubicBezTo>
                <a:cubicBezTo>
                  <a:pt x="3" y="721"/>
                  <a:pt x="3" y="721"/>
                  <a:pt x="3" y="721"/>
                </a:cubicBezTo>
                <a:cubicBezTo>
                  <a:pt x="3" y="723"/>
                  <a:pt x="3" y="723"/>
                  <a:pt x="3" y="723"/>
                </a:cubicBezTo>
                <a:cubicBezTo>
                  <a:pt x="0" y="744"/>
                  <a:pt x="7" y="764"/>
                  <a:pt x="21" y="778"/>
                </a:cubicBezTo>
                <a:cubicBezTo>
                  <a:pt x="34" y="790"/>
                  <a:pt x="50" y="797"/>
                  <a:pt x="68" y="797"/>
                </a:cubicBezTo>
                <a:cubicBezTo>
                  <a:pt x="70" y="797"/>
                  <a:pt x="73" y="797"/>
                  <a:pt x="76" y="797"/>
                </a:cubicBezTo>
                <a:cubicBezTo>
                  <a:pt x="78" y="797"/>
                  <a:pt x="78" y="797"/>
                  <a:pt x="78" y="797"/>
                </a:cubicBezTo>
                <a:cubicBezTo>
                  <a:pt x="321" y="731"/>
                  <a:pt x="321" y="731"/>
                  <a:pt x="321" y="731"/>
                </a:cubicBezTo>
                <a:cubicBezTo>
                  <a:pt x="349" y="728"/>
                  <a:pt x="375" y="715"/>
                  <a:pt x="395" y="695"/>
                </a:cubicBezTo>
                <a:cubicBezTo>
                  <a:pt x="735" y="355"/>
                  <a:pt x="735" y="355"/>
                  <a:pt x="735" y="355"/>
                </a:cubicBezTo>
                <a:cubicBezTo>
                  <a:pt x="784" y="306"/>
                  <a:pt x="784" y="226"/>
                  <a:pt x="735" y="177"/>
                </a:cubicBezTo>
                <a:close/>
                <a:moveTo>
                  <a:pt x="518" y="78"/>
                </a:moveTo>
                <a:cubicBezTo>
                  <a:pt x="534" y="78"/>
                  <a:pt x="549" y="84"/>
                  <a:pt x="561" y="96"/>
                </a:cubicBezTo>
                <a:cubicBezTo>
                  <a:pt x="688" y="224"/>
                  <a:pt x="688" y="224"/>
                  <a:pt x="688" y="224"/>
                </a:cubicBezTo>
                <a:cubicBezTo>
                  <a:pt x="712" y="247"/>
                  <a:pt x="712" y="285"/>
                  <a:pt x="688" y="309"/>
                </a:cubicBezTo>
                <a:cubicBezTo>
                  <a:pt x="673" y="324"/>
                  <a:pt x="673" y="324"/>
                  <a:pt x="673" y="324"/>
                </a:cubicBezTo>
                <a:cubicBezTo>
                  <a:pt x="460" y="111"/>
                  <a:pt x="460" y="111"/>
                  <a:pt x="460" y="111"/>
                </a:cubicBezTo>
                <a:cubicBezTo>
                  <a:pt x="476" y="96"/>
                  <a:pt x="476" y="96"/>
                  <a:pt x="476" y="96"/>
                </a:cubicBezTo>
                <a:cubicBezTo>
                  <a:pt x="487" y="84"/>
                  <a:pt x="503" y="78"/>
                  <a:pt x="518" y="78"/>
                </a:cubicBezTo>
                <a:close/>
                <a:moveTo>
                  <a:pt x="69" y="731"/>
                </a:moveTo>
                <a:cubicBezTo>
                  <a:pt x="99" y="577"/>
                  <a:pt x="99" y="577"/>
                  <a:pt x="99" y="577"/>
                </a:cubicBezTo>
                <a:cubicBezTo>
                  <a:pt x="213" y="691"/>
                  <a:pt x="213" y="691"/>
                  <a:pt x="213" y="691"/>
                </a:cubicBezTo>
                <a:lnTo>
                  <a:pt x="69" y="731"/>
                </a:lnTo>
                <a:close/>
                <a:moveTo>
                  <a:pt x="349" y="648"/>
                </a:moveTo>
                <a:cubicBezTo>
                  <a:pt x="339" y="658"/>
                  <a:pt x="327" y="664"/>
                  <a:pt x="313" y="665"/>
                </a:cubicBezTo>
                <a:cubicBezTo>
                  <a:pt x="313" y="664"/>
                  <a:pt x="313" y="664"/>
                  <a:pt x="313" y="664"/>
                </a:cubicBezTo>
                <a:cubicBezTo>
                  <a:pt x="309" y="665"/>
                  <a:pt x="309" y="665"/>
                  <a:pt x="309" y="665"/>
                </a:cubicBezTo>
                <a:cubicBezTo>
                  <a:pt x="308" y="665"/>
                  <a:pt x="307" y="665"/>
                  <a:pt x="306" y="665"/>
                </a:cubicBezTo>
                <a:cubicBezTo>
                  <a:pt x="290" y="665"/>
                  <a:pt x="275" y="659"/>
                  <a:pt x="264" y="648"/>
                </a:cubicBezTo>
                <a:cubicBezTo>
                  <a:pt x="136" y="520"/>
                  <a:pt x="136" y="520"/>
                  <a:pt x="136" y="520"/>
                </a:cubicBezTo>
                <a:cubicBezTo>
                  <a:pt x="124" y="508"/>
                  <a:pt x="118" y="491"/>
                  <a:pt x="119" y="474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19" y="468"/>
                  <a:pt x="119" y="468"/>
                  <a:pt x="119" y="468"/>
                </a:cubicBezTo>
                <a:cubicBezTo>
                  <a:pt x="121" y="456"/>
                  <a:pt x="127" y="445"/>
                  <a:pt x="136" y="435"/>
                </a:cubicBezTo>
                <a:cubicBezTo>
                  <a:pt x="413" y="158"/>
                  <a:pt x="413" y="158"/>
                  <a:pt x="413" y="158"/>
                </a:cubicBezTo>
                <a:cubicBezTo>
                  <a:pt x="626" y="371"/>
                  <a:pt x="626" y="371"/>
                  <a:pt x="626" y="371"/>
                </a:cubicBezTo>
                <a:lnTo>
                  <a:pt x="349" y="648"/>
                </a:lnTo>
                <a:close/>
                <a:moveTo>
                  <a:pt x="349" y="648"/>
                </a:moveTo>
                <a:cubicBezTo>
                  <a:pt x="349" y="648"/>
                  <a:pt x="349" y="648"/>
                  <a:pt x="349" y="648"/>
                </a:cubicBezTo>
              </a:path>
            </a:pathLst>
          </a:custGeom>
          <a:solidFill>
            <a:srgbClr val="504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15041" y="338337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3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 userDrawn="1"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1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1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2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2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2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2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3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3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3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3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68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698762" y="3316076"/>
            <a:ext cx="4812312" cy="1257932"/>
          </a:xfrm>
        </p:spPr>
        <p:txBody>
          <a:bodyPr/>
          <a:lstStyle/>
          <a:p>
            <a:r>
              <a:rPr lang="zh-CN" altLang="en-US" b="0" dirty="0">
                <a:latin typeface="+mj-ea"/>
              </a:rPr>
              <a:t>项目</a:t>
            </a:r>
            <a:r>
              <a:rPr lang="en-US" altLang="zh-CN" b="0" dirty="0">
                <a:latin typeface="+mj-ea"/>
              </a:rPr>
              <a:t>5 </a:t>
            </a:r>
            <a:r>
              <a:rPr lang="zh-CN" altLang="en-US" b="0" dirty="0">
                <a:latin typeface="+mj-ea"/>
              </a:rPr>
              <a:t>组合数据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5" y="487680"/>
            <a:ext cx="5086442" cy="541020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排序列表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68080" y="1565596"/>
            <a:ext cx="1039744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sort()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方法能够对列表元素排序，该方法的语法格式如下：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2546945" y="2313357"/>
            <a:ext cx="66404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sort(key=None, reverse=False)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0100" y="3321412"/>
            <a:ext cx="116881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参数如下：</a:t>
            </a:r>
            <a:endParaRPr lang="en-US" altLang="zh-CN" sz="2400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key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-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-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表示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指定的排序规则。</a:t>
            </a:r>
            <a:endParaRPr lang="en-US" altLang="zh-CN" sz="2400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reverse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--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表示控制列表元素排序的方式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，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False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为升序，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True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为降序。</a:t>
            </a:r>
            <a:endParaRPr lang="en-US" altLang="zh-CN" sz="2400" dirty="0"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譬如：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list1.sort() 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升序</a:t>
            </a:r>
            <a:endParaRPr lang="en-US" altLang="zh-CN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    list1.sort(reverse=True)  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降序</a:t>
            </a:r>
            <a:endParaRPr lang="en-US" altLang="zh-CN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8888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5255" y="1424681"/>
            <a:ext cx="5537277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sorted()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函数可以按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升序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方式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排列列表元素，该方法的返回值是升序排列后的新列表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60453" y="3844720"/>
            <a:ext cx="501932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li_one = [4, 3, 2, 1]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li_two = sorted(li_one)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print(li_one)   # </a:t>
            </a:r>
            <a:r>
              <a:rPr lang="zh-CN" altLang="zh-CN" dirty="0">
                <a:latin typeface="Times New Roman" pitchFamily="18" charset="0"/>
              </a:rPr>
              <a:t>原列表</a:t>
            </a:r>
          </a:p>
          <a:p>
            <a:r>
              <a:rPr lang="en-US" altLang="zh-CN" dirty="0">
                <a:latin typeface="Times New Roman" pitchFamily="18" charset="0"/>
              </a:rPr>
              <a:t>print(li_two)   # </a:t>
            </a:r>
            <a:r>
              <a:rPr lang="zh-CN" altLang="zh-CN" dirty="0">
                <a:latin typeface="Times New Roman" pitchFamily="18" charset="0"/>
              </a:rPr>
              <a:t>排序后列表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4498112" y="4419015"/>
            <a:ext cx="1454736" cy="667292"/>
          </a:xfrm>
          <a:prstGeom prst="wedgeRoundRectCallout">
            <a:avLst>
              <a:gd name="adj1" fmla="val -72691"/>
              <a:gd name="adj2" fmla="val 3149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[4, 3, 2, 1]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777865" y="5634705"/>
            <a:ext cx="1440494" cy="626090"/>
          </a:xfrm>
          <a:prstGeom prst="wedgeRoundRectCallout">
            <a:avLst>
              <a:gd name="adj1" fmla="val -71670"/>
              <a:gd name="adj2" fmla="val -6742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[1, 2, 3, 4]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6265076" y="1309773"/>
            <a:ext cx="5581883" cy="138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reverse()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方法用于将列表中的元素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倒序排列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，即把原列表中的元素从右至左依次排列存放。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8508749" y="5495306"/>
            <a:ext cx="2333421" cy="582855"/>
          </a:xfrm>
          <a:prstGeom prst="wedgeRoundRectCallout">
            <a:avLst>
              <a:gd name="adj1" fmla="val -38249"/>
              <a:gd name="adj2" fmla="val -11588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['d', 'c', 'b', 'a']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7187518" y="3844720"/>
            <a:ext cx="39094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Times New Roman" pitchFamily="18" charset="0"/>
              </a:rPr>
              <a:t>li_one = ['a', 'b', 'c', 'd']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li_one.reverse()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print(li_one)</a:t>
            </a:r>
            <a:endParaRPr lang="zh-CN" altLang="zh-CN" sz="2800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3942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添加元素</a:t>
            </a:r>
          </a:p>
        </p:txBody>
      </p: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1103197" y="1783127"/>
            <a:ext cx="448085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append()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方法用于在列表末尾添加新的元素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038289" y="3608886"/>
            <a:ext cx="42535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list_one = [1, 2, 3, 4]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list_one.append(5)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print(list_one)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165044" y="5082983"/>
            <a:ext cx="1727203" cy="626750"/>
          </a:xfrm>
          <a:prstGeom prst="wedgeRoundRectCallout">
            <a:avLst>
              <a:gd name="adj1" fmla="val -45709"/>
              <a:gd name="adj2" fmla="val -9662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[1, 2, 3, 4, 5]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6080598" y="1637768"/>
            <a:ext cx="5607207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extend()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方法用于在列表末尾一次性添加另一个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列表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中的所有元素，即使用新列表扩展原来的列表。</a:t>
            </a:r>
          </a:p>
        </p:txBody>
      </p:sp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6791516" y="3389833"/>
            <a:ext cx="368357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list_str = ['a', 'b', 'c']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list_num = [1, 2, 3]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list_str.extend(list_num)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print(list_str)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9321222" y="4930515"/>
            <a:ext cx="2166436" cy="529210"/>
          </a:xfrm>
          <a:prstGeom prst="wedgeRoundRectCallout">
            <a:avLst>
              <a:gd name="adj1" fmla="val -76009"/>
              <a:gd name="adj2" fmla="val -4433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['a', 'b', 'c',1, 2, 3]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1199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添加元素</a:t>
            </a: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278004" y="2435577"/>
            <a:ext cx="10057389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insert()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方法用于将元素插入列表的指定位置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61873" y="1509850"/>
            <a:ext cx="7311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n-US" altLang="zh-CN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insert()</a:t>
            </a:r>
            <a:r>
              <a:rPr lang="zh-CN" altLang="zh-CN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</a:p>
        </p:txBody>
      </p:sp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2852169" y="3826195"/>
            <a:ext cx="51966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names = ['baby', 'Lucy', 'Alise']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names.insert(2, 'Peter')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print(names)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5041181" y="4853999"/>
            <a:ext cx="5008510" cy="731757"/>
          </a:xfrm>
          <a:prstGeom prst="wedgeRoundRectCallout">
            <a:avLst>
              <a:gd name="adj1" fmla="val -66431"/>
              <a:gd name="adj2" fmla="val -4616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['baby', 'Lucy', 'Peter', 'Alise']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8439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删除元素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92997" y="2202998"/>
            <a:ext cx="463472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del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语句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用于删除列表中指定位置的元素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693738" y="1446213"/>
            <a:ext cx="7311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n-US" altLang="zh-CN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del</a:t>
            </a:r>
            <a:r>
              <a:rPr lang="zh-CN" altLang="zh-CN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语句</a:t>
            </a:r>
          </a:p>
        </p:txBody>
      </p:sp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596946" y="3723731"/>
            <a:ext cx="517919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names = ['baby', 'Lucy', 'Alise']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del names[0]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print(names)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2099252" y="4924060"/>
            <a:ext cx="2734005" cy="601287"/>
          </a:xfrm>
          <a:prstGeom prst="wedgeRoundRectCallout">
            <a:avLst>
              <a:gd name="adj1" fmla="val -49507"/>
              <a:gd name="adj2" fmla="val -8650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['Lucy', 'Alise']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6094875" y="2144668"/>
            <a:ext cx="5358339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remove()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用于移除列表中的某个元素，若列表中有多个匹配的元素，只会移除匹配到的第一个元素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5799120" y="1474575"/>
            <a:ext cx="4481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n-US" altLang="zh-CN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remove()</a:t>
            </a:r>
            <a:r>
              <a:rPr lang="zh-CN" altLang="zh-CN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6500772" y="4513550"/>
            <a:ext cx="48138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chars = ['h', 'e', 'l', 'l', ‘o']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 err="1">
                <a:latin typeface="Times New Roman" pitchFamily="18" charset="0"/>
              </a:rPr>
              <a:t>chars.remove</a:t>
            </a:r>
            <a:r>
              <a:rPr lang="en-US" altLang="zh-CN" dirty="0">
                <a:latin typeface="Times New Roman" pitchFamily="18" charset="0"/>
              </a:rPr>
              <a:t>(‘l')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print(chars)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7378347" y="5825456"/>
            <a:ext cx="3058709" cy="520539"/>
          </a:xfrm>
          <a:prstGeom prst="wedgeRoundRectCallout">
            <a:avLst>
              <a:gd name="adj1" fmla="val -36284"/>
              <a:gd name="adj2" fmla="val -9930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['h', ‘e', 'l', ‘o']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93955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删除元素</a:t>
            </a: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167564" y="2209725"/>
            <a:ext cx="10057389" cy="108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pop()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方法用于移除列表中的某个元素，如果不指定具体元素，那么移除列表中的最后一个元素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46138" y="1331797"/>
            <a:ext cx="38283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n-US" altLang="zh-CN" sz="32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pop()</a:t>
            </a:r>
            <a:r>
              <a:rPr lang="zh-CN" altLang="zh-CN" sz="32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</a:p>
        </p:txBody>
      </p:sp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2234385" y="3706252"/>
            <a:ext cx="675996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Times New Roman" pitchFamily="18" charset="0"/>
              </a:rPr>
              <a:t>numbers = [1, 2, 3, 4, 5]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numbers.pop()             # </a:t>
            </a:r>
            <a:r>
              <a:rPr lang="zh-CN" altLang="zh-CN" sz="2800" dirty="0">
                <a:latin typeface="Times New Roman" pitchFamily="18" charset="0"/>
              </a:rPr>
              <a:t>移除最后一个元素</a:t>
            </a:r>
          </a:p>
          <a:p>
            <a:r>
              <a:rPr lang="en-US" altLang="zh-CN" sz="2800" dirty="0">
                <a:latin typeface="Times New Roman" pitchFamily="18" charset="0"/>
              </a:rPr>
              <a:t>numbers.pop(1)           # </a:t>
            </a:r>
            <a:r>
              <a:rPr lang="zh-CN" altLang="zh-CN" sz="2800" dirty="0">
                <a:latin typeface="Times New Roman" pitchFamily="18" charset="0"/>
              </a:rPr>
              <a:t>移除索引为</a:t>
            </a:r>
            <a:r>
              <a:rPr lang="en-US" altLang="zh-CN" sz="2800" dirty="0">
                <a:latin typeface="Times New Roman" pitchFamily="18" charset="0"/>
              </a:rPr>
              <a:t>1</a:t>
            </a:r>
            <a:r>
              <a:rPr lang="zh-CN" altLang="zh-CN" sz="2800" dirty="0">
                <a:latin typeface="Times New Roman" pitchFamily="18" charset="0"/>
              </a:rPr>
              <a:t>的元素</a:t>
            </a:r>
          </a:p>
          <a:p>
            <a:r>
              <a:rPr lang="en-US" altLang="zh-CN" sz="2800" dirty="0">
                <a:latin typeface="Times New Roman" pitchFamily="18" charset="0"/>
              </a:rPr>
              <a:t>print(numbers)</a:t>
            </a:r>
            <a:endParaRPr lang="zh-CN" altLang="zh-CN" sz="2800" dirty="0">
              <a:latin typeface="Times New Roman" pitchFamily="18" charset="0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5106827" y="5289685"/>
            <a:ext cx="2385713" cy="827013"/>
          </a:xfrm>
          <a:prstGeom prst="wedgeRoundRectCallout">
            <a:avLst>
              <a:gd name="adj1" fmla="val -70612"/>
              <a:gd name="adj2" fmla="val -4189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[1, 3, 4]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7071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修改元素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91234" y="1657426"/>
            <a:ext cx="1042238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修改列表中的元素就是通过索引获取元素并对该元素重新赋值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897564" y="3354903"/>
            <a:ext cx="679565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Times New Roman" pitchFamily="18" charset="0"/>
              </a:rPr>
              <a:t>names = ['baby', 'Lucy', 'Alise']</a:t>
            </a:r>
          </a:p>
          <a:p>
            <a:r>
              <a:rPr lang="en-US" altLang="zh-CN" sz="2800" dirty="0">
                <a:latin typeface="Times New Roman" pitchFamily="18" charset="0"/>
              </a:rPr>
              <a:t># </a:t>
            </a:r>
            <a:r>
              <a:rPr lang="zh-CN" altLang="zh-CN" sz="2800" dirty="0">
                <a:latin typeface="Times New Roman" pitchFamily="18" charset="0"/>
              </a:rPr>
              <a:t>将索引为</a:t>
            </a:r>
            <a:r>
              <a:rPr lang="en-US" altLang="zh-CN" sz="2800" dirty="0">
                <a:latin typeface="Times New Roman" pitchFamily="18" charset="0"/>
              </a:rPr>
              <a:t>0</a:t>
            </a:r>
            <a:r>
              <a:rPr lang="zh-CN" altLang="zh-CN" sz="2800" dirty="0">
                <a:latin typeface="Times New Roman" pitchFamily="18" charset="0"/>
              </a:rPr>
              <a:t>的元素</a:t>
            </a:r>
            <a:r>
              <a:rPr lang="en-US" altLang="zh-CN" sz="2800" dirty="0">
                <a:latin typeface="Times New Roman" pitchFamily="18" charset="0"/>
              </a:rPr>
              <a:t>'baby'</a:t>
            </a:r>
            <a:r>
              <a:rPr lang="zh-CN" altLang="zh-CN" sz="2800" dirty="0">
                <a:latin typeface="Times New Roman" pitchFamily="18" charset="0"/>
              </a:rPr>
              <a:t>重新赋值为</a:t>
            </a:r>
            <a:r>
              <a:rPr lang="en-US" altLang="zh-CN" sz="2800" dirty="0">
                <a:latin typeface="Times New Roman" pitchFamily="18" charset="0"/>
              </a:rPr>
              <a:t>'Harry'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names[0] = 'Harry'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print(names)</a:t>
            </a:r>
            <a:endParaRPr lang="zh-CN" altLang="zh-CN" sz="2800" dirty="0">
              <a:latin typeface="Times New Roman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110188" y="4921664"/>
            <a:ext cx="2672998" cy="633748"/>
          </a:xfrm>
          <a:prstGeom prst="wedgeRoundRectCallout">
            <a:avLst>
              <a:gd name="adj1" fmla="val -61196"/>
              <a:gd name="adj2" fmla="val -5003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['Harry', 'Lucy', 'Alise']</a:t>
            </a:r>
            <a:endParaRPr lang="zh-CN" altLang="zh-CN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28458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嵌套列表</a:t>
            </a:r>
          </a:p>
        </p:txBody>
      </p:sp>
      <p:sp>
        <p:nvSpPr>
          <p:cNvPr id="4" name="文本框 99"/>
          <p:cNvSpPr txBox="1">
            <a:spLocks noChangeArrowheads="1"/>
          </p:cNvSpPr>
          <p:nvPr/>
        </p:nvSpPr>
        <p:spPr bwMode="auto">
          <a:xfrm>
            <a:off x="1591388" y="2245848"/>
            <a:ext cx="9175097" cy="130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       </a:t>
            </a:r>
            <a:r>
              <a:rPr lang="zh-CN" altLang="zh-CN" sz="2800" dirty="0">
                <a:latin typeface="+mj-ea"/>
                <a:ea typeface="+mj-ea"/>
              </a:rPr>
              <a:t>列表可以存储任何元素，当然也可以存储列表，</a:t>
            </a:r>
            <a:r>
              <a:rPr lang="zh-CN" altLang="en-US" sz="2800" dirty="0">
                <a:latin typeface="+mj-ea"/>
                <a:ea typeface="+mj-ea"/>
              </a:rPr>
              <a:t>若</a:t>
            </a:r>
            <a:r>
              <a:rPr lang="zh-CN" altLang="zh-CN" sz="2800" dirty="0">
                <a:solidFill>
                  <a:srgbClr val="FF0000"/>
                </a:solidFill>
                <a:latin typeface="+mj-ea"/>
                <a:ea typeface="+mj-ea"/>
              </a:rPr>
              <a:t>列表</a:t>
            </a: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中</a:t>
            </a:r>
            <a:r>
              <a:rPr lang="zh-CN" altLang="zh-CN" sz="2800" dirty="0">
                <a:solidFill>
                  <a:srgbClr val="FF0000"/>
                </a:solidFill>
                <a:latin typeface="+mj-ea"/>
                <a:ea typeface="+mj-ea"/>
              </a:rPr>
              <a:t>存储的元素也是列表</a:t>
            </a:r>
            <a:r>
              <a:rPr lang="zh-CN" altLang="zh-CN" sz="2800" dirty="0">
                <a:latin typeface="+mj-ea"/>
                <a:ea typeface="+mj-ea"/>
              </a:rPr>
              <a:t>，则称为</a:t>
            </a:r>
            <a:r>
              <a:rPr lang="zh-CN" altLang="zh-CN" sz="2800" dirty="0">
                <a:solidFill>
                  <a:srgbClr val="FF0000"/>
                </a:solidFill>
                <a:latin typeface="+mj-ea"/>
                <a:ea typeface="+mj-ea"/>
              </a:rPr>
              <a:t>嵌套列表</a:t>
            </a:r>
            <a:r>
              <a:rPr lang="zh-CN" altLang="zh-CN" sz="2800" dirty="0">
                <a:latin typeface="+mj-ea"/>
                <a:ea typeface="+mj-ea"/>
              </a:rPr>
              <a:t>。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9940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创建嵌套列表</a:t>
            </a:r>
          </a:p>
        </p:txBody>
      </p: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1244451" y="1661446"/>
            <a:ext cx="941484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嵌套列表的创建方式与普通列表的创建方式相同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2296503" y="2797675"/>
            <a:ext cx="55622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3200" dirty="0">
                <a:latin typeface="Times New Roman" pitchFamily="18" charset="0"/>
              </a:rPr>
              <a:t>[[0], [1], [2, 3]]</a:t>
            </a:r>
            <a:endParaRPr lang="zh-CN" altLang="zh-CN" sz="3200" dirty="0">
              <a:latin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5009" y="4170447"/>
            <a:ext cx="104554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以上代码创建了一个嵌套列表，该列表中包含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个列表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类型的元素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，其中索引为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0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的元素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[0]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，索引为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的元素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[1]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，索引为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的元素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[2, 3]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69755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访问嵌套列表</a:t>
            </a: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931819" y="1683978"/>
            <a:ext cx="10493036" cy="130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若希望访问嵌套的内层列表中的元素，需要先使用索引获取内层列表，再使用索引访问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内层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列表中的元素。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3563810" y="3300364"/>
            <a:ext cx="3919624" cy="26167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654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2238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4323" y="998092"/>
            <a:ext cx="12177677" cy="5926131"/>
            <a:chOff x="0" y="967196"/>
            <a:chExt cx="12177676" cy="5926131"/>
          </a:xfrm>
        </p:grpSpPr>
        <p:grpSp>
          <p:nvGrpSpPr>
            <p:cNvPr id="15" name="íṡļíḋé">
              <a:extLst>
                <a:ext uri="{FF2B5EF4-FFF2-40B4-BE49-F238E27FC236}">
                  <a16:creationId xmlns:a16="http://schemas.microsoft.com/office/drawing/2014/main" id="{99044E65-71C2-4B92-8DDC-1AD787D09245}"/>
                </a:ext>
              </a:extLst>
            </p:cNvPr>
            <p:cNvGrpSpPr/>
            <p:nvPr/>
          </p:nvGrpSpPr>
          <p:grpSpPr>
            <a:xfrm>
              <a:off x="0" y="4452499"/>
              <a:ext cx="12177676" cy="2440828"/>
              <a:chOff x="0" y="4466341"/>
              <a:chExt cx="9144000" cy="1832773"/>
            </a:xfrm>
          </p:grpSpPr>
          <p:sp>
            <p:nvSpPr>
              <p:cNvPr id="34" name="iṣḷiḑè">
                <a:extLst>
                  <a:ext uri="{FF2B5EF4-FFF2-40B4-BE49-F238E27FC236}">
                    <a16:creationId xmlns:a16="http://schemas.microsoft.com/office/drawing/2014/main" id="{C96AB7A6-6F11-47F9-A08C-BEE0B06BA360}"/>
                  </a:ext>
                </a:extLst>
              </p:cNvPr>
              <p:cNvSpPr/>
              <p:nvPr/>
            </p:nvSpPr>
            <p:spPr bwMode="auto">
              <a:xfrm>
                <a:off x="772875" y="4678733"/>
                <a:ext cx="4359944" cy="1392352"/>
              </a:xfrm>
              <a:custGeom>
                <a:avLst/>
                <a:gdLst>
                  <a:gd name="T0" fmla="*/ 1027 w 1478"/>
                  <a:gd name="T1" fmla="*/ 471 h 473"/>
                  <a:gd name="T2" fmla="*/ 972 w 1478"/>
                  <a:gd name="T3" fmla="*/ 473 h 473"/>
                  <a:gd name="T4" fmla="*/ 970 w 1478"/>
                  <a:gd name="T5" fmla="*/ 473 h 473"/>
                  <a:gd name="T6" fmla="*/ 995 w 1478"/>
                  <a:gd name="T7" fmla="*/ 117 h 473"/>
                  <a:gd name="T8" fmla="*/ 996 w 1478"/>
                  <a:gd name="T9" fmla="*/ 105 h 473"/>
                  <a:gd name="T10" fmla="*/ 1006 w 1478"/>
                  <a:gd name="T11" fmla="*/ 117 h 473"/>
                  <a:gd name="T12" fmla="*/ 1010 w 1478"/>
                  <a:gd name="T13" fmla="*/ 471 h 473"/>
                  <a:gd name="T14" fmla="*/ 1461 w 1478"/>
                  <a:gd name="T15" fmla="*/ 105 h 473"/>
                  <a:gd name="T16" fmla="*/ 1465 w 1478"/>
                  <a:gd name="T17" fmla="*/ 105 h 473"/>
                  <a:gd name="T18" fmla="*/ 1475 w 1478"/>
                  <a:gd name="T19" fmla="*/ 155 h 473"/>
                  <a:gd name="T20" fmla="*/ 1478 w 1478"/>
                  <a:gd name="T21" fmla="*/ 473 h 473"/>
                  <a:gd name="T22" fmla="*/ 1465 w 1478"/>
                  <a:gd name="T23" fmla="*/ 473 h 473"/>
                  <a:gd name="T24" fmla="*/ 1423 w 1478"/>
                  <a:gd name="T25" fmla="*/ 473 h 473"/>
                  <a:gd name="T26" fmla="*/ 1415 w 1478"/>
                  <a:gd name="T27" fmla="*/ 207 h 473"/>
                  <a:gd name="T28" fmla="*/ 1423 w 1478"/>
                  <a:gd name="T29" fmla="*/ 155 h 473"/>
                  <a:gd name="T30" fmla="*/ 1427 w 1478"/>
                  <a:gd name="T31" fmla="*/ 105 h 473"/>
                  <a:gd name="T32" fmla="*/ 1442 w 1478"/>
                  <a:gd name="T33" fmla="*/ 23 h 473"/>
                  <a:gd name="T34" fmla="*/ 1461 w 1478"/>
                  <a:gd name="T35" fmla="*/ 105 h 473"/>
                  <a:gd name="T36" fmla="*/ 1285 w 1478"/>
                  <a:gd name="T37" fmla="*/ 190 h 473"/>
                  <a:gd name="T38" fmla="*/ 1335 w 1478"/>
                  <a:gd name="T39" fmla="*/ 473 h 473"/>
                  <a:gd name="T40" fmla="*/ 1285 w 1478"/>
                  <a:gd name="T41" fmla="*/ 190 h 473"/>
                  <a:gd name="T42" fmla="*/ 1176 w 1478"/>
                  <a:gd name="T43" fmla="*/ 243 h 473"/>
                  <a:gd name="T44" fmla="*/ 1216 w 1478"/>
                  <a:gd name="T45" fmla="*/ 473 h 473"/>
                  <a:gd name="T46" fmla="*/ 1176 w 1478"/>
                  <a:gd name="T47" fmla="*/ 243 h 473"/>
                  <a:gd name="T48" fmla="*/ 1083 w 1478"/>
                  <a:gd name="T49" fmla="*/ 167 h 473"/>
                  <a:gd name="T50" fmla="*/ 1125 w 1478"/>
                  <a:gd name="T51" fmla="*/ 473 h 473"/>
                  <a:gd name="T52" fmla="*/ 1083 w 1478"/>
                  <a:gd name="T53" fmla="*/ 167 h 473"/>
                  <a:gd name="T54" fmla="*/ 849 w 1478"/>
                  <a:gd name="T55" fmla="*/ 295 h 473"/>
                  <a:gd name="T56" fmla="*/ 884 w 1478"/>
                  <a:gd name="T57" fmla="*/ 473 h 473"/>
                  <a:gd name="T58" fmla="*/ 849 w 1478"/>
                  <a:gd name="T59" fmla="*/ 295 h 473"/>
                  <a:gd name="T60" fmla="*/ 631 w 1478"/>
                  <a:gd name="T61" fmla="*/ 373 h 473"/>
                  <a:gd name="T62" fmla="*/ 643 w 1478"/>
                  <a:gd name="T63" fmla="*/ 318 h 473"/>
                  <a:gd name="T64" fmla="*/ 667 w 1478"/>
                  <a:gd name="T65" fmla="*/ 306 h 473"/>
                  <a:gd name="T66" fmla="*/ 702 w 1478"/>
                  <a:gd name="T67" fmla="*/ 234 h 473"/>
                  <a:gd name="T68" fmla="*/ 723 w 1478"/>
                  <a:gd name="T69" fmla="*/ 306 h 473"/>
                  <a:gd name="T70" fmla="*/ 702 w 1478"/>
                  <a:gd name="T71" fmla="*/ 473 h 473"/>
                  <a:gd name="T72" fmla="*/ 687 w 1478"/>
                  <a:gd name="T73" fmla="*/ 473 h 473"/>
                  <a:gd name="T74" fmla="*/ 643 w 1478"/>
                  <a:gd name="T75" fmla="*/ 473 h 473"/>
                  <a:gd name="T76" fmla="*/ 631 w 1478"/>
                  <a:gd name="T77" fmla="*/ 373 h 473"/>
                  <a:gd name="T78" fmla="*/ 581 w 1478"/>
                  <a:gd name="T79" fmla="*/ 255 h 473"/>
                  <a:gd name="T80" fmla="*/ 623 w 1478"/>
                  <a:gd name="T81" fmla="*/ 473 h 473"/>
                  <a:gd name="T82" fmla="*/ 581 w 1478"/>
                  <a:gd name="T83" fmla="*/ 255 h 473"/>
                  <a:gd name="T84" fmla="*/ 532 w 1478"/>
                  <a:gd name="T85" fmla="*/ 314 h 473"/>
                  <a:gd name="T86" fmla="*/ 557 w 1478"/>
                  <a:gd name="T87" fmla="*/ 356 h 473"/>
                  <a:gd name="T88" fmla="*/ 532 w 1478"/>
                  <a:gd name="T89" fmla="*/ 473 h 473"/>
                  <a:gd name="T90" fmla="*/ 455 w 1478"/>
                  <a:gd name="T91" fmla="*/ 473 h 473"/>
                  <a:gd name="T92" fmla="*/ 455 w 1478"/>
                  <a:gd name="T93" fmla="*/ 302 h 473"/>
                  <a:gd name="T94" fmla="*/ 488 w 1478"/>
                  <a:gd name="T95" fmla="*/ 356 h 473"/>
                  <a:gd name="T96" fmla="*/ 532 w 1478"/>
                  <a:gd name="T97" fmla="*/ 314 h 473"/>
                  <a:gd name="T98" fmla="*/ 360 w 1478"/>
                  <a:gd name="T99" fmla="*/ 293 h 473"/>
                  <a:gd name="T100" fmla="*/ 426 w 1478"/>
                  <a:gd name="T101" fmla="*/ 473 h 473"/>
                  <a:gd name="T102" fmla="*/ 360 w 1478"/>
                  <a:gd name="T103" fmla="*/ 293 h 473"/>
                  <a:gd name="T104" fmla="*/ 287 w 1478"/>
                  <a:gd name="T105" fmla="*/ 209 h 473"/>
                  <a:gd name="T106" fmla="*/ 350 w 1478"/>
                  <a:gd name="T107" fmla="*/ 473 h 473"/>
                  <a:gd name="T108" fmla="*/ 287 w 1478"/>
                  <a:gd name="T109" fmla="*/ 209 h 473"/>
                  <a:gd name="T110" fmla="*/ 195 w 1478"/>
                  <a:gd name="T111" fmla="*/ 184 h 473"/>
                  <a:gd name="T112" fmla="*/ 241 w 1478"/>
                  <a:gd name="T113" fmla="*/ 473 h 473"/>
                  <a:gd name="T114" fmla="*/ 195 w 1478"/>
                  <a:gd name="T115" fmla="*/ 184 h 473"/>
                  <a:gd name="T116" fmla="*/ 31 w 1478"/>
                  <a:gd name="T117" fmla="*/ 264 h 473"/>
                  <a:gd name="T118" fmla="*/ 92 w 1478"/>
                  <a:gd name="T119" fmla="*/ 473 h 473"/>
                  <a:gd name="T120" fmla="*/ 31 w 1478"/>
                  <a:gd name="T121" fmla="*/ 473 h 473"/>
                  <a:gd name="T122" fmla="*/ 0 w 1478"/>
                  <a:gd name="T123" fmla="*/ 331 h 473"/>
                  <a:gd name="T124" fmla="*/ 31 w 1478"/>
                  <a:gd name="T125" fmla="*/ 264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78" h="473">
                    <a:moveTo>
                      <a:pt x="1010" y="471"/>
                    </a:moveTo>
                    <a:lnTo>
                      <a:pt x="1027" y="471"/>
                    </a:lnTo>
                    <a:lnTo>
                      <a:pt x="1027" y="473"/>
                    </a:lnTo>
                    <a:lnTo>
                      <a:pt x="972" y="473"/>
                    </a:lnTo>
                    <a:lnTo>
                      <a:pt x="972" y="473"/>
                    </a:lnTo>
                    <a:lnTo>
                      <a:pt x="970" y="473"/>
                    </a:lnTo>
                    <a:lnTo>
                      <a:pt x="970" y="117"/>
                    </a:lnTo>
                    <a:lnTo>
                      <a:pt x="995" y="117"/>
                    </a:lnTo>
                    <a:lnTo>
                      <a:pt x="996" y="75"/>
                    </a:lnTo>
                    <a:lnTo>
                      <a:pt x="996" y="105"/>
                    </a:lnTo>
                    <a:lnTo>
                      <a:pt x="1002" y="105"/>
                    </a:lnTo>
                    <a:lnTo>
                      <a:pt x="1006" y="117"/>
                    </a:lnTo>
                    <a:lnTo>
                      <a:pt x="1010" y="117"/>
                    </a:lnTo>
                    <a:lnTo>
                      <a:pt x="1010" y="471"/>
                    </a:lnTo>
                    <a:lnTo>
                      <a:pt x="1010" y="471"/>
                    </a:lnTo>
                    <a:close/>
                    <a:moveTo>
                      <a:pt x="1461" y="105"/>
                    </a:moveTo>
                    <a:lnTo>
                      <a:pt x="1463" y="0"/>
                    </a:lnTo>
                    <a:lnTo>
                      <a:pt x="1465" y="105"/>
                    </a:lnTo>
                    <a:lnTo>
                      <a:pt x="1475" y="105"/>
                    </a:lnTo>
                    <a:lnTo>
                      <a:pt x="1475" y="155"/>
                    </a:lnTo>
                    <a:lnTo>
                      <a:pt x="1478" y="155"/>
                    </a:lnTo>
                    <a:lnTo>
                      <a:pt x="1478" y="473"/>
                    </a:lnTo>
                    <a:lnTo>
                      <a:pt x="1475" y="473"/>
                    </a:lnTo>
                    <a:lnTo>
                      <a:pt x="1465" y="473"/>
                    </a:lnTo>
                    <a:lnTo>
                      <a:pt x="1427" y="473"/>
                    </a:lnTo>
                    <a:lnTo>
                      <a:pt x="1423" y="473"/>
                    </a:lnTo>
                    <a:lnTo>
                      <a:pt x="1415" y="473"/>
                    </a:lnTo>
                    <a:lnTo>
                      <a:pt x="1415" y="207"/>
                    </a:lnTo>
                    <a:lnTo>
                      <a:pt x="1423" y="207"/>
                    </a:lnTo>
                    <a:lnTo>
                      <a:pt x="1423" y="155"/>
                    </a:lnTo>
                    <a:lnTo>
                      <a:pt x="1427" y="155"/>
                    </a:lnTo>
                    <a:lnTo>
                      <a:pt x="1427" y="105"/>
                    </a:lnTo>
                    <a:lnTo>
                      <a:pt x="1440" y="105"/>
                    </a:lnTo>
                    <a:lnTo>
                      <a:pt x="1442" y="23"/>
                    </a:lnTo>
                    <a:lnTo>
                      <a:pt x="1444" y="105"/>
                    </a:lnTo>
                    <a:lnTo>
                      <a:pt x="1461" y="105"/>
                    </a:lnTo>
                    <a:lnTo>
                      <a:pt x="1461" y="105"/>
                    </a:lnTo>
                    <a:close/>
                    <a:moveTo>
                      <a:pt x="1285" y="190"/>
                    </a:moveTo>
                    <a:lnTo>
                      <a:pt x="1335" y="190"/>
                    </a:lnTo>
                    <a:lnTo>
                      <a:pt x="1335" y="473"/>
                    </a:lnTo>
                    <a:lnTo>
                      <a:pt x="1285" y="473"/>
                    </a:lnTo>
                    <a:lnTo>
                      <a:pt x="1285" y="190"/>
                    </a:lnTo>
                    <a:lnTo>
                      <a:pt x="1285" y="190"/>
                    </a:lnTo>
                    <a:close/>
                    <a:moveTo>
                      <a:pt x="1176" y="243"/>
                    </a:moveTo>
                    <a:lnTo>
                      <a:pt x="1216" y="243"/>
                    </a:lnTo>
                    <a:lnTo>
                      <a:pt x="1216" y="473"/>
                    </a:lnTo>
                    <a:lnTo>
                      <a:pt x="1176" y="473"/>
                    </a:lnTo>
                    <a:lnTo>
                      <a:pt x="1176" y="243"/>
                    </a:lnTo>
                    <a:lnTo>
                      <a:pt x="1176" y="243"/>
                    </a:lnTo>
                    <a:close/>
                    <a:moveTo>
                      <a:pt x="1083" y="167"/>
                    </a:moveTo>
                    <a:lnTo>
                      <a:pt x="1125" y="167"/>
                    </a:lnTo>
                    <a:lnTo>
                      <a:pt x="1125" y="473"/>
                    </a:lnTo>
                    <a:lnTo>
                      <a:pt x="1083" y="473"/>
                    </a:lnTo>
                    <a:lnTo>
                      <a:pt x="1083" y="167"/>
                    </a:lnTo>
                    <a:lnTo>
                      <a:pt x="1083" y="167"/>
                    </a:lnTo>
                    <a:close/>
                    <a:moveTo>
                      <a:pt x="849" y="295"/>
                    </a:moveTo>
                    <a:lnTo>
                      <a:pt x="884" y="295"/>
                    </a:lnTo>
                    <a:lnTo>
                      <a:pt x="884" y="473"/>
                    </a:lnTo>
                    <a:lnTo>
                      <a:pt x="849" y="473"/>
                    </a:lnTo>
                    <a:lnTo>
                      <a:pt x="849" y="295"/>
                    </a:lnTo>
                    <a:lnTo>
                      <a:pt x="849" y="295"/>
                    </a:lnTo>
                    <a:close/>
                    <a:moveTo>
                      <a:pt x="631" y="373"/>
                    </a:moveTo>
                    <a:lnTo>
                      <a:pt x="643" y="373"/>
                    </a:lnTo>
                    <a:lnTo>
                      <a:pt x="643" y="318"/>
                    </a:lnTo>
                    <a:lnTo>
                      <a:pt x="667" y="318"/>
                    </a:lnTo>
                    <a:lnTo>
                      <a:pt x="667" y="306"/>
                    </a:lnTo>
                    <a:lnTo>
                      <a:pt x="667" y="234"/>
                    </a:lnTo>
                    <a:lnTo>
                      <a:pt x="702" y="234"/>
                    </a:lnTo>
                    <a:lnTo>
                      <a:pt x="702" y="306"/>
                    </a:lnTo>
                    <a:lnTo>
                      <a:pt x="723" y="306"/>
                    </a:lnTo>
                    <a:lnTo>
                      <a:pt x="723" y="473"/>
                    </a:lnTo>
                    <a:lnTo>
                      <a:pt x="702" y="473"/>
                    </a:lnTo>
                    <a:lnTo>
                      <a:pt x="698" y="473"/>
                    </a:lnTo>
                    <a:lnTo>
                      <a:pt x="687" y="473"/>
                    </a:lnTo>
                    <a:lnTo>
                      <a:pt x="667" y="473"/>
                    </a:lnTo>
                    <a:lnTo>
                      <a:pt x="643" y="473"/>
                    </a:lnTo>
                    <a:lnTo>
                      <a:pt x="631" y="473"/>
                    </a:lnTo>
                    <a:lnTo>
                      <a:pt x="631" y="373"/>
                    </a:lnTo>
                    <a:lnTo>
                      <a:pt x="631" y="373"/>
                    </a:lnTo>
                    <a:close/>
                    <a:moveTo>
                      <a:pt x="581" y="255"/>
                    </a:moveTo>
                    <a:lnTo>
                      <a:pt x="623" y="255"/>
                    </a:lnTo>
                    <a:lnTo>
                      <a:pt x="623" y="473"/>
                    </a:lnTo>
                    <a:lnTo>
                      <a:pt x="581" y="473"/>
                    </a:lnTo>
                    <a:lnTo>
                      <a:pt x="581" y="255"/>
                    </a:lnTo>
                    <a:lnTo>
                      <a:pt x="581" y="255"/>
                    </a:lnTo>
                    <a:close/>
                    <a:moveTo>
                      <a:pt x="532" y="314"/>
                    </a:moveTo>
                    <a:lnTo>
                      <a:pt x="557" y="314"/>
                    </a:lnTo>
                    <a:lnTo>
                      <a:pt x="557" y="356"/>
                    </a:lnTo>
                    <a:lnTo>
                      <a:pt x="557" y="473"/>
                    </a:lnTo>
                    <a:lnTo>
                      <a:pt x="532" y="473"/>
                    </a:lnTo>
                    <a:lnTo>
                      <a:pt x="488" y="473"/>
                    </a:lnTo>
                    <a:lnTo>
                      <a:pt x="455" y="473"/>
                    </a:lnTo>
                    <a:lnTo>
                      <a:pt x="455" y="356"/>
                    </a:lnTo>
                    <a:lnTo>
                      <a:pt x="455" y="302"/>
                    </a:lnTo>
                    <a:lnTo>
                      <a:pt x="488" y="302"/>
                    </a:lnTo>
                    <a:lnTo>
                      <a:pt x="488" y="356"/>
                    </a:lnTo>
                    <a:lnTo>
                      <a:pt x="532" y="356"/>
                    </a:lnTo>
                    <a:lnTo>
                      <a:pt x="532" y="314"/>
                    </a:lnTo>
                    <a:lnTo>
                      <a:pt x="532" y="314"/>
                    </a:lnTo>
                    <a:close/>
                    <a:moveTo>
                      <a:pt x="360" y="293"/>
                    </a:moveTo>
                    <a:lnTo>
                      <a:pt x="426" y="293"/>
                    </a:lnTo>
                    <a:lnTo>
                      <a:pt x="426" y="473"/>
                    </a:lnTo>
                    <a:lnTo>
                      <a:pt x="360" y="473"/>
                    </a:lnTo>
                    <a:lnTo>
                      <a:pt x="360" y="293"/>
                    </a:lnTo>
                    <a:lnTo>
                      <a:pt x="360" y="293"/>
                    </a:lnTo>
                    <a:close/>
                    <a:moveTo>
                      <a:pt x="287" y="209"/>
                    </a:moveTo>
                    <a:lnTo>
                      <a:pt x="350" y="209"/>
                    </a:lnTo>
                    <a:lnTo>
                      <a:pt x="350" y="473"/>
                    </a:lnTo>
                    <a:lnTo>
                      <a:pt x="287" y="473"/>
                    </a:lnTo>
                    <a:lnTo>
                      <a:pt x="287" y="209"/>
                    </a:lnTo>
                    <a:lnTo>
                      <a:pt x="287" y="209"/>
                    </a:lnTo>
                    <a:close/>
                    <a:moveTo>
                      <a:pt x="195" y="184"/>
                    </a:moveTo>
                    <a:lnTo>
                      <a:pt x="241" y="184"/>
                    </a:lnTo>
                    <a:lnTo>
                      <a:pt x="241" y="473"/>
                    </a:lnTo>
                    <a:lnTo>
                      <a:pt x="195" y="473"/>
                    </a:lnTo>
                    <a:lnTo>
                      <a:pt x="195" y="184"/>
                    </a:lnTo>
                    <a:lnTo>
                      <a:pt x="195" y="184"/>
                    </a:lnTo>
                    <a:close/>
                    <a:moveTo>
                      <a:pt x="31" y="264"/>
                    </a:moveTo>
                    <a:lnTo>
                      <a:pt x="92" y="264"/>
                    </a:lnTo>
                    <a:lnTo>
                      <a:pt x="92" y="473"/>
                    </a:lnTo>
                    <a:lnTo>
                      <a:pt x="61" y="473"/>
                    </a:lnTo>
                    <a:lnTo>
                      <a:pt x="31" y="473"/>
                    </a:lnTo>
                    <a:lnTo>
                      <a:pt x="0" y="473"/>
                    </a:lnTo>
                    <a:lnTo>
                      <a:pt x="0" y="331"/>
                    </a:lnTo>
                    <a:lnTo>
                      <a:pt x="31" y="331"/>
                    </a:lnTo>
                    <a:lnTo>
                      <a:pt x="31" y="264"/>
                    </a:lnTo>
                    <a:lnTo>
                      <a:pt x="31" y="26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5" name="ïṡ1ïdè">
                <a:extLst>
                  <a:ext uri="{FF2B5EF4-FFF2-40B4-BE49-F238E27FC236}">
                    <a16:creationId xmlns:a16="http://schemas.microsoft.com/office/drawing/2014/main" id="{0235A7A7-B055-43F4-808D-987A934AB16E}"/>
                  </a:ext>
                </a:extLst>
              </p:cNvPr>
              <p:cNvSpPr/>
              <p:nvPr/>
            </p:nvSpPr>
            <p:spPr bwMode="auto">
              <a:xfrm>
                <a:off x="117996" y="5321000"/>
                <a:ext cx="5994189" cy="750090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6" name="iṣļïḓê">
                <a:extLst>
                  <a:ext uri="{FF2B5EF4-FFF2-40B4-BE49-F238E27FC236}">
                    <a16:creationId xmlns:a16="http://schemas.microsoft.com/office/drawing/2014/main" id="{2BFFCD75-73D8-4335-B57B-3F31CF8EA2AA}"/>
                  </a:ext>
                </a:extLst>
              </p:cNvPr>
              <p:cNvSpPr/>
              <p:nvPr/>
            </p:nvSpPr>
            <p:spPr bwMode="auto">
              <a:xfrm>
                <a:off x="430686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7" name="iSlïḑe">
                <a:extLst>
                  <a:ext uri="{FF2B5EF4-FFF2-40B4-BE49-F238E27FC236}">
                    <a16:creationId xmlns:a16="http://schemas.microsoft.com/office/drawing/2014/main" id="{A20A5A27-E3A3-48AB-92CF-1E6178DF0008}"/>
                  </a:ext>
                </a:extLst>
              </p:cNvPr>
              <p:cNvSpPr/>
              <p:nvPr/>
            </p:nvSpPr>
            <p:spPr bwMode="auto">
              <a:xfrm>
                <a:off x="908568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8" name="i$ḷiďè">
                <a:extLst>
                  <a:ext uri="{FF2B5EF4-FFF2-40B4-BE49-F238E27FC236}">
                    <a16:creationId xmlns:a16="http://schemas.microsoft.com/office/drawing/2014/main" id="{AFCBC4F1-1055-4876-9F57-6E2A4FE12B01}"/>
                  </a:ext>
                </a:extLst>
              </p:cNvPr>
              <p:cNvSpPr/>
              <p:nvPr/>
            </p:nvSpPr>
            <p:spPr bwMode="auto">
              <a:xfrm>
                <a:off x="2041328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39" name="išḷíḑê">
                <a:extLst>
                  <a:ext uri="{FF2B5EF4-FFF2-40B4-BE49-F238E27FC236}">
                    <a16:creationId xmlns:a16="http://schemas.microsoft.com/office/drawing/2014/main" id="{7B67B1F2-C009-483C-AF02-AF7CD9CC0600}"/>
                  </a:ext>
                </a:extLst>
              </p:cNvPr>
              <p:cNvSpPr/>
              <p:nvPr/>
            </p:nvSpPr>
            <p:spPr bwMode="auto">
              <a:xfrm>
                <a:off x="2118028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0" name="íš1iďe">
                <a:extLst>
                  <a:ext uri="{FF2B5EF4-FFF2-40B4-BE49-F238E27FC236}">
                    <a16:creationId xmlns:a16="http://schemas.microsoft.com/office/drawing/2014/main" id="{BC971B8A-D9C2-4DD4-9715-E1BF4770DCFD}"/>
                  </a:ext>
                </a:extLst>
              </p:cNvPr>
              <p:cNvSpPr/>
              <p:nvPr/>
            </p:nvSpPr>
            <p:spPr bwMode="auto">
              <a:xfrm>
                <a:off x="2348117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1" name="íšľiḑê">
                <a:extLst>
                  <a:ext uri="{FF2B5EF4-FFF2-40B4-BE49-F238E27FC236}">
                    <a16:creationId xmlns:a16="http://schemas.microsoft.com/office/drawing/2014/main" id="{A0E8778B-4382-4CAE-954E-7697FD0E38F4}"/>
                  </a:ext>
                </a:extLst>
              </p:cNvPr>
              <p:cNvSpPr/>
              <p:nvPr/>
            </p:nvSpPr>
            <p:spPr bwMode="auto">
              <a:xfrm>
                <a:off x="2660808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42" name="iśľîďè">
                <a:extLst>
                  <a:ext uri="{FF2B5EF4-FFF2-40B4-BE49-F238E27FC236}">
                    <a16:creationId xmlns:a16="http://schemas.microsoft.com/office/drawing/2014/main" id="{4EAA081C-D4C3-49C3-8999-3ADC5B68EAA7}"/>
                  </a:ext>
                </a:extLst>
              </p:cNvPr>
              <p:cNvSpPr/>
              <p:nvPr/>
            </p:nvSpPr>
            <p:spPr bwMode="auto">
              <a:xfrm>
                <a:off x="2796502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43" name="i$1îdè">
                <a:extLst>
                  <a:ext uri="{FF2B5EF4-FFF2-40B4-BE49-F238E27FC236}">
                    <a16:creationId xmlns:a16="http://schemas.microsoft.com/office/drawing/2014/main" id="{13431743-9C0F-4F93-B715-A6A7A5293D14}"/>
                  </a:ext>
                </a:extLst>
              </p:cNvPr>
              <p:cNvSpPr/>
              <p:nvPr/>
            </p:nvSpPr>
            <p:spPr bwMode="auto">
              <a:xfrm>
                <a:off x="3421880" y="5610901"/>
                <a:ext cx="147494" cy="442486"/>
              </a:xfrm>
              <a:custGeom>
                <a:avLst/>
                <a:gdLst>
                  <a:gd name="T0" fmla="*/ 9 w 50"/>
                  <a:gd name="T1" fmla="*/ 23 h 149"/>
                  <a:gd name="T2" fmla="*/ 13 w 50"/>
                  <a:gd name="T3" fmla="*/ 23 h 149"/>
                  <a:gd name="T4" fmla="*/ 23 w 50"/>
                  <a:gd name="T5" fmla="*/ 0 h 149"/>
                  <a:gd name="T6" fmla="*/ 29 w 50"/>
                  <a:gd name="T7" fmla="*/ 0 h 149"/>
                  <a:gd name="T8" fmla="*/ 36 w 50"/>
                  <a:gd name="T9" fmla="*/ 23 h 149"/>
                  <a:gd name="T10" fmla="*/ 42 w 50"/>
                  <a:gd name="T11" fmla="*/ 23 h 149"/>
                  <a:gd name="T12" fmla="*/ 42 w 50"/>
                  <a:gd name="T13" fmla="*/ 36 h 149"/>
                  <a:gd name="T14" fmla="*/ 44 w 50"/>
                  <a:gd name="T15" fmla="*/ 42 h 149"/>
                  <a:gd name="T16" fmla="*/ 50 w 50"/>
                  <a:gd name="T17" fmla="*/ 42 h 149"/>
                  <a:gd name="T18" fmla="*/ 50 w 50"/>
                  <a:gd name="T19" fmla="*/ 149 h 149"/>
                  <a:gd name="T20" fmla="*/ 0 w 50"/>
                  <a:gd name="T21" fmla="*/ 149 h 149"/>
                  <a:gd name="T22" fmla="*/ 0 w 50"/>
                  <a:gd name="T23" fmla="*/ 42 h 149"/>
                  <a:gd name="T24" fmla="*/ 8 w 50"/>
                  <a:gd name="T25" fmla="*/ 42 h 149"/>
                  <a:gd name="T26" fmla="*/ 9 w 50"/>
                  <a:gd name="T27" fmla="*/ 36 h 149"/>
                  <a:gd name="T28" fmla="*/ 9 w 50"/>
                  <a:gd name="T29" fmla="*/ 23 h 149"/>
                  <a:gd name="T30" fmla="*/ 9 w 50"/>
                  <a:gd name="T31" fmla="*/ 2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49">
                    <a:moveTo>
                      <a:pt x="9" y="23"/>
                    </a:moveTo>
                    <a:lnTo>
                      <a:pt x="13" y="23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6" y="23"/>
                    </a:lnTo>
                    <a:lnTo>
                      <a:pt x="42" y="23"/>
                    </a:lnTo>
                    <a:lnTo>
                      <a:pt x="42" y="36"/>
                    </a:lnTo>
                    <a:lnTo>
                      <a:pt x="44" y="42"/>
                    </a:lnTo>
                    <a:lnTo>
                      <a:pt x="50" y="42"/>
                    </a:lnTo>
                    <a:lnTo>
                      <a:pt x="50" y="149"/>
                    </a:lnTo>
                    <a:lnTo>
                      <a:pt x="0" y="149"/>
                    </a:lnTo>
                    <a:lnTo>
                      <a:pt x="0" y="42"/>
                    </a:lnTo>
                    <a:lnTo>
                      <a:pt x="8" y="42"/>
                    </a:lnTo>
                    <a:lnTo>
                      <a:pt x="9" y="36"/>
                    </a:lnTo>
                    <a:lnTo>
                      <a:pt x="9" y="23"/>
                    </a:lnTo>
                    <a:lnTo>
                      <a:pt x="9" y="2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4" name="îŝľïḓè">
                <a:extLst>
                  <a:ext uri="{FF2B5EF4-FFF2-40B4-BE49-F238E27FC236}">
                    <a16:creationId xmlns:a16="http://schemas.microsoft.com/office/drawing/2014/main" id="{DE94EF8D-D402-4448-8F36-C78900E43B27}"/>
                  </a:ext>
                </a:extLst>
              </p:cNvPr>
              <p:cNvSpPr/>
              <p:nvPr/>
            </p:nvSpPr>
            <p:spPr bwMode="auto">
              <a:xfrm>
                <a:off x="3646071" y="5964889"/>
                <a:ext cx="82597" cy="88498"/>
              </a:xfrm>
              <a:custGeom>
                <a:avLst/>
                <a:gdLst>
                  <a:gd name="T0" fmla="*/ 0 w 28"/>
                  <a:gd name="T1" fmla="*/ 0 h 31"/>
                  <a:gd name="T2" fmla="*/ 28 w 28"/>
                  <a:gd name="T3" fmla="*/ 0 h 31"/>
                  <a:gd name="T4" fmla="*/ 28 w 28"/>
                  <a:gd name="T5" fmla="*/ 31 h 31"/>
                  <a:gd name="T6" fmla="*/ 0 w 28"/>
                  <a:gd name="T7" fmla="*/ 31 h 31"/>
                  <a:gd name="T8" fmla="*/ 0 w 28"/>
                  <a:gd name="T9" fmla="*/ 0 h 31"/>
                  <a:gd name="T10" fmla="*/ 0 w 28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1">
                    <a:moveTo>
                      <a:pt x="0" y="0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5" name="ïŝ1îḑê">
                <a:extLst>
                  <a:ext uri="{FF2B5EF4-FFF2-40B4-BE49-F238E27FC236}">
                    <a16:creationId xmlns:a16="http://schemas.microsoft.com/office/drawing/2014/main" id="{A7914C39-7FFF-4625-8F62-A3561D395C37}"/>
                  </a:ext>
                </a:extLst>
              </p:cNvPr>
              <p:cNvSpPr/>
              <p:nvPr/>
            </p:nvSpPr>
            <p:spPr bwMode="auto">
              <a:xfrm>
                <a:off x="3675572" y="5021474"/>
                <a:ext cx="778773" cy="1031913"/>
              </a:xfrm>
              <a:custGeom>
                <a:avLst/>
                <a:gdLst>
                  <a:gd name="T0" fmla="*/ 124 w 266"/>
                  <a:gd name="T1" fmla="*/ 0 h 476"/>
                  <a:gd name="T2" fmla="*/ 203 w 266"/>
                  <a:gd name="T3" fmla="*/ 0 h 476"/>
                  <a:gd name="T4" fmla="*/ 203 w 266"/>
                  <a:gd name="T5" fmla="*/ 5 h 476"/>
                  <a:gd name="T6" fmla="*/ 209 w 266"/>
                  <a:gd name="T7" fmla="*/ 5 h 476"/>
                  <a:gd name="T8" fmla="*/ 209 w 266"/>
                  <a:gd name="T9" fmla="*/ 9 h 476"/>
                  <a:gd name="T10" fmla="*/ 214 w 266"/>
                  <a:gd name="T11" fmla="*/ 9 h 476"/>
                  <a:gd name="T12" fmla="*/ 214 w 266"/>
                  <a:gd name="T13" fmla="*/ 17 h 476"/>
                  <a:gd name="T14" fmla="*/ 222 w 266"/>
                  <a:gd name="T15" fmla="*/ 17 h 476"/>
                  <a:gd name="T16" fmla="*/ 222 w 266"/>
                  <a:gd name="T17" fmla="*/ 430 h 476"/>
                  <a:gd name="T18" fmla="*/ 230 w 266"/>
                  <a:gd name="T19" fmla="*/ 430 h 476"/>
                  <a:gd name="T20" fmla="*/ 230 w 266"/>
                  <a:gd name="T21" fmla="*/ 453 h 476"/>
                  <a:gd name="T22" fmla="*/ 230 w 266"/>
                  <a:gd name="T23" fmla="*/ 462 h 476"/>
                  <a:gd name="T24" fmla="*/ 266 w 266"/>
                  <a:gd name="T25" fmla="*/ 462 h 476"/>
                  <a:gd name="T26" fmla="*/ 266 w 266"/>
                  <a:gd name="T27" fmla="*/ 476 h 476"/>
                  <a:gd name="T28" fmla="*/ 230 w 266"/>
                  <a:gd name="T29" fmla="*/ 476 h 476"/>
                  <a:gd name="T30" fmla="*/ 222 w 266"/>
                  <a:gd name="T31" fmla="*/ 476 h 476"/>
                  <a:gd name="T32" fmla="*/ 199 w 266"/>
                  <a:gd name="T33" fmla="*/ 476 h 476"/>
                  <a:gd name="T34" fmla="*/ 124 w 266"/>
                  <a:gd name="T35" fmla="*/ 476 h 476"/>
                  <a:gd name="T36" fmla="*/ 48 w 266"/>
                  <a:gd name="T37" fmla="*/ 476 h 476"/>
                  <a:gd name="T38" fmla="*/ 0 w 266"/>
                  <a:gd name="T39" fmla="*/ 476 h 476"/>
                  <a:gd name="T40" fmla="*/ 0 w 266"/>
                  <a:gd name="T41" fmla="*/ 453 h 476"/>
                  <a:gd name="T42" fmla="*/ 0 w 266"/>
                  <a:gd name="T43" fmla="*/ 411 h 476"/>
                  <a:gd name="T44" fmla="*/ 10 w 266"/>
                  <a:gd name="T45" fmla="*/ 411 h 476"/>
                  <a:gd name="T46" fmla="*/ 10 w 266"/>
                  <a:gd name="T47" fmla="*/ 166 h 476"/>
                  <a:gd name="T48" fmla="*/ 17 w 266"/>
                  <a:gd name="T49" fmla="*/ 166 h 476"/>
                  <a:gd name="T50" fmla="*/ 17 w 266"/>
                  <a:gd name="T51" fmla="*/ 155 h 476"/>
                  <a:gd name="T52" fmla="*/ 23 w 266"/>
                  <a:gd name="T53" fmla="*/ 155 h 476"/>
                  <a:gd name="T54" fmla="*/ 23 w 266"/>
                  <a:gd name="T55" fmla="*/ 143 h 476"/>
                  <a:gd name="T56" fmla="*/ 25 w 266"/>
                  <a:gd name="T57" fmla="*/ 143 h 476"/>
                  <a:gd name="T58" fmla="*/ 44 w 266"/>
                  <a:gd name="T59" fmla="*/ 111 h 476"/>
                  <a:gd name="T60" fmla="*/ 46 w 266"/>
                  <a:gd name="T61" fmla="*/ 111 h 476"/>
                  <a:gd name="T62" fmla="*/ 48 w 266"/>
                  <a:gd name="T63" fmla="*/ 111 h 476"/>
                  <a:gd name="T64" fmla="*/ 48 w 266"/>
                  <a:gd name="T65" fmla="*/ 76 h 476"/>
                  <a:gd name="T66" fmla="*/ 50 w 266"/>
                  <a:gd name="T67" fmla="*/ 76 h 476"/>
                  <a:gd name="T68" fmla="*/ 50 w 266"/>
                  <a:gd name="T69" fmla="*/ 113 h 476"/>
                  <a:gd name="T70" fmla="*/ 69 w 266"/>
                  <a:gd name="T71" fmla="*/ 143 h 476"/>
                  <a:gd name="T72" fmla="*/ 71 w 266"/>
                  <a:gd name="T73" fmla="*/ 143 h 476"/>
                  <a:gd name="T74" fmla="*/ 71 w 266"/>
                  <a:gd name="T75" fmla="*/ 155 h 476"/>
                  <a:gd name="T76" fmla="*/ 75 w 266"/>
                  <a:gd name="T77" fmla="*/ 155 h 476"/>
                  <a:gd name="T78" fmla="*/ 75 w 266"/>
                  <a:gd name="T79" fmla="*/ 166 h 476"/>
                  <a:gd name="T80" fmla="*/ 82 w 266"/>
                  <a:gd name="T81" fmla="*/ 166 h 476"/>
                  <a:gd name="T82" fmla="*/ 82 w 266"/>
                  <a:gd name="T83" fmla="*/ 453 h 476"/>
                  <a:gd name="T84" fmla="*/ 124 w 266"/>
                  <a:gd name="T85" fmla="*/ 453 h 476"/>
                  <a:gd name="T86" fmla="*/ 124 w 266"/>
                  <a:gd name="T87" fmla="*/ 23 h 476"/>
                  <a:gd name="T88" fmla="*/ 124 w 266"/>
                  <a:gd name="T89" fmla="*/ 17 h 476"/>
                  <a:gd name="T90" fmla="*/ 124 w 266"/>
                  <a:gd name="T91" fmla="*/ 17 h 476"/>
                  <a:gd name="T92" fmla="*/ 124 w 266"/>
                  <a:gd name="T93" fmla="*/ 11 h 476"/>
                  <a:gd name="T94" fmla="*/ 124 w 266"/>
                  <a:gd name="T95" fmla="*/ 9 h 476"/>
                  <a:gd name="T96" fmla="*/ 124 w 266"/>
                  <a:gd name="T97" fmla="*/ 5 h 476"/>
                  <a:gd name="T98" fmla="*/ 124 w 266"/>
                  <a:gd name="T99" fmla="*/ 0 h 476"/>
                  <a:gd name="T100" fmla="*/ 124 w 266"/>
                  <a:gd name="T101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6" h="476">
                    <a:moveTo>
                      <a:pt x="124" y="0"/>
                    </a:moveTo>
                    <a:lnTo>
                      <a:pt x="203" y="0"/>
                    </a:lnTo>
                    <a:lnTo>
                      <a:pt x="203" y="5"/>
                    </a:lnTo>
                    <a:lnTo>
                      <a:pt x="209" y="5"/>
                    </a:lnTo>
                    <a:lnTo>
                      <a:pt x="209" y="9"/>
                    </a:lnTo>
                    <a:lnTo>
                      <a:pt x="214" y="9"/>
                    </a:lnTo>
                    <a:lnTo>
                      <a:pt x="214" y="17"/>
                    </a:lnTo>
                    <a:lnTo>
                      <a:pt x="222" y="17"/>
                    </a:lnTo>
                    <a:lnTo>
                      <a:pt x="222" y="430"/>
                    </a:lnTo>
                    <a:lnTo>
                      <a:pt x="230" y="430"/>
                    </a:lnTo>
                    <a:lnTo>
                      <a:pt x="230" y="453"/>
                    </a:lnTo>
                    <a:lnTo>
                      <a:pt x="230" y="462"/>
                    </a:lnTo>
                    <a:lnTo>
                      <a:pt x="266" y="462"/>
                    </a:lnTo>
                    <a:lnTo>
                      <a:pt x="266" y="476"/>
                    </a:lnTo>
                    <a:lnTo>
                      <a:pt x="230" y="476"/>
                    </a:lnTo>
                    <a:lnTo>
                      <a:pt x="222" y="476"/>
                    </a:lnTo>
                    <a:lnTo>
                      <a:pt x="199" y="476"/>
                    </a:lnTo>
                    <a:lnTo>
                      <a:pt x="124" y="476"/>
                    </a:lnTo>
                    <a:lnTo>
                      <a:pt x="48" y="476"/>
                    </a:lnTo>
                    <a:lnTo>
                      <a:pt x="0" y="476"/>
                    </a:lnTo>
                    <a:lnTo>
                      <a:pt x="0" y="453"/>
                    </a:lnTo>
                    <a:lnTo>
                      <a:pt x="0" y="411"/>
                    </a:lnTo>
                    <a:lnTo>
                      <a:pt x="10" y="411"/>
                    </a:lnTo>
                    <a:lnTo>
                      <a:pt x="10" y="166"/>
                    </a:lnTo>
                    <a:lnTo>
                      <a:pt x="17" y="166"/>
                    </a:lnTo>
                    <a:lnTo>
                      <a:pt x="17" y="155"/>
                    </a:lnTo>
                    <a:lnTo>
                      <a:pt x="23" y="155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44" y="111"/>
                    </a:lnTo>
                    <a:lnTo>
                      <a:pt x="46" y="111"/>
                    </a:lnTo>
                    <a:lnTo>
                      <a:pt x="48" y="111"/>
                    </a:lnTo>
                    <a:lnTo>
                      <a:pt x="48" y="76"/>
                    </a:lnTo>
                    <a:lnTo>
                      <a:pt x="50" y="76"/>
                    </a:lnTo>
                    <a:lnTo>
                      <a:pt x="50" y="113"/>
                    </a:lnTo>
                    <a:lnTo>
                      <a:pt x="69" y="143"/>
                    </a:lnTo>
                    <a:lnTo>
                      <a:pt x="71" y="143"/>
                    </a:lnTo>
                    <a:lnTo>
                      <a:pt x="71" y="155"/>
                    </a:lnTo>
                    <a:lnTo>
                      <a:pt x="75" y="155"/>
                    </a:lnTo>
                    <a:lnTo>
                      <a:pt x="75" y="166"/>
                    </a:lnTo>
                    <a:lnTo>
                      <a:pt x="82" y="166"/>
                    </a:lnTo>
                    <a:lnTo>
                      <a:pt x="82" y="453"/>
                    </a:lnTo>
                    <a:lnTo>
                      <a:pt x="124" y="453"/>
                    </a:lnTo>
                    <a:lnTo>
                      <a:pt x="124" y="23"/>
                    </a:lnTo>
                    <a:lnTo>
                      <a:pt x="124" y="17"/>
                    </a:lnTo>
                    <a:lnTo>
                      <a:pt x="124" y="17"/>
                    </a:lnTo>
                    <a:lnTo>
                      <a:pt x="124" y="11"/>
                    </a:lnTo>
                    <a:lnTo>
                      <a:pt x="124" y="9"/>
                    </a:lnTo>
                    <a:lnTo>
                      <a:pt x="124" y="5"/>
                    </a:lnTo>
                    <a:lnTo>
                      <a:pt x="124" y="0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6" name="ïs1iḍê">
                <a:extLst>
                  <a:ext uri="{FF2B5EF4-FFF2-40B4-BE49-F238E27FC236}">
                    <a16:creationId xmlns:a16="http://schemas.microsoft.com/office/drawing/2014/main" id="{376A8BEC-9D7C-4711-820C-E7882ADBEFDA}"/>
                  </a:ext>
                </a:extLst>
              </p:cNvPr>
              <p:cNvSpPr/>
              <p:nvPr/>
            </p:nvSpPr>
            <p:spPr bwMode="auto">
              <a:xfrm>
                <a:off x="4383548" y="5622700"/>
                <a:ext cx="306789" cy="430687"/>
              </a:xfrm>
              <a:custGeom>
                <a:avLst/>
                <a:gdLst>
                  <a:gd name="T0" fmla="*/ 48 w 103"/>
                  <a:gd name="T1" fmla="*/ 112 h 145"/>
                  <a:gd name="T2" fmla="*/ 103 w 103"/>
                  <a:gd name="T3" fmla="*/ 112 h 145"/>
                  <a:gd name="T4" fmla="*/ 103 w 103"/>
                  <a:gd name="T5" fmla="*/ 145 h 145"/>
                  <a:gd name="T6" fmla="*/ 48 w 103"/>
                  <a:gd name="T7" fmla="*/ 145 h 145"/>
                  <a:gd name="T8" fmla="*/ 23 w 103"/>
                  <a:gd name="T9" fmla="*/ 145 h 145"/>
                  <a:gd name="T10" fmla="*/ 0 w 103"/>
                  <a:gd name="T11" fmla="*/ 145 h 145"/>
                  <a:gd name="T12" fmla="*/ 0 w 103"/>
                  <a:gd name="T13" fmla="*/ 11 h 145"/>
                  <a:gd name="T14" fmla="*/ 6 w 103"/>
                  <a:gd name="T15" fmla="*/ 11 h 145"/>
                  <a:gd name="T16" fmla="*/ 6 w 103"/>
                  <a:gd name="T17" fmla="*/ 0 h 145"/>
                  <a:gd name="T18" fmla="*/ 34 w 103"/>
                  <a:gd name="T19" fmla="*/ 0 h 145"/>
                  <a:gd name="T20" fmla="*/ 34 w 103"/>
                  <a:gd name="T21" fmla="*/ 11 h 145"/>
                  <a:gd name="T22" fmla="*/ 48 w 103"/>
                  <a:gd name="T23" fmla="*/ 11 h 145"/>
                  <a:gd name="T24" fmla="*/ 48 w 103"/>
                  <a:gd name="T25" fmla="*/ 112 h 145"/>
                  <a:gd name="T26" fmla="*/ 48 w 103"/>
                  <a:gd name="T27" fmla="*/ 1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145">
                    <a:moveTo>
                      <a:pt x="48" y="112"/>
                    </a:moveTo>
                    <a:lnTo>
                      <a:pt x="103" y="112"/>
                    </a:lnTo>
                    <a:lnTo>
                      <a:pt x="103" y="145"/>
                    </a:lnTo>
                    <a:lnTo>
                      <a:pt x="48" y="145"/>
                    </a:lnTo>
                    <a:lnTo>
                      <a:pt x="23" y="145"/>
                    </a:lnTo>
                    <a:lnTo>
                      <a:pt x="0" y="145"/>
                    </a:lnTo>
                    <a:lnTo>
                      <a:pt x="0" y="11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34" y="0"/>
                    </a:lnTo>
                    <a:lnTo>
                      <a:pt x="34" y="11"/>
                    </a:lnTo>
                    <a:lnTo>
                      <a:pt x="48" y="11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7" name="îsļïdé">
                <a:extLst>
                  <a:ext uri="{FF2B5EF4-FFF2-40B4-BE49-F238E27FC236}">
                    <a16:creationId xmlns:a16="http://schemas.microsoft.com/office/drawing/2014/main" id="{83CE5A90-E7A3-40C4-AF9A-B2CCE17A1389}"/>
                  </a:ext>
                </a:extLst>
              </p:cNvPr>
              <p:cNvSpPr/>
              <p:nvPr/>
            </p:nvSpPr>
            <p:spPr bwMode="auto">
              <a:xfrm>
                <a:off x="4908627" y="5634500"/>
                <a:ext cx="365788" cy="418888"/>
              </a:xfrm>
              <a:custGeom>
                <a:avLst/>
                <a:gdLst>
                  <a:gd name="T0" fmla="*/ 0 w 124"/>
                  <a:gd name="T1" fmla="*/ 0 h 142"/>
                  <a:gd name="T2" fmla="*/ 124 w 124"/>
                  <a:gd name="T3" fmla="*/ 0 h 142"/>
                  <a:gd name="T4" fmla="*/ 124 w 124"/>
                  <a:gd name="T5" fmla="*/ 142 h 142"/>
                  <a:gd name="T6" fmla="*/ 0 w 124"/>
                  <a:gd name="T7" fmla="*/ 142 h 142"/>
                  <a:gd name="T8" fmla="*/ 0 w 124"/>
                  <a:gd name="T9" fmla="*/ 0 h 142"/>
                  <a:gd name="T10" fmla="*/ 0 w 124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42">
                    <a:moveTo>
                      <a:pt x="0" y="0"/>
                    </a:moveTo>
                    <a:lnTo>
                      <a:pt x="124" y="0"/>
                    </a:lnTo>
                    <a:lnTo>
                      <a:pt x="124" y="142"/>
                    </a:lnTo>
                    <a:lnTo>
                      <a:pt x="0" y="14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8" name="ïṩḻíḋè">
                <a:extLst>
                  <a:ext uri="{FF2B5EF4-FFF2-40B4-BE49-F238E27FC236}">
                    <a16:creationId xmlns:a16="http://schemas.microsoft.com/office/drawing/2014/main" id="{5ECFB45B-C0BE-4D47-8927-C2688F9BC984}"/>
                  </a:ext>
                </a:extLst>
              </p:cNvPr>
              <p:cNvSpPr/>
              <p:nvPr/>
            </p:nvSpPr>
            <p:spPr bwMode="auto">
              <a:xfrm>
                <a:off x="5303915" y="5410309"/>
                <a:ext cx="873170" cy="643080"/>
              </a:xfrm>
              <a:custGeom>
                <a:avLst/>
                <a:gdLst>
                  <a:gd name="T0" fmla="*/ 84 w 296"/>
                  <a:gd name="T1" fmla="*/ 193 h 218"/>
                  <a:gd name="T2" fmla="*/ 94 w 296"/>
                  <a:gd name="T3" fmla="*/ 193 h 218"/>
                  <a:gd name="T4" fmla="*/ 94 w 296"/>
                  <a:gd name="T5" fmla="*/ 199 h 218"/>
                  <a:gd name="T6" fmla="*/ 113 w 296"/>
                  <a:gd name="T7" fmla="*/ 199 h 218"/>
                  <a:gd name="T8" fmla="*/ 113 w 296"/>
                  <a:gd name="T9" fmla="*/ 206 h 218"/>
                  <a:gd name="T10" fmla="*/ 160 w 296"/>
                  <a:gd name="T11" fmla="*/ 206 h 218"/>
                  <a:gd name="T12" fmla="*/ 160 w 296"/>
                  <a:gd name="T13" fmla="*/ 9 h 218"/>
                  <a:gd name="T14" fmla="*/ 178 w 296"/>
                  <a:gd name="T15" fmla="*/ 9 h 218"/>
                  <a:gd name="T16" fmla="*/ 178 w 296"/>
                  <a:gd name="T17" fmla="*/ 0 h 218"/>
                  <a:gd name="T18" fmla="*/ 218 w 296"/>
                  <a:gd name="T19" fmla="*/ 0 h 218"/>
                  <a:gd name="T20" fmla="*/ 218 w 296"/>
                  <a:gd name="T21" fmla="*/ 9 h 218"/>
                  <a:gd name="T22" fmla="*/ 231 w 296"/>
                  <a:gd name="T23" fmla="*/ 9 h 218"/>
                  <a:gd name="T24" fmla="*/ 231 w 296"/>
                  <a:gd name="T25" fmla="*/ 206 h 218"/>
                  <a:gd name="T26" fmla="*/ 245 w 296"/>
                  <a:gd name="T27" fmla="*/ 206 h 218"/>
                  <a:gd name="T28" fmla="*/ 245 w 296"/>
                  <a:gd name="T29" fmla="*/ 214 h 218"/>
                  <a:gd name="T30" fmla="*/ 296 w 296"/>
                  <a:gd name="T31" fmla="*/ 214 h 218"/>
                  <a:gd name="T32" fmla="*/ 296 w 296"/>
                  <a:gd name="T33" fmla="*/ 218 h 218"/>
                  <a:gd name="T34" fmla="*/ 245 w 296"/>
                  <a:gd name="T35" fmla="*/ 218 h 218"/>
                  <a:gd name="T36" fmla="*/ 231 w 296"/>
                  <a:gd name="T37" fmla="*/ 218 h 218"/>
                  <a:gd name="T38" fmla="*/ 160 w 296"/>
                  <a:gd name="T39" fmla="*/ 218 h 218"/>
                  <a:gd name="T40" fmla="*/ 130 w 296"/>
                  <a:gd name="T41" fmla="*/ 218 h 218"/>
                  <a:gd name="T42" fmla="*/ 84 w 296"/>
                  <a:gd name="T43" fmla="*/ 218 h 218"/>
                  <a:gd name="T44" fmla="*/ 80 w 296"/>
                  <a:gd name="T45" fmla="*/ 218 h 218"/>
                  <a:gd name="T46" fmla="*/ 50 w 296"/>
                  <a:gd name="T47" fmla="*/ 218 h 218"/>
                  <a:gd name="T48" fmla="*/ 0 w 296"/>
                  <a:gd name="T49" fmla="*/ 218 h 218"/>
                  <a:gd name="T50" fmla="*/ 0 w 296"/>
                  <a:gd name="T51" fmla="*/ 4 h 218"/>
                  <a:gd name="T52" fmla="*/ 50 w 296"/>
                  <a:gd name="T53" fmla="*/ 4 h 218"/>
                  <a:gd name="T54" fmla="*/ 50 w 296"/>
                  <a:gd name="T55" fmla="*/ 25 h 218"/>
                  <a:gd name="T56" fmla="*/ 84 w 296"/>
                  <a:gd name="T57" fmla="*/ 25 h 218"/>
                  <a:gd name="T58" fmla="*/ 84 w 296"/>
                  <a:gd name="T59" fmla="*/ 193 h 218"/>
                  <a:gd name="T60" fmla="*/ 84 w 296"/>
                  <a:gd name="T61" fmla="*/ 19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6" h="218">
                    <a:moveTo>
                      <a:pt x="84" y="193"/>
                    </a:moveTo>
                    <a:lnTo>
                      <a:pt x="94" y="193"/>
                    </a:lnTo>
                    <a:lnTo>
                      <a:pt x="94" y="199"/>
                    </a:lnTo>
                    <a:lnTo>
                      <a:pt x="113" y="199"/>
                    </a:lnTo>
                    <a:lnTo>
                      <a:pt x="113" y="206"/>
                    </a:lnTo>
                    <a:lnTo>
                      <a:pt x="160" y="206"/>
                    </a:lnTo>
                    <a:lnTo>
                      <a:pt x="160" y="9"/>
                    </a:lnTo>
                    <a:lnTo>
                      <a:pt x="178" y="9"/>
                    </a:lnTo>
                    <a:lnTo>
                      <a:pt x="178" y="0"/>
                    </a:lnTo>
                    <a:lnTo>
                      <a:pt x="218" y="0"/>
                    </a:lnTo>
                    <a:lnTo>
                      <a:pt x="218" y="9"/>
                    </a:lnTo>
                    <a:lnTo>
                      <a:pt x="231" y="9"/>
                    </a:lnTo>
                    <a:lnTo>
                      <a:pt x="231" y="206"/>
                    </a:lnTo>
                    <a:lnTo>
                      <a:pt x="245" y="206"/>
                    </a:lnTo>
                    <a:lnTo>
                      <a:pt x="245" y="214"/>
                    </a:lnTo>
                    <a:lnTo>
                      <a:pt x="296" y="214"/>
                    </a:lnTo>
                    <a:lnTo>
                      <a:pt x="296" y="218"/>
                    </a:lnTo>
                    <a:lnTo>
                      <a:pt x="245" y="218"/>
                    </a:lnTo>
                    <a:lnTo>
                      <a:pt x="231" y="218"/>
                    </a:lnTo>
                    <a:lnTo>
                      <a:pt x="160" y="218"/>
                    </a:lnTo>
                    <a:lnTo>
                      <a:pt x="130" y="218"/>
                    </a:lnTo>
                    <a:lnTo>
                      <a:pt x="84" y="218"/>
                    </a:lnTo>
                    <a:lnTo>
                      <a:pt x="80" y="218"/>
                    </a:lnTo>
                    <a:lnTo>
                      <a:pt x="50" y="218"/>
                    </a:lnTo>
                    <a:lnTo>
                      <a:pt x="0" y="218"/>
                    </a:lnTo>
                    <a:lnTo>
                      <a:pt x="0" y="4"/>
                    </a:lnTo>
                    <a:lnTo>
                      <a:pt x="50" y="4"/>
                    </a:lnTo>
                    <a:lnTo>
                      <a:pt x="50" y="25"/>
                    </a:lnTo>
                    <a:lnTo>
                      <a:pt x="84" y="25"/>
                    </a:lnTo>
                    <a:lnTo>
                      <a:pt x="84" y="193"/>
                    </a:lnTo>
                    <a:lnTo>
                      <a:pt x="84" y="19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9" name="ïṥḻïḍè">
                <a:extLst>
                  <a:ext uri="{FF2B5EF4-FFF2-40B4-BE49-F238E27FC236}">
                    <a16:creationId xmlns:a16="http://schemas.microsoft.com/office/drawing/2014/main" id="{5511EAEE-6F34-47C0-B55E-003AFDC42AF0}"/>
                  </a:ext>
                </a:extLst>
              </p:cNvPr>
              <p:cNvSpPr/>
              <p:nvPr/>
            </p:nvSpPr>
            <p:spPr bwMode="auto">
              <a:xfrm>
                <a:off x="35399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0" name="îṣ1iḋê">
                <a:extLst>
                  <a:ext uri="{FF2B5EF4-FFF2-40B4-BE49-F238E27FC236}">
                    <a16:creationId xmlns:a16="http://schemas.microsoft.com/office/drawing/2014/main" id="{BD52D1FA-6B93-4BBB-AA76-6639FB421281}"/>
                  </a:ext>
                </a:extLst>
              </p:cNvPr>
              <p:cNvSpPr/>
              <p:nvPr/>
            </p:nvSpPr>
            <p:spPr bwMode="auto">
              <a:xfrm>
                <a:off x="2796502" y="4887064"/>
                <a:ext cx="595877" cy="1166323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1" name="ïṡļîḓê">
                <a:extLst>
                  <a:ext uri="{FF2B5EF4-FFF2-40B4-BE49-F238E27FC236}">
                    <a16:creationId xmlns:a16="http://schemas.microsoft.com/office/drawing/2014/main" id="{0B15C851-F157-4A57-BC95-4B7A43139144}"/>
                  </a:ext>
                </a:extLst>
              </p:cNvPr>
              <p:cNvSpPr/>
              <p:nvPr/>
            </p:nvSpPr>
            <p:spPr bwMode="auto">
              <a:xfrm>
                <a:off x="4708034" y="6006189"/>
                <a:ext cx="631276" cy="47199"/>
              </a:xfrm>
              <a:custGeom>
                <a:avLst/>
                <a:gdLst>
                  <a:gd name="T0" fmla="*/ 0 w 212"/>
                  <a:gd name="T1" fmla="*/ 0 h 15"/>
                  <a:gd name="T2" fmla="*/ 212 w 212"/>
                  <a:gd name="T3" fmla="*/ 0 h 15"/>
                  <a:gd name="T4" fmla="*/ 212 w 212"/>
                  <a:gd name="T5" fmla="*/ 15 h 15"/>
                  <a:gd name="T6" fmla="*/ 0 w 212"/>
                  <a:gd name="T7" fmla="*/ 15 h 15"/>
                  <a:gd name="T8" fmla="*/ 0 w 212"/>
                  <a:gd name="T9" fmla="*/ 0 h 15"/>
                  <a:gd name="T10" fmla="*/ 0 w 2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15">
                    <a:moveTo>
                      <a:pt x="0" y="0"/>
                    </a:moveTo>
                    <a:lnTo>
                      <a:pt x="212" y="0"/>
                    </a:lnTo>
                    <a:lnTo>
                      <a:pt x="212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2" name="íSḷídê">
                <a:extLst>
                  <a:ext uri="{FF2B5EF4-FFF2-40B4-BE49-F238E27FC236}">
                    <a16:creationId xmlns:a16="http://schemas.microsoft.com/office/drawing/2014/main" id="{24B91648-F27B-4881-A656-9EE49B9927C7}"/>
                  </a:ext>
                </a:extLst>
              </p:cNvPr>
              <p:cNvSpPr/>
              <p:nvPr/>
            </p:nvSpPr>
            <p:spPr bwMode="auto">
              <a:xfrm>
                <a:off x="0" y="5982589"/>
                <a:ext cx="9144000" cy="316525"/>
              </a:xfrm>
              <a:custGeom>
                <a:avLst/>
                <a:gdLst>
                  <a:gd name="T0" fmla="*/ 132 w 2098"/>
                  <a:gd name="T1" fmla="*/ 21 h 101"/>
                  <a:gd name="T2" fmla="*/ 138 w 2098"/>
                  <a:gd name="T3" fmla="*/ 0 h 101"/>
                  <a:gd name="T4" fmla="*/ 281 w 2098"/>
                  <a:gd name="T5" fmla="*/ 21 h 101"/>
                  <a:gd name="T6" fmla="*/ 289 w 2098"/>
                  <a:gd name="T7" fmla="*/ 0 h 101"/>
                  <a:gd name="T8" fmla="*/ 675 w 2098"/>
                  <a:gd name="T9" fmla="*/ 21 h 101"/>
                  <a:gd name="T10" fmla="*/ 685 w 2098"/>
                  <a:gd name="T11" fmla="*/ 0 h 101"/>
                  <a:gd name="T12" fmla="*/ 706 w 2098"/>
                  <a:gd name="T13" fmla="*/ 21 h 101"/>
                  <a:gd name="T14" fmla="*/ 710 w 2098"/>
                  <a:gd name="T15" fmla="*/ 0 h 101"/>
                  <a:gd name="T16" fmla="*/ 819 w 2098"/>
                  <a:gd name="T17" fmla="*/ 21 h 101"/>
                  <a:gd name="T18" fmla="*/ 824 w 2098"/>
                  <a:gd name="T19" fmla="*/ 0 h 101"/>
                  <a:gd name="T20" fmla="*/ 889 w 2098"/>
                  <a:gd name="T21" fmla="*/ 21 h 101"/>
                  <a:gd name="T22" fmla="*/ 895 w 2098"/>
                  <a:gd name="T23" fmla="*/ 0 h 101"/>
                  <a:gd name="T24" fmla="*/ 979 w 2098"/>
                  <a:gd name="T25" fmla="*/ 21 h 101"/>
                  <a:gd name="T26" fmla="*/ 987 w 2098"/>
                  <a:gd name="T27" fmla="*/ 0 h 101"/>
                  <a:gd name="T28" fmla="*/ 1222 w 2098"/>
                  <a:gd name="T29" fmla="*/ 21 h 101"/>
                  <a:gd name="T30" fmla="*/ 1228 w 2098"/>
                  <a:gd name="T31" fmla="*/ 0 h 101"/>
                  <a:gd name="T32" fmla="*/ 1257 w 2098"/>
                  <a:gd name="T33" fmla="*/ 21 h 101"/>
                  <a:gd name="T34" fmla="*/ 1260 w 2098"/>
                  <a:gd name="T35" fmla="*/ 4 h 101"/>
                  <a:gd name="T36" fmla="*/ 1352 w 2098"/>
                  <a:gd name="T37" fmla="*/ 0 h 101"/>
                  <a:gd name="T38" fmla="*/ 1362 w 2098"/>
                  <a:gd name="T39" fmla="*/ 4 h 101"/>
                  <a:gd name="T40" fmla="*/ 1446 w 2098"/>
                  <a:gd name="T41" fmla="*/ 0 h 101"/>
                  <a:gd name="T42" fmla="*/ 1446 w 2098"/>
                  <a:gd name="T43" fmla="*/ 11 h 101"/>
                  <a:gd name="T44" fmla="*/ 1477 w 2098"/>
                  <a:gd name="T45" fmla="*/ 21 h 101"/>
                  <a:gd name="T46" fmla="*/ 1478 w 2098"/>
                  <a:gd name="T47" fmla="*/ 0 h 101"/>
                  <a:gd name="T48" fmla="*/ 1582 w 2098"/>
                  <a:gd name="T49" fmla="*/ 21 h 101"/>
                  <a:gd name="T50" fmla="*/ 1610 w 2098"/>
                  <a:gd name="T51" fmla="*/ 0 h 101"/>
                  <a:gd name="T52" fmla="*/ 1783 w 2098"/>
                  <a:gd name="T53" fmla="*/ 21 h 101"/>
                  <a:gd name="T54" fmla="*/ 1792 w 2098"/>
                  <a:gd name="T55" fmla="*/ 0 h 101"/>
                  <a:gd name="T56" fmla="*/ 1884 w 2098"/>
                  <a:gd name="T57" fmla="*/ 4 h 101"/>
                  <a:gd name="T58" fmla="*/ 1903 w 2098"/>
                  <a:gd name="T59" fmla="*/ 11 h 101"/>
                  <a:gd name="T60" fmla="*/ 1928 w 2098"/>
                  <a:gd name="T61" fmla="*/ 0 h 101"/>
                  <a:gd name="T62" fmla="*/ 2029 w 2098"/>
                  <a:gd name="T63" fmla="*/ 11 h 101"/>
                  <a:gd name="T64" fmla="*/ 2037 w 2098"/>
                  <a:gd name="T65" fmla="*/ 19 h 101"/>
                  <a:gd name="T66" fmla="*/ 2046 w 2098"/>
                  <a:gd name="T67" fmla="*/ 4 h 101"/>
                  <a:gd name="T68" fmla="*/ 2081 w 2098"/>
                  <a:gd name="T69" fmla="*/ 19 h 101"/>
                  <a:gd name="T70" fmla="*/ 2087 w 2098"/>
                  <a:gd name="T71" fmla="*/ 21 h 101"/>
                  <a:gd name="T72" fmla="*/ 2098 w 2098"/>
                  <a:gd name="T73" fmla="*/ 57 h 101"/>
                  <a:gd name="T74" fmla="*/ 2098 w 2098"/>
                  <a:gd name="T75" fmla="*/ 101 h 101"/>
                  <a:gd name="T76" fmla="*/ 0 w 2098"/>
                  <a:gd name="T77" fmla="*/ 101 h 101"/>
                  <a:gd name="T78" fmla="*/ 0 w 2098"/>
                  <a:gd name="T79" fmla="*/ 57 h 101"/>
                  <a:gd name="T80" fmla="*/ 4 w 2098"/>
                  <a:gd name="T81" fmla="*/ 21 h 101"/>
                  <a:gd name="T82" fmla="*/ 132 w 2098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98" h="101">
                    <a:moveTo>
                      <a:pt x="132" y="0"/>
                    </a:moveTo>
                    <a:lnTo>
                      <a:pt x="132" y="21"/>
                    </a:lnTo>
                    <a:lnTo>
                      <a:pt x="138" y="21"/>
                    </a:lnTo>
                    <a:lnTo>
                      <a:pt x="138" y="0"/>
                    </a:lnTo>
                    <a:lnTo>
                      <a:pt x="281" y="0"/>
                    </a:lnTo>
                    <a:lnTo>
                      <a:pt x="281" y="21"/>
                    </a:lnTo>
                    <a:lnTo>
                      <a:pt x="289" y="21"/>
                    </a:lnTo>
                    <a:lnTo>
                      <a:pt x="289" y="0"/>
                    </a:lnTo>
                    <a:lnTo>
                      <a:pt x="675" y="0"/>
                    </a:lnTo>
                    <a:lnTo>
                      <a:pt x="675" y="21"/>
                    </a:lnTo>
                    <a:lnTo>
                      <a:pt x="685" y="21"/>
                    </a:lnTo>
                    <a:lnTo>
                      <a:pt x="685" y="0"/>
                    </a:lnTo>
                    <a:lnTo>
                      <a:pt x="706" y="0"/>
                    </a:lnTo>
                    <a:lnTo>
                      <a:pt x="706" y="21"/>
                    </a:lnTo>
                    <a:lnTo>
                      <a:pt x="710" y="21"/>
                    </a:lnTo>
                    <a:lnTo>
                      <a:pt x="710" y="0"/>
                    </a:lnTo>
                    <a:lnTo>
                      <a:pt x="819" y="0"/>
                    </a:lnTo>
                    <a:lnTo>
                      <a:pt x="819" y="21"/>
                    </a:lnTo>
                    <a:lnTo>
                      <a:pt x="824" y="21"/>
                    </a:lnTo>
                    <a:lnTo>
                      <a:pt x="824" y="0"/>
                    </a:lnTo>
                    <a:lnTo>
                      <a:pt x="889" y="0"/>
                    </a:lnTo>
                    <a:lnTo>
                      <a:pt x="889" y="21"/>
                    </a:lnTo>
                    <a:lnTo>
                      <a:pt x="895" y="21"/>
                    </a:lnTo>
                    <a:lnTo>
                      <a:pt x="895" y="0"/>
                    </a:lnTo>
                    <a:lnTo>
                      <a:pt x="979" y="0"/>
                    </a:lnTo>
                    <a:lnTo>
                      <a:pt x="979" y="21"/>
                    </a:lnTo>
                    <a:lnTo>
                      <a:pt x="987" y="21"/>
                    </a:lnTo>
                    <a:lnTo>
                      <a:pt x="987" y="0"/>
                    </a:lnTo>
                    <a:lnTo>
                      <a:pt x="1222" y="0"/>
                    </a:lnTo>
                    <a:lnTo>
                      <a:pt x="1222" y="21"/>
                    </a:lnTo>
                    <a:lnTo>
                      <a:pt x="1228" y="21"/>
                    </a:lnTo>
                    <a:lnTo>
                      <a:pt x="1228" y="0"/>
                    </a:lnTo>
                    <a:lnTo>
                      <a:pt x="1257" y="0"/>
                    </a:lnTo>
                    <a:lnTo>
                      <a:pt x="1257" y="21"/>
                    </a:lnTo>
                    <a:lnTo>
                      <a:pt x="1260" y="21"/>
                    </a:lnTo>
                    <a:lnTo>
                      <a:pt x="1260" y="4"/>
                    </a:lnTo>
                    <a:lnTo>
                      <a:pt x="1260" y="0"/>
                    </a:lnTo>
                    <a:lnTo>
                      <a:pt x="1352" y="0"/>
                    </a:lnTo>
                    <a:lnTo>
                      <a:pt x="1352" y="4"/>
                    </a:lnTo>
                    <a:lnTo>
                      <a:pt x="1362" y="4"/>
                    </a:lnTo>
                    <a:lnTo>
                      <a:pt x="1362" y="0"/>
                    </a:lnTo>
                    <a:lnTo>
                      <a:pt x="1446" y="0"/>
                    </a:lnTo>
                    <a:lnTo>
                      <a:pt x="1446" y="4"/>
                    </a:lnTo>
                    <a:lnTo>
                      <a:pt x="1446" y="11"/>
                    </a:lnTo>
                    <a:lnTo>
                      <a:pt x="1477" y="11"/>
                    </a:lnTo>
                    <a:lnTo>
                      <a:pt x="1477" y="21"/>
                    </a:lnTo>
                    <a:lnTo>
                      <a:pt x="1478" y="21"/>
                    </a:lnTo>
                    <a:lnTo>
                      <a:pt x="1478" y="0"/>
                    </a:lnTo>
                    <a:lnTo>
                      <a:pt x="1582" y="0"/>
                    </a:lnTo>
                    <a:lnTo>
                      <a:pt x="1582" y="21"/>
                    </a:lnTo>
                    <a:lnTo>
                      <a:pt x="1610" y="21"/>
                    </a:lnTo>
                    <a:lnTo>
                      <a:pt x="1610" y="0"/>
                    </a:lnTo>
                    <a:lnTo>
                      <a:pt x="1783" y="0"/>
                    </a:lnTo>
                    <a:lnTo>
                      <a:pt x="1783" y="21"/>
                    </a:lnTo>
                    <a:lnTo>
                      <a:pt x="1792" y="21"/>
                    </a:lnTo>
                    <a:lnTo>
                      <a:pt x="1792" y="0"/>
                    </a:lnTo>
                    <a:lnTo>
                      <a:pt x="1884" y="0"/>
                    </a:lnTo>
                    <a:lnTo>
                      <a:pt x="1884" y="4"/>
                    </a:lnTo>
                    <a:lnTo>
                      <a:pt x="1903" y="4"/>
                    </a:lnTo>
                    <a:lnTo>
                      <a:pt x="1903" y="11"/>
                    </a:lnTo>
                    <a:lnTo>
                      <a:pt x="1928" y="11"/>
                    </a:lnTo>
                    <a:lnTo>
                      <a:pt x="1928" y="0"/>
                    </a:lnTo>
                    <a:lnTo>
                      <a:pt x="2029" y="0"/>
                    </a:lnTo>
                    <a:lnTo>
                      <a:pt x="2029" y="11"/>
                    </a:lnTo>
                    <a:lnTo>
                      <a:pt x="2037" y="11"/>
                    </a:lnTo>
                    <a:lnTo>
                      <a:pt x="2037" y="19"/>
                    </a:lnTo>
                    <a:lnTo>
                      <a:pt x="2046" y="19"/>
                    </a:lnTo>
                    <a:lnTo>
                      <a:pt x="2046" y="4"/>
                    </a:lnTo>
                    <a:lnTo>
                      <a:pt x="2081" y="4"/>
                    </a:lnTo>
                    <a:lnTo>
                      <a:pt x="2081" y="19"/>
                    </a:lnTo>
                    <a:lnTo>
                      <a:pt x="2087" y="19"/>
                    </a:lnTo>
                    <a:lnTo>
                      <a:pt x="2087" y="21"/>
                    </a:lnTo>
                    <a:lnTo>
                      <a:pt x="2098" y="21"/>
                    </a:lnTo>
                    <a:lnTo>
                      <a:pt x="2098" y="57"/>
                    </a:lnTo>
                    <a:lnTo>
                      <a:pt x="2098" y="57"/>
                    </a:lnTo>
                    <a:lnTo>
                      <a:pt x="2098" y="101"/>
                    </a:lnTo>
                    <a:lnTo>
                      <a:pt x="2098" y="101"/>
                    </a:lnTo>
                    <a:lnTo>
                      <a:pt x="0" y="101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21"/>
                    </a:lnTo>
                    <a:lnTo>
                      <a:pt x="4" y="21"/>
                    </a:lnTo>
                    <a:lnTo>
                      <a:pt x="4" y="0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3" name="îṧļïdè">
                <a:extLst>
                  <a:ext uri="{FF2B5EF4-FFF2-40B4-BE49-F238E27FC236}">
                    <a16:creationId xmlns:a16="http://schemas.microsoft.com/office/drawing/2014/main" id="{7D1C52A3-3E7F-4F08-A48E-09ECEE8091AA}"/>
                  </a:ext>
                </a:extLst>
              </p:cNvPr>
              <p:cNvSpPr/>
              <p:nvPr/>
            </p:nvSpPr>
            <p:spPr bwMode="auto">
              <a:xfrm>
                <a:off x="6503219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4" name="íṩľîďe">
                <a:extLst>
                  <a:ext uri="{FF2B5EF4-FFF2-40B4-BE49-F238E27FC236}">
                    <a16:creationId xmlns:a16="http://schemas.microsoft.com/office/drawing/2014/main" id="{92559AA5-08DB-44A7-8194-5EFE8D5DE668}"/>
                  </a:ext>
                </a:extLst>
              </p:cNvPr>
              <p:cNvSpPr/>
              <p:nvPr/>
            </p:nvSpPr>
            <p:spPr bwMode="auto">
              <a:xfrm>
                <a:off x="6981101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5" name="iSḷïḋê">
                <a:extLst>
                  <a:ext uri="{FF2B5EF4-FFF2-40B4-BE49-F238E27FC236}">
                    <a16:creationId xmlns:a16="http://schemas.microsoft.com/office/drawing/2014/main" id="{19020C11-2C81-4A0A-9FED-E40B0F84B121}"/>
                  </a:ext>
                </a:extLst>
              </p:cNvPr>
              <p:cNvSpPr/>
              <p:nvPr/>
            </p:nvSpPr>
            <p:spPr bwMode="auto">
              <a:xfrm>
                <a:off x="8113861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6" name="îṥḷîḓé">
                <a:extLst>
                  <a:ext uri="{FF2B5EF4-FFF2-40B4-BE49-F238E27FC236}">
                    <a16:creationId xmlns:a16="http://schemas.microsoft.com/office/drawing/2014/main" id="{EA7784E9-ABC3-4756-B167-108F78A2870A}"/>
                  </a:ext>
                </a:extLst>
              </p:cNvPr>
              <p:cNvSpPr/>
              <p:nvPr/>
            </p:nvSpPr>
            <p:spPr bwMode="auto">
              <a:xfrm>
                <a:off x="8190561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7" name="ïsḷiďe">
                <a:extLst>
                  <a:ext uri="{FF2B5EF4-FFF2-40B4-BE49-F238E27FC236}">
                    <a16:creationId xmlns:a16="http://schemas.microsoft.com/office/drawing/2014/main" id="{FD4DC11B-4B01-4004-A4AA-47368C6483AF}"/>
                  </a:ext>
                </a:extLst>
              </p:cNvPr>
              <p:cNvSpPr/>
              <p:nvPr/>
            </p:nvSpPr>
            <p:spPr bwMode="auto">
              <a:xfrm>
                <a:off x="8420651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8" name="îṥľïdé">
                <a:extLst>
                  <a:ext uri="{FF2B5EF4-FFF2-40B4-BE49-F238E27FC236}">
                    <a16:creationId xmlns:a16="http://schemas.microsoft.com/office/drawing/2014/main" id="{DFD680BB-D3CB-46CD-AC82-0EF1E2DFB9B9}"/>
                  </a:ext>
                </a:extLst>
              </p:cNvPr>
              <p:cNvSpPr/>
              <p:nvPr/>
            </p:nvSpPr>
            <p:spPr bwMode="auto">
              <a:xfrm>
                <a:off x="8733341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9" name="îṧļïḓê">
                <a:extLst>
                  <a:ext uri="{FF2B5EF4-FFF2-40B4-BE49-F238E27FC236}">
                    <a16:creationId xmlns:a16="http://schemas.microsoft.com/office/drawing/2014/main" id="{F3902DE8-F754-4C6A-9A79-2C140CCFFA52}"/>
                  </a:ext>
                </a:extLst>
              </p:cNvPr>
              <p:cNvSpPr/>
              <p:nvPr/>
            </p:nvSpPr>
            <p:spPr bwMode="auto">
              <a:xfrm>
                <a:off x="8869035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0" name="íśļîḑé">
                <a:extLst>
                  <a:ext uri="{FF2B5EF4-FFF2-40B4-BE49-F238E27FC236}">
                    <a16:creationId xmlns:a16="http://schemas.microsoft.com/office/drawing/2014/main" id="{588F21D5-ADBE-4164-9349-CFA54029E5B8}"/>
                  </a:ext>
                </a:extLst>
              </p:cNvPr>
              <p:cNvSpPr/>
              <p:nvPr/>
            </p:nvSpPr>
            <p:spPr bwMode="auto">
              <a:xfrm>
                <a:off x="6107932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1" name="iṥḷiḑé">
                <a:extLst>
                  <a:ext uri="{FF2B5EF4-FFF2-40B4-BE49-F238E27FC236}">
                    <a16:creationId xmlns:a16="http://schemas.microsoft.com/office/drawing/2014/main" id="{7D9A3931-2CDB-431C-AC0E-69CCE88C864D}"/>
                  </a:ext>
                </a:extLst>
              </p:cNvPr>
              <p:cNvSpPr/>
              <p:nvPr/>
            </p:nvSpPr>
            <p:spPr bwMode="auto">
              <a:xfrm>
                <a:off x="8454305" y="4466341"/>
                <a:ext cx="595877" cy="1587046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2" name="işḻiďê">
                <a:extLst>
                  <a:ext uri="{FF2B5EF4-FFF2-40B4-BE49-F238E27FC236}">
                    <a16:creationId xmlns:a16="http://schemas.microsoft.com/office/drawing/2014/main" id="{D65C478C-F05F-4862-834A-061BC27FD0CE}"/>
                  </a:ext>
                </a:extLst>
              </p:cNvPr>
              <p:cNvSpPr/>
              <p:nvPr/>
            </p:nvSpPr>
            <p:spPr bwMode="auto">
              <a:xfrm>
                <a:off x="3813013" y="5050424"/>
                <a:ext cx="5330987" cy="1020666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</p:grpSp>
        <p:sp>
          <p:nvSpPr>
            <p:cNvPr id="17" name="îSḻïḋé">
              <a:extLst>
                <a:ext uri="{FF2B5EF4-FFF2-40B4-BE49-F238E27FC236}">
                  <a16:creationId xmlns:a16="http://schemas.microsoft.com/office/drawing/2014/main" id="{BF20F748-132E-4C96-BBEB-A70517E9351A}"/>
                </a:ext>
              </a:extLst>
            </p:cNvPr>
            <p:cNvSpPr/>
            <p:nvPr/>
          </p:nvSpPr>
          <p:spPr>
            <a:xfrm>
              <a:off x="4595432" y="967196"/>
              <a:ext cx="3041716" cy="76691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reflection blurRad="6350" stA="240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zh-CN" altLang="en-US" sz="2800" spc="300" dirty="0"/>
                <a:t>项目内容</a:t>
              </a:r>
            </a:p>
          </p:txBody>
        </p:sp>
      </p:grpSp>
      <p:sp>
        <p:nvSpPr>
          <p:cNvPr id="71" name="原创设计师QQ：598969553           _26">
            <a:extLst>
              <a:ext uri="{FF2B5EF4-FFF2-40B4-BE49-F238E27FC236}">
                <a16:creationId xmlns:a16="http://schemas.microsoft.com/office/drawing/2014/main" id="{309086B0-6144-44AF-AFF9-4554E5839757}"/>
              </a:ext>
            </a:extLst>
          </p:cNvPr>
          <p:cNvSpPr/>
          <p:nvPr/>
        </p:nvSpPr>
        <p:spPr>
          <a:xfrm>
            <a:off x="610527" y="3817880"/>
            <a:ext cx="2578735" cy="59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列表及应用</a:t>
            </a:r>
          </a:p>
        </p:txBody>
      </p:sp>
      <p:sp>
        <p:nvSpPr>
          <p:cNvPr id="72" name="原创设计师QQ：598969553           _26">
            <a:extLst>
              <a:ext uri="{FF2B5EF4-FFF2-40B4-BE49-F238E27FC236}">
                <a16:creationId xmlns:a16="http://schemas.microsoft.com/office/drawing/2014/main" id="{BABB265A-3048-410F-BCA1-F720F53E3111}"/>
              </a:ext>
            </a:extLst>
          </p:cNvPr>
          <p:cNvSpPr/>
          <p:nvPr/>
        </p:nvSpPr>
        <p:spPr>
          <a:xfrm>
            <a:off x="8240761" y="3833967"/>
            <a:ext cx="2856896" cy="59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字典及应用</a:t>
            </a:r>
          </a:p>
        </p:txBody>
      </p:sp>
      <p:sp>
        <p:nvSpPr>
          <p:cNvPr id="73" name="原创设计师QQ：598969553           _26">
            <a:extLst>
              <a:ext uri="{FF2B5EF4-FFF2-40B4-BE49-F238E27FC236}">
                <a16:creationId xmlns:a16="http://schemas.microsoft.com/office/drawing/2014/main" id="{309086B0-6144-44AF-AFF9-4554E5839757}"/>
              </a:ext>
            </a:extLst>
          </p:cNvPr>
          <p:cNvSpPr/>
          <p:nvPr/>
        </p:nvSpPr>
        <p:spPr>
          <a:xfrm>
            <a:off x="2979726" y="3862359"/>
            <a:ext cx="2773576" cy="59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元组及应用</a:t>
            </a:r>
          </a:p>
        </p:txBody>
      </p:sp>
      <p:sp>
        <p:nvSpPr>
          <p:cNvPr id="74" name="îṡļiḋè">
            <a:extLst>
              <a:ext uri="{FF2B5EF4-FFF2-40B4-BE49-F238E27FC236}">
                <a16:creationId xmlns:a16="http://schemas.microsoft.com/office/drawing/2014/main" id="{9695CD39-70C1-45DC-B79F-6C94062937D5}"/>
              </a:ext>
            </a:extLst>
          </p:cNvPr>
          <p:cNvSpPr/>
          <p:nvPr/>
        </p:nvSpPr>
        <p:spPr>
          <a:xfrm>
            <a:off x="752150" y="3050347"/>
            <a:ext cx="10845801" cy="3168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75" name="íšḻïḋé">
            <a:extLst>
              <a:ext uri="{FF2B5EF4-FFF2-40B4-BE49-F238E27FC236}">
                <a16:creationId xmlns:a16="http://schemas.microsoft.com/office/drawing/2014/main" id="{A91857BE-0F6B-4D6D-BA2B-A4BC36F6D921}"/>
              </a:ext>
            </a:extLst>
          </p:cNvPr>
          <p:cNvSpPr/>
          <p:nvPr/>
        </p:nvSpPr>
        <p:spPr bwMode="auto">
          <a:xfrm>
            <a:off x="1463345" y="2740881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76" name="ïṣḷîḋè">
            <a:extLst>
              <a:ext uri="{FF2B5EF4-FFF2-40B4-BE49-F238E27FC236}">
                <a16:creationId xmlns:a16="http://schemas.microsoft.com/office/drawing/2014/main" id="{B43BCD28-DC88-4698-9E49-EC3ECA61F80C}"/>
              </a:ext>
            </a:extLst>
          </p:cNvPr>
          <p:cNvSpPr/>
          <p:nvPr/>
        </p:nvSpPr>
        <p:spPr bwMode="auto">
          <a:xfrm>
            <a:off x="4027712" y="2785360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78" name="ïṣḷîḋè">
            <a:extLst>
              <a:ext uri="{FF2B5EF4-FFF2-40B4-BE49-F238E27FC236}">
                <a16:creationId xmlns:a16="http://schemas.microsoft.com/office/drawing/2014/main" id="{B43BCD28-DC88-4698-9E49-EC3ECA61F80C}"/>
              </a:ext>
            </a:extLst>
          </p:cNvPr>
          <p:cNvSpPr/>
          <p:nvPr/>
        </p:nvSpPr>
        <p:spPr bwMode="auto">
          <a:xfrm>
            <a:off x="9314589" y="2786672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63" name="原创设计师QQ：598969553           _26">
            <a:extLst>
              <a:ext uri="{FF2B5EF4-FFF2-40B4-BE49-F238E27FC236}">
                <a16:creationId xmlns:a16="http://schemas.microsoft.com/office/drawing/2014/main" id="{B60E8F73-F99E-46A7-97F3-5506845DAF3B}"/>
              </a:ext>
            </a:extLst>
          </p:cNvPr>
          <p:cNvSpPr/>
          <p:nvPr/>
        </p:nvSpPr>
        <p:spPr>
          <a:xfrm>
            <a:off x="5471791" y="3862196"/>
            <a:ext cx="2856896" cy="59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集合及应用</a:t>
            </a:r>
          </a:p>
        </p:txBody>
      </p:sp>
      <p:sp>
        <p:nvSpPr>
          <p:cNvPr id="64" name="ïṣḷîḋè">
            <a:extLst>
              <a:ext uri="{FF2B5EF4-FFF2-40B4-BE49-F238E27FC236}">
                <a16:creationId xmlns:a16="http://schemas.microsoft.com/office/drawing/2014/main" id="{BF01AA2B-D8AF-4539-A765-53BA90C9565B}"/>
              </a:ext>
            </a:extLst>
          </p:cNvPr>
          <p:cNvSpPr/>
          <p:nvPr/>
        </p:nvSpPr>
        <p:spPr bwMode="auto">
          <a:xfrm>
            <a:off x="6545619" y="2814901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9508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访问嵌套列表</a:t>
            </a:r>
          </a:p>
        </p:txBody>
      </p: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856524" y="1863107"/>
            <a:ext cx="4900238" cy="108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获取嵌套的第一个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内层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列表中的第一个元素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的示例代码如下：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5176" y="3765717"/>
            <a:ext cx="4572000" cy="1160737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buFontTx/>
              <a:buNone/>
              <a:defRPr/>
            </a:pPr>
            <a:endParaRPr kumimoji="1" lang="zh-CN" altLang="zh-CN" dirty="0"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735176" y="4023161"/>
            <a:ext cx="47154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1600" dirty="0">
                <a:latin typeface="Times New Roman" pitchFamily="18" charset="0"/>
              </a:rPr>
              <a:t>nesting_li = [['</a:t>
            </a:r>
            <a:r>
              <a:rPr lang="zh-CN" altLang="zh-CN" sz="1600" dirty="0">
                <a:latin typeface="Times New Roman" pitchFamily="18" charset="0"/>
              </a:rPr>
              <a:t>李瑶</a:t>
            </a:r>
            <a:r>
              <a:rPr lang="en-US" altLang="zh-CN" sz="1600" dirty="0">
                <a:latin typeface="Times New Roman" pitchFamily="18" charset="0"/>
              </a:rPr>
              <a:t>', '</a:t>
            </a:r>
            <a:r>
              <a:rPr lang="zh-CN" altLang="zh-CN" sz="1600" dirty="0">
                <a:latin typeface="Times New Roman" pitchFamily="18" charset="0"/>
              </a:rPr>
              <a:t>王濯</a:t>
            </a:r>
            <a:r>
              <a:rPr lang="en-US" altLang="zh-CN" sz="1600" dirty="0">
                <a:latin typeface="Times New Roman" pitchFamily="18" charset="0"/>
              </a:rPr>
              <a:t>'], ['</a:t>
            </a:r>
            <a:r>
              <a:rPr lang="zh-CN" altLang="zh-CN" sz="1600" dirty="0">
                <a:latin typeface="Times New Roman" pitchFamily="18" charset="0"/>
              </a:rPr>
              <a:t>李蒙</a:t>
            </a:r>
            <a:r>
              <a:rPr lang="en-US" altLang="zh-CN" sz="1600" dirty="0">
                <a:latin typeface="Times New Roman" pitchFamily="18" charset="0"/>
              </a:rPr>
              <a:t>'], ['</a:t>
            </a:r>
            <a:r>
              <a:rPr lang="zh-CN" altLang="zh-CN" sz="1600" dirty="0">
                <a:latin typeface="Times New Roman" pitchFamily="18" charset="0"/>
              </a:rPr>
              <a:t>张宝</a:t>
            </a:r>
            <a:r>
              <a:rPr lang="en-US" altLang="zh-CN" sz="1600" dirty="0">
                <a:latin typeface="Times New Roman" pitchFamily="18" charset="0"/>
              </a:rPr>
              <a:t>', '</a:t>
            </a:r>
            <a:r>
              <a:rPr lang="zh-CN" altLang="zh-CN" sz="1600" dirty="0">
                <a:latin typeface="Times New Roman" pitchFamily="18" charset="0"/>
              </a:rPr>
              <a:t>李清</a:t>
            </a:r>
            <a:r>
              <a:rPr lang="en-US" altLang="zh-CN" sz="1600" dirty="0">
                <a:latin typeface="Times New Roman" pitchFamily="18" charset="0"/>
              </a:rPr>
              <a:t>']]</a:t>
            </a:r>
            <a:endParaRPr lang="zh-CN" altLang="zh-CN" sz="1600" dirty="0">
              <a:latin typeface="Times New Roman" pitchFamily="18" charset="0"/>
            </a:endParaRPr>
          </a:p>
          <a:p>
            <a:r>
              <a:rPr lang="en-US" altLang="zh-CN" sz="1600" dirty="0">
                <a:latin typeface="Times New Roman" pitchFamily="18" charset="0"/>
              </a:rPr>
              <a:t>print(nesting_li[0][0])</a:t>
            </a:r>
            <a:endParaRPr lang="zh-CN" altLang="zh-CN" sz="1600" dirty="0">
              <a:latin typeface="Times New Roman" pitchFamily="18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2148763" y="4865380"/>
            <a:ext cx="872413" cy="487018"/>
          </a:xfrm>
          <a:prstGeom prst="wedgeRoundRectCallout">
            <a:avLst>
              <a:gd name="adj1" fmla="val -33669"/>
              <a:gd name="adj2" fmla="val -10216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zh-CN" sz="16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李瑶</a:t>
            </a: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6289557" y="1722587"/>
            <a:ext cx="5360928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若希望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向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嵌套的内层列表中添加元素，需要先获取内层列表，再调用相应的方法往指定的列表中添加元素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8822" y="4233151"/>
            <a:ext cx="3939741" cy="1329266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buFontTx/>
              <a:buNone/>
              <a:defRPr/>
            </a:pPr>
            <a:endParaRPr kumimoji="1" lang="zh-CN" altLang="zh-CN" dirty="0"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6781013" y="4379139"/>
            <a:ext cx="37175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1800" dirty="0">
                <a:latin typeface="Times New Roman" pitchFamily="18" charset="0"/>
              </a:rPr>
              <a:t>nesting_li = [['hi'], ['Python']]</a:t>
            </a:r>
            <a:endParaRPr lang="zh-CN" altLang="zh-CN" sz="1800" dirty="0">
              <a:latin typeface="Times New Roman" pitchFamily="18" charset="0"/>
            </a:endParaRPr>
          </a:p>
          <a:p>
            <a:r>
              <a:rPr lang="en-US" altLang="zh-CN" sz="1800" dirty="0">
                <a:latin typeface="Times New Roman" pitchFamily="18" charset="0"/>
              </a:rPr>
              <a:t>nesting_li[0].append('Python')</a:t>
            </a:r>
            <a:endParaRPr lang="zh-CN" altLang="zh-CN" sz="1800" dirty="0">
              <a:latin typeface="Times New Roman" pitchFamily="18" charset="0"/>
            </a:endParaRPr>
          </a:p>
          <a:p>
            <a:r>
              <a:rPr lang="en-US" altLang="zh-CN" sz="1800" dirty="0">
                <a:latin typeface="Times New Roman" pitchFamily="18" charset="0"/>
              </a:rPr>
              <a:t>print(nesting_li)</a:t>
            </a:r>
            <a:endParaRPr lang="zh-CN" altLang="zh-CN" sz="1800" dirty="0">
              <a:latin typeface="Times New Roman" pitchFamily="18" charset="0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7732498" y="5562417"/>
            <a:ext cx="3030985" cy="827013"/>
          </a:xfrm>
          <a:prstGeom prst="wedgeRoundRectCallout">
            <a:avLst>
              <a:gd name="adj1" fmla="val -31015"/>
              <a:gd name="adj2" fmla="val -9143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[['hi', 'Python'], ['Python']]</a:t>
            </a:r>
            <a:endParaRPr lang="zh-CN" altLang="zh-CN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14575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8226" y="1062194"/>
            <a:ext cx="5274895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实例：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判断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IP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地址的合法性</a:t>
            </a:r>
            <a:r>
              <a:rPr lang="zh-CN" altLang="zh-CN" sz="2400" dirty="0"/>
              <a:t>。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互联网上的每一台计算机都有独一无二的编号，称为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IP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地址，每个合法的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IP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地址是由点号“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”分隔开的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个数字组成的，每个数字的取值范围是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255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。现在，用户输入一个字符串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（不含空格，不含前导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001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直接输入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）。本实例要求编写程序，判断变量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是否为合法的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IP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地址，若是，则输出“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yes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”，否则输出“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”。</a:t>
            </a:r>
          </a:p>
        </p:txBody>
      </p:sp>
      <p:sp>
        <p:nvSpPr>
          <p:cNvPr id="4" name="矩形 3"/>
          <p:cNvSpPr/>
          <p:nvPr/>
        </p:nvSpPr>
        <p:spPr>
          <a:xfrm>
            <a:off x="6278880" y="1333318"/>
            <a:ext cx="5303520" cy="52629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spcAft>
                <a:spcPts val="0"/>
              </a:spcAft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s=input()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flag = 'yes'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lists=</a:t>
            </a:r>
            <a:r>
              <a:rPr lang="en-US" altLang="zh-CN" sz="2800" dirty="0" err="1">
                <a:latin typeface="Times New Roman" pitchFamily="18" charset="0"/>
                <a:ea typeface="宋体" pitchFamily="2" charset="-122"/>
              </a:rPr>
              <a:t>s.split</a:t>
            </a: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('.')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if </a:t>
            </a:r>
            <a:r>
              <a:rPr lang="en-US" altLang="zh-CN" sz="2800" dirty="0" err="1">
                <a:latin typeface="Times New Roman" pitchFamily="18" charset="0"/>
                <a:ea typeface="宋体" pitchFamily="2" charset="-122"/>
              </a:rPr>
              <a:t>len</a:t>
            </a: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(lists) != 4: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    flag='no'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else: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    for </a:t>
            </a:r>
            <a:r>
              <a:rPr lang="en-US" altLang="zh-CN" sz="2800" dirty="0" err="1">
                <a:latin typeface="Times New Roman" pitchFamily="18" charset="0"/>
                <a:ea typeface="宋体" pitchFamily="2" charset="-122"/>
              </a:rPr>
              <a:t>i</a:t>
            </a: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 in range(4):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        </a:t>
            </a:r>
            <a:r>
              <a:rPr lang="en-US" altLang="zh-CN" sz="2800" dirty="0" err="1">
                <a:latin typeface="Times New Roman" pitchFamily="18" charset="0"/>
                <a:ea typeface="宋体" pitchFamily="2" charset="-122"/>
              </a:rPr>
              <a:t>tmp</a:t>
            </a: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=</a:t>
            </a:r>
            <a:r>
              <a:rPr lang="en-US" altLang="zh-CN" sz="2800" dirty="0" err="1">
                <a:latin typeface="Times New Roman" pitchFamily="18" charset="0"/>
                <a:ea typeface="宋体" pitchFamily="2" charset="-122"/>
              </a:rPr>
              <a:t>int</a:t>
            </a: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(lists[</a:t>
            </a:r>
            <a:r>
              <a:rPr lang="en-US" altLang="zh-CN" sz="2800" dirty="0" err="1">
                <a:latin typeface="Times New Roman" pitchFamily="18" charset="0"/>
                <a:ea typeface="宋体" pitchFamily="2" charset="-122"/>
              </a:rPr>
              <a:t>i</a:t>
            </a: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])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        if </a:t>
            </a:r>
            <a:r>
              <a:rPr lang="en-US" altLang="zh-CN" sz="2800" dirty="0" err="1">
                <a:latin typeface="Times New Roman" pitchFamily="18" charset="0"/>
                <a:ea typeface="宋体" pitchFamily="2" charset="-122"/>
              </a:rPr>
              <a:t>tmp</a:t>
            </a: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 not in range(0,256):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            </a:t>
            </a:r>
            <a:r>
              <a:rPr lang="de-DE" altLang="zh-CN" sz="2800" dirty="0">
                <a:latin typeface="Times New Roman" pitchFamily="18" charset="0"/>
                <a:ea typeface="宋体" pitchFamily="2" charset="-122"/>
              </a:rPr>
              <a:t>flag='no'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spcAft>
                <a:spcPts val="0"/>
              </a:spcAft>
            </a:pPr>
            <a:r>
              <a:rPr lang="de-DE" altLang="zh-CN" sz="2800" dirty="0">
                <a:latin typeface="Times New Roman" pitchFamily="18" charset="0"/>
                <a:ea typeface="宋体" pitchFamily="2" charset="-122"/>
              </a:rPr>
              <a:t>            break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spcAft>
                <a:spcPts val="0"/>
              </a:spcAft>
            </a:pPr>
            <a:r>
              <a:rPr lang="de-DE" altLang="zh-CN" sz="2800" dirty="0">
                <a:latin typeface="Times New Roman" pitchFamily="18" charset="0"/>
                <a:ea typeface="宋体" pitchFamily="2" charset="-122"/>
              </a:rPr>
              <a:t>print(flag)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96667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4873189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任务实践</a:t>
            </a:r>
            <a:r>
              <a:rPr lang="en-US" altLang="zh-CN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随机分配办公室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8366" y="2271764"/>
            <a:ext cx="9275717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+mn-ea"/>
              </a:rPr>
              <a:t>       </a:t>
            </a:r>
            <a:r>
              <a:rPr lang="zh-CN" altLang="zh-CN" sz="2400" dirty="0">
                <a:latin typeface="+mn-ea"/>
              </a:rPr>
              <a:t>为扩大招生规模，学校最近新招聘了</a:t>
            </a:r>
            <a:r>
              <a:rPr lang="en-US" altLang="zh-CN" sz="2400" dirty="0">
                <a:latin typeface="+mn-ea"/>
              </a:rPr>
              <a:t>6</a:t>
            </a:r>
            <a:r>
              <a:rPr lang="zh-CN" altLang="zh-CN" sz="2400" dirty="0">
                <a:latin typeface="+mn-ea"/>
              </a:rPr>
              <a:t>名教师，已知该学校有</a:t>
            </a:r>
            <a:r>
              <a:rPr lang="en-US" altLang="zh-CN" sz="2400" dirty="0">
                <a:latin typeface="+mn-ea"/>
              </a:rPr>
              <a:t>2</a:t>
            </a:r>
            <a:r>
              <a:rPr lang="zh-CN" altLang="zh-CN" sz="2400" dirty="0">
                <a:latin typeface="+mn-ea"/>
              </a:rPr>
              <a:t>个空闲办公室且工位充足，现需要随机安排这</a:t>
            </a:r>
            <a:r>
              <a:rPr lang="en-US" altLang="zh-CN" sz="2400" dirty="0">
                <a:latin typeface="+mn-ea"/>
              </a:rPr>
              <a:t>6</a:t>
            </a:r>
            <a:r>
              <a:rPr lang="zh-CN" altLang="zh-CN" sz="2400" dirty="0">
                <a:latin typeface="+mn-ea"/>
              </a:rPr>
              <a:t>名教师的工位。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ea"/>
              </a:rPr>
              <a:t>       </a:t>
            </a:r>
            <a:r>
              <a:rPr lang="zh-CN" altLang="zh-CN" sz="2400" dirty="0">
                <a:latin typeface="+mn-ea"/>
              </a:rPr>
              <a:t>本任务要求编写程序，将</a:t>
            </a:r>
            <a:r>
              <a:rPr lang="en-US" altLang="zh-CN" sz="2400" dirty="0">
                <a:latin typeface="+mn-ea"/>
              </a:rPr>
              <a:t>6</a:t>
            </a:r>
            <a:r>
              <a:rPr lang="zh-CN" altLang="zh-CN" sz="2400" dirty="0">
                <a:latin typeface="+mn-ea"/>
              </a:rPr>
              <a:t>名教师随机分配到</a:t>
            </a:r>
            <a:r>
              <a:rPr lang="en-US" altLang="zh-CN" sz="2400" dirty="0">
                <a:latin typeface="+mn-ea"/>
              </a:rPr>
              <a:t>2</a:t>
            </a:r>
            <a:r>
              <a:rPr lang="zh-CN" altLang="zh-CN" sz="2400" dirty="0">
                <a:latin typeface="+mn-ea"/>
              </a:rPr>
              <a:t>个办公室中。</a:t>
            </a:r>
            <a:endParaRPr lang="en-US" altLang="zh-CN" sz="2400" dirty="0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85843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487318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任务实践</a:t>
            </a:r>
            <a:r>
              <a:rPr lang="en-US" altLang="zh-CN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随机分配办公室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0193" y="1501337"/>
            <a:ext cx="1018032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随机分配办公室，可以使用</a:t>
            </a:r>
            <a:r>
              <a:rPr lang="en-US" altLang="zh-CN" sz="28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random.randint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(0,1)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实现，需使用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import random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导入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random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模块。随机分配办公室是将每名老师逐个安排到任意的办公室中，这个过程可拆分为两步，第一步就是逐个取出教师姓名，可用遍历列表元素来实现；第二步就是安排到任意的办公室，可用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random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模块中</a:t>
            </a:r>
            <a:r>
              <a:rPr lang="en-US" altLang="zh-CN" sz="28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randint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方法生成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0-1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之间的随机整数，将产生的整数作为索引来随机获取嵌套列表的内层列表，之后在该列表中执行添加教师姓名的操作。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20686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">
            <a:extLst>
              <a:ext uri="{FF2B5EF4-FFF2-40B4-BE49-F238E27FC236}">
                <a16:creationId xmlns:a16="http://schemas.microsoft.com/office/drawing/2014/main" id="{D9681824-F095-4FF2-8198-2BDADA6302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861" y="472042"/>
            <a:ext cx="6754768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代码如下：</a:t>
            </a:r>
            <a:endParaRPr lang="zh-CN" altLang="zh-CN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2481" y="1255123"/>
            <a:ext cx="1074637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# 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随机分配办公室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import random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offices = [[], []]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names = ['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张老师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', '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李老师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', '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赵老师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', '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高老师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','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刘老师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', '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周老师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']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for name in names: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index =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random.randint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(0, 1)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print(index)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offices[index].append(name)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num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 1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for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te_name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in offices: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print('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办公室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%d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的人数为：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%d' % (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num,len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te_name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)))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num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+= 1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for name in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te_name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: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print("%s" % name, end=' ')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print(" ")</a:t>
            </a:r>
            <a:endParaRPr lang="zh-CN" altLang="zh-CN" sz="2000" kern="100" dirty="0">
              <a:latin typeface="Consolas" panose="020B0609020204030204" pitchFamily="49" charset="0"/>
              <a:ea typeface="宋体" panose="02010600030101010101" pitchFamily="2" charset="-122"/>
            </a:endParaRPr>
          </a:p>
        </p:txBody>
      </p:sp>
      <p:pic>
        <p:nvPicPr>
          <p:cNvPr id="1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7804" y="5183176"/>
            <a:ext cx="1578592" cy="7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33647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002973" y="2652302"/>
            <a:ext cx="5138056" cy="895350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0" dirty="0"/>
              <a:t>元组及其应用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35436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71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893319" y="715909"/>
            <a:ext cx="3237025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认识元组</a:t>
            </a:r>
          </a:p>
        </p:txBody>
      </p:sp>
      <p:sp>
        <p:nvSpPr>
          <p:cNvPr id="63" name="矩形 62"/>
          <p:cNvSpPr/>
          <p:nvPr/>
        </p:nvSpPr>
        <p:spPr>
          <a:xfrm>
            <a:off x="1731041" y="2156034"/>
            <a:ext cx="826639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元组同列表一样，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中最</a:t>
            </a:r>
            <a:r>
              <a:rPr lang="zh-CN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灵活的有序序列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，它可以</a:t>
            </a:r>
            <a:r>
              <a:rPr lang="zh-CN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存储任意类型的元素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。但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开发人员对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元组不能进行任何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89082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4873189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创建元组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864149" y="2185467"/>
            <a:ext cx="954047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使用圆括号“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”创建元组，并将元组中的元素用逗号进行分隔。</a:t>
            </a: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693738" y="1446213"/>
            <a:ext cx="7311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使用圆括号创建元组</a:t>
            </a: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1672018" y="2794275"/>
            <a:ext cx="74430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tu_one = ()                                     # </a:t>
            </a:r>
            <a:r>
              <a:rPr lang="zh-CN" altLang="zh-CN" dirty="0">
                <a:latin typeface="Times New Roman" pitchFamily="18" charset="0"/>
              </a:rPr>
              <a:t>空元组</a:t>
            </a:r>
          </a:p>
          <a:p>
            <a:r>
              <a:rPr lang="en-US" altLang="zh-CN" dirty="0">
                <a:latin typeface="Times New Roman" pitchFamily="18" charset="0"/>
              </a:rPr>
              <a:t>tu_two = (‘t’, ‘u’, ‘p’, ‘l’, ‘e’)        # </a:t>
            </a:r>
            <a:r>
              <a:rPr lang="zh-CN" altLang="zh-CN" dirty="0">
                <a:latin typeface="Times New Roman" pitchFamily="18" charset="0"/>
              </a:rPr>
              <a:t>元组中元素类型</a:t>
            </a:r>
            <a:r>
              <a:rPr lang="zh-CN" altLang="en-US" dirty="0">
                <a:latin typeface="Times New Roman" pitchFamily="18" charset="0"/>
              </a:rPr>
              <a:t>相同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tu_three = (0.3, 1, 'python', '&amp;',)    # </a:t>
            </a:r>
            <a:r>
              <a:rPr lang="zh-CN" altLang="zh-CN" dirty="0">
                <a:latin typeface="Times New Roman" pitchFamily="18" charset="0"/>
              </a:rPr>
              <a:t>元组中元素类型不同</a:t>
            </a:r>
          </a:p>
        </p:txBody>
      </p: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864149" y="5098844"/>
            <a:ext cx="1065633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当使用圆括号“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()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”创建元组时，如果元组中只包含一个元素，那么需要在该</a:t>
            </a:r>
            <a:r>
              <a:rPr lang="zh-CN" altLang="zh-CN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元素的后面添加逗号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从而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保证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Python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解释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器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能够识别其为元组类型。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21812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601809" y="2110618"/>
            <a:ext cx="11106864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当通过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tuple()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函数创建元组时，如果不传入任何数据，就会创建一个空元组；如果要创建包含元素的元组，就必须传入可迭代类型的数据。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61426" y="1380503"/>
            <a:ext cx="7311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tuple()</a:t>
            </a: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函数创建元组</a:t>
            </a:r>
          </a:p>
        </p:txBody>
      </p:sp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3672388" y="3578687"/>
            <a:ext cx="29450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tuple_null = tuple()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print(tuple_null)</a:t>
            </a:r>
          </a:p>
          <a:p>
            <a:r>
              <a:rPr lang="en-US" altLang="zh-CN" dirty="0">
                <a:latin typeface="Times New Roman" pitchFamily="18" charset="0"/>
              </a:rPr>
              <a:t>tuple_str = tuple('abc')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print(tuple_str)  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498243" y="3603626"/>
            <a:ext cx="825379" cy="512080"/>
          </a:xfrm>
          <a:prstGeom prst="wedgeRoundRectCallout">
            <a:avLst>
              <a:gd name="adj1" fmla="val -132588"/>
              <a:gd name="adj2" fmla="val 5131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 )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459181" y="5103644"/>
            <a:ext cx="1864441" cy="750593"/>
          </a:xfrm>
          <a:prstGeom prst="wedgeRoundRectCallout">
            <a:avLst>
              <a:gd name="adj1" fmla="val -48987"/>
              <a:gd name="adj2" fmla="val -8783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('a', 'b', 'c')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67248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699" y="370505"/>
            <a:ext cx="228780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访问元组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45620" y="1852515"/>
            <a:ext cx="6177357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元组可以使用索引访问元组中的元素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064217" y="1317446"/>
            <a:ext cx="7311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使用索引访问单个元素</a:t>
            </a: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1617170" y="2418287"/>
            <a:ext cx="546727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tuple_demo = ('hello', 100, 'Python')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print(tuple_demo[0])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print(tuple_demo[1])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print(tuple_demo[2])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3" name="矩形 2"/>
          <p:cNvSpPr>
            <a:spLocks noChangeArrowheads="1"/>
          </p:cNvSpPr>
          <p:nvPr/>
        </p:nvSpPr>
        <p:spPr bwMode="auto">
          <a:xfrm>
            <a:off x="1150115" y="4134093"/>
            <a:ext cx="50939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使用切片访问元组元素</a:t>
            </a:r>
          </a:p>
        </p:txBody>
      </p:sp>
      <p:sp>
        <p:nvSpPr>
          <p:cNvPr id="14" name="矩形 2"/>
          <p:cNvSpPr>
            <a:spLocks noChangeArrowheads="1"/>
          </p:cNvSpPr>
          <p:nvPr/>
        </p:nvSpPr>
        <p:spPr bwMode="auto">
          <a:xfrm>
            <a:off x="1373188" y="4699457"/>
            <a:ext cx="656032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元组还可以使用切片来访问元组中的元素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"/>
          <p:cNvSpPr txBox="1">
            <a:spLocks noChangeArrowheads="1"/>
          </p:cNvSpPr>
          <p:nvPr/>
        </p:nvSpPr>
        <p:spPr bwMode="auto">
          <a:xfrm>
            <a:off x="1617170" y="5338687"/>
            <a:ext cx="53129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exam_tuple = ('h', 'e', 'l', 'l', 'o')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</a:t>
            </a:r>
            <a:r>
              <a:rPr lang="en-US" altLang="zh-CN" dirty="0" err="1">
                <a:latin typeface="Times New Roman" pitchFamily="18" charset="0"/>
              </a:rPr>
              <a:t>exam_tuple</a:t>
            </a:r>
            <a:r>
              <a:rPr lang="en-US" altLang="zh-CN" dirty="0">
                <a:latin typeface="Times New Roman" pitchFamily="18" charset="0"/>
              </a:rPr>
              <a:t>[1:4])</a:t>
            </a:r>
            <a:endParaRPr lang="zh-CN" altLang="zh-CN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0764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-2595" y="4617959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3" name="îSḻïḋé">
            <a:extLst>
              <a:ext uri="{FF2B5EF4-FFF2-40B4-BE49-F238E27FC236}">
                <a16:creationId xmlns:a16="http://schemas.microsoft.com/office/drawing/2014/main" id="{BF20F748-132E-4C96-BBEB-A70517E9351A}"/>
              </a:ext>
            </a:extLst>
          </p:cNvPr>
          <p:cNvSpPr/>
          <p:nvPr/>
        </p:nvSpPr>
        <p:spPr>
          <a:xfrm>
            <a:off x="4565386" y="841338"/>
            <a:ext cx="3041716" cy="7669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reflection blurRad="6350" stA="240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zh-CN" altLang="en-US" sz="2800" spc="300" dirty="0"/>
              <a:t>项目目标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587642" y="2222037"/>
            <a:ext cx="2615556" cy="463506"/>
            <a:chOff x="1180779" y="1800875"/>
            <a:chExt cx="2615556" cy="463506"/>
          </a:xfrm>
        </p:grpSpPr>
        <p:pic>
          <p:nvPicPr>
            <p:cNvPr id="3074" name="Picture 2" descr="三角形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406" y="1800875"/>
              <a:ext cx="221915" cy="445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1180779" y="1802716"/>
              <a:ext cx="2615556" cy="461665"/>
              <a:chOff x="1044315" y="1775257"/>
              <a:chExt cx="2615556" cy="461665"/>
            </a:xfrm>
          </p:grpSpPr>
          <p:pic>
            <p:nvPicPr>
              <p:cNvPr id="3075" name="Picture 3" descr="点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0567" y="1896493"/>
                <a:ext cx="909304" cy="248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4"/>
              <p:cNvSpPr>
                <a:spLocks noChangeArrowheads="1"/>
              </p:cNvSpPr>
              <p:nvPr/>
            </p:nvSpPr>
            <p:spPr bwMode="auto">
              <a:xfrm>
                <a:off x="1044315" y="1775257"/>
                <a:ext cx="1813091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269875" algn="l" defTabSz="914400" rtl="0" eaLnBrk="0" fontAlgn="ctr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知识目标 </a:t>
                </a:r>
                <a:endParaRPr kumimoji="0" lang="zh-CN" altLang="zh-CN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65383" y="2821290"/>
            <a:ext cx="507920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dirty="0"/>
              <a:t>熟悉组合数据类型的分类</a:t>
            </a:r>
          </a:p>
          <a:p>
            <a:r>
              <a:rPr lang="zh-CN" altLang="zh-CN" dirty="0"/>
              <a:t>熟悉序列类型的特点</a:t>
            </a:r>
          </a:p>
          <a:p>
            <a:r>
              <a:rPr lang="zh-CN" altLang="zh-CN" dirty="0"/>
              <a:t>熟悉列表类型的特点及基本操作</a:t>
            </a:r>
          </a:p>
          <a:p>
            <a:r>
              <a:rPr lang="zh-CN" altLang="zh-CN" dirty="0"/>
              <a:t>熟悉字典类型的特点及基本操作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816390" y="4928663"/>
            <a:ext cx="507920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dirty="0"/>
              <a:t>会运用列表和元组解决实际问题</a:t>
            </a:r>
          </a:p>
          <a:p>
            <a:r>
              <a:rPr lang="zh-CN" altLang="zh-CN" dirty="0"/>
              <a:t>会运用字典和集合解决实际问题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1616914" y="4093004"/>
            <a:ext cx="2615556" cy="463506"/>
            <a:chOff x="1180779" y="1800875"/>
            <a:chExt cx="2615556" cy="463506"/>
          </a:xfrm>
        </p:grpSpPr>
        <p:pic>
          <p:nvPicPr>
            <p:cNvPr id="81" name="Picture 2" descr="三角形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406" y="1800875"/>
              <a:ext cx="221915" cy="445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2" name="组合 81"/>
            <p:cNvGrpSpPr/>
            <p:nvPr/>
          </p:nvGrpSpPr>
          <p:grpSpPr>
            <a:xfrm>
              <a:off x="1180779" y="1802716"/>
              <a:ext cx="2615556" cy="461665"/>
              <a:chOff x="1044315" y="1775257"/>
              <a:chExt cx="2615556" cy="461665"/>
            </a:xfrm>
          </p:grpSpPr>
          <p:pic>
            <p:nvPicPr>
              <p:cNvPr id="83" name="Picture 3" descr="点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0567" y="1896493"/>
                <a:ext cx="909304" cy="248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4" name="Rectangle 4"/>
              <p:cNvSpPr>
                <a:spLocks noChangeArrowheads="1"/>
              </p:cNvSpPr>
              <p:nvPr/>
            </p:nvSpPr>
            <p:spPr bwMode="auto">
              <a:xfrm>
                <a:off x="1044315" y="1775257"/>
                <a:ext cx="1813091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269875" algn="l" defTabSz="914400" rtl="0" eaLnBrk="0" fontAlgn="ctr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en-US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技能</a:t>
                </a:r>
                <a:r>
                  <a:rPr kumimoji="0" lang="zh-CN" altLang="zh-CN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目标 </a:t>
                </a:r>
                <a:endParaRPr kumimoji="0" lang="zh-CN" altLang="zh-CN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548650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遍历元组</a:t>
            </a:r>
          </a:p>
        </p:txBody>
      </p:sp>
      <p:sp>
        <p:nvSpPr>
          <p:cNvPr id="3" name="矩形 2"/>
          <p:cNvSpPr/>
          <p:nvPr/>
        </p:nvSpPr>
        <p:spPr>
          <a:xfrm>
            <a:off x="1492022" y="1407899"/>
            <a:ext cx="9206366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元组也是一个可迭代对象，可以通过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for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循环遍历元素。</a:t>
            </a:r>
          </a:p>
        </p:txBody>
      </p:sp>
      <p:sp>
        <p:nvSpPr>
          <p:cNvPr id="4" name="矩形 3"/>
          <p:cNvSpPr/>
          <p:nvPr/>
        </p:nvSpPr>
        <p:spPr>
          <a:xfrm>
            <a:off x="1641474" y="2670714"/>
            <a:ext cx="7615737" cy="30008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&gt;&gt;&gt; </a:t>
            </a:r>
            <a:r>
              <a:rPr lang="en-US" altLang="zh-CN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tup_one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=('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章一萍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 '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李丽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 '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武小元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 '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刘静静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')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&gt;&gt;&gt; for </a:t>
            </a:r>
            <a:r>
              <a:rPr lang="en-US" altLang="zh-CN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in </a:t>
            </a:r>
            <a:r>
              <a:rPr lang="en-US" altLang="zh-CN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tup_one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print('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嗨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,%s!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双十一促销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赶快来看看吧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!'%</a:t>
            </a:r>
            <a:r>
              <a:rPr lang="en-US" altLang="zh-CN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嗨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章一萍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双十一促销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赶快来看看吧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嗨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李丽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双十一促销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赶快来看看吧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嗨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武小元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双十一促销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赶快来看看吧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嗨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刘静静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双十一促销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赶快来看看吧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23911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修改元组</a:t>
            </a:r>
          </a:p>
        </p:txBody>
      </p: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1383868" y="2758137"/>
            <a:ext cx="910125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元组中的元素是不允许修改的，除非在元组中包含可变类型的数据。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08511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拼接元组</a:t>
            </a:r>
          </a:p>
        </p:txBody>
      </p: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1645125" y="1939532"/>
            <a:ext cx="91012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        </a:t>
            </a:r>
            <a:r>
              <a:rPr lang="zh-CN" altLang="zh-CN" sz="2400" dirty="0"/>
              <a:t>元组中的元素不允许修改，但与字符串、列表的拼接方法一样，利用加号“</a:t>
            </a:r>
            <a:r>
              <a:rPr lang="en-US" altLang="zh-CN" sz="2400" dirty="0"/>
              <a:t>+</a:t>
            </a:r>
            <a:r>
              <a:rPr lang="zh-CN" altLang="zh-CN" sz="2400" dirty="0"/>
              <a:t>”能完成元组拼接。</a:t>
            </a:r>
          </a:p>
        </p:txBody>
      </p:sp>
      <p:sp>
        <p:nvSpPr>
          <p:cNvPr id="3" name="矩形 2"/>
          <p:cNvSpPr/>
          <p:nvPr/>
        </p:nvSpPr>
        <p:spPr>
          <a:xfrm>
            <a:off x="2968828" y="3405211"/>
            <a:ext cx="6453846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&gt;&gt;&gt; tuple1=(123,'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你好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')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&gt;&gt;&gt; tuple2=('</a:t>
            </a:r>
            <a:r>
              <a:rPr lang="en-US" altLang="zh-CN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',True)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&gt;&gt;&gt; tuple1+=tuple2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&gt;&gt;&gt; print(tuple1)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(123, '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你好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 '</a:t>
            </a:r>
            <a:r>
              <a:rPr lang="en-US" altLang="zh-CN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 True)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&gt;&gt;&gt; 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64156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复制元组</a:t>
            </a:r>
          </a:p>
        </p:txBody>
      </p: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1187527" y="1565063"/>
            <a:ext cx="9815355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与字符串、列表的复制方法一样，利用星号“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*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”能完成元组复制，需要注意的是，星号“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*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”后是复制的次数。</a:t>
            </a:r>
          </a:p>
        </p:txBody>
      </p:sp>
      <p:sp>
        <p:nvSpPr>
          <p:cNvPr id="3" name="矩形 2"/>
          <p:cNvSpPr/>
          <p:nvPr/>
        </p:nvSpPr>
        <p:spPr>
          <a:xfrm>
            <a:off x="2804159" y="3378424"/>
            <a:ext cx="6383383" cy="13388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&gt;&gt;&gt; tuple1=(123,'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你好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')*3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&gt;&gt;&gt; print(tuple1)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(123, '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你好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 123, '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你好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', 123, '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你好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')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86634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4101" y="1186591"/>
            <a:ext cx="10437967" cy="2242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实例：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找到只出现一次的“它”。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已知元组</a:t>
            </a:r>
            <a:r>
              <a:rPr lang="en-US" altLang="zh-CN" sz="2400" dirty="0" err="1">
                <a:latin typeface="微软雅黑" pitchFamily="34" charset="-122"/>
                <a:ea typeface="微软雅黑" pitchFamily="34" charset="-122"/>
              </a:rPr>
              <a:t>tup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=(2,3,7,2,9,7,6,3,2,1)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，要求找到第一个只出现一次的元素及其索引值。提示：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count(x)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方法返回指定值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在元组中出现的次数；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index(x)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方法返回指定值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在元组中第一次出现的位置。</a:t>
            </a:r>
            <a:endParaRPr lang="zh-CN" altLang="zh-CN" sz="2400" dirty="0"/>
          </a:p>
        </p:txBody>
      </p:sp>
      <p:sp>
        <p:nvSpPr>
          <p:cNvPr id="5" name="矩形 4"/>
          <p:cNvSpPr/>
          <p:nvPr/>
        </p:nvSpPr>
        <p:spPr>
          <a:xfrm>
            <a:off x="757644" y="3835569"/>
            <a:ext cx="10850882" cy="19082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tup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=(2,3,7,2,9,7,6,3,2,1)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for x in </a:t>
            </a:r>
            <a:r>
              <a:rPr lang="en-US" altLang="zh-CN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tup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if </a:t>
            </a:r>
            <a:r>
              <a:rPr lang="en-US" altLang="zh-CN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tup.count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(x)==1: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print("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元组中第一个只出现一次的元素是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%d</a:t>
            </a:r>
            <a:r>
              <a:rPr lang="zh-CN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，索引是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%d)"%(</a:t>
            </a:r>
            <a:r>
              <a:rPr lang="en-US" altLang="zh-CN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x,tup.index</a:t>
            </a: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(x)))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ts val="1200"/>
              </a:lnSpc>
              <a:spcAft>
                <a:spcPts val="0"/>
              </a:spcAft>
            </a:pPr>
            <a:r>
              <a:rPr lang="en-US" altLang="zh-CN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break</a:t>
            </a:r>
            <a:endParaRPr lang="zh-CN" altLang="zh-CN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78208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6" y="408207"/>
            <a:ext cx="7027137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任务实践</a:t>
            </a:r>
            <a:r>
              <a:rPr lang="en-US" altLang="zh-CN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zh-CN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阿拉伯数字转为中文大写数字</a:t>
            </a:r>
          </a:p>
        </p:txBody>
      </p:sp>
      <p:sp>
        <p:nvSpPr>
          <p:cNvPr id="8" name="矩形 7"/>
          <p:cNvSpPr/>
          <p:nvPr/>
        </p:nvSpPr>
        <p:spPr>
          <a:xfrm>
            <a:off x="1003225" y="1886509"/>
            <a:ext cx="10335336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       </a:t>
            </a:r>
            <a:r>
              <a:rPr lang="zh-CN" altLang="zh-CN" sz="2400" dirty="0"/>
              <a:t>阿拉伯数字因其具有简单易写、方便使用的特点成为了最流行的数字书写方式，但在使用阿拉伯数字计数时，可以对某些数字不漏痕迹的修改成其它数字，例如，将数字“</a:t>
            </a:r>
            <a:r>
              <a:rPr lang="en-US" altLang="zh-CN" sz="2400" dirty="0"/>
              <a:t>1</a:t>
            </a:r>
            <a:r>
              <a:rPr lang="zh-CN" altLang="zh-CN" sz="2400" dirty="0"/>
              <a:t>”修改为数字“</a:t>
            </a:r>
            <a:r>
              <a:rPr lang="en-US" altLang="zh-CN" sz="2400" dirty="0"/>
              <a:t>7</a:t>
            </a:r>
            <a:r>
              <a:rPr lang="zh-CN" altLang="zh-CN" sz="2400" dirty="0"/>
              <a:t>”，将数字“</a:t>
            </a:r>
            <a:r>
              <a:rPr lang="en-US" altLang="zh-CN" sz="2400" dirty="0"/>
              <a:t>3</a:t>
            </a:r>
            <a:r>
              <a:rPr lang="zh-CN" altLang="zh-CN" sz="2400" dirty="0"/>
              <a:t>”修改为数字“</a:t>
            </a:r>
            <a:r>
              <a:rPr lang="en-US" altLang="zh-CN" sz="2400" dirty="0"/>
              <a:t>8</a:t>
            </a:r>
            <a:r>
              <a:rPr lang="zh-CN" altLang="zh-CN" sz="2400" dirty="0"/>
              <a:t>”。为了避免引起不必要的麻烦，可以使用中文大写数字如壹、贰、叁、肆……替换阿拉伯数字。本任务要求编写程序，实现将输入的阿拉伯数字转为中文大写数字的功能。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29173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代码如下：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67542" y="1615837"/>
            <a:ext cx="964909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#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阿拉伯数字转为中文大写数字</a:t>
            </a:r>
            <a:endParaRPr lang="zh-CN" altLang="zh-CN" sz="2400" dirty="0"/>
          </a:p>
          <a:p>
            <a:r>
              <a:rPr lang="en-US" altLang="zh-CN" sz="2400" dirty="0" err="1"/>
              <a:t>uppercase_numbers</a:t>
            </a:r>
            <a:r>
              <a:rPr lang="en-US" altLang="zh-CN" sz="2400" dirty="0"/>
              <a:t> = ("</a:t>
            </a:r>
            <a:r>
              <a:rPr lang="zh-CN" altLang="zh-CN" sz="2400" dirty="0"/>
              <a:t>零</a:t>
            </a:r>
            <a:r>
              <a:rPr lang="en-US" altLang="zh-CN" sz="2400" dirty="0"/>
              <a:t>","</a:t>
            </a:r>
            <a:r>
              <a:rPr lang="zh-CN" altLang="zh-CN" sz="2400" dirty="0"/>
              <a:t>壹</a:t>
            </a:r>
            <a:r>
              <a:rPr lang="en-US" altLang="zh-CN" sz="2400" dirty="0"/>
              <a:t>","</a:t>
            </a:r>
            <a:r>
              <a:rPr lang="zh-CN" altLang="zh-CN" sz="2400" dirty="0"/>
              <a:t>贰</a:t>
            </a:r>
            <a:r>
              <a:rPr lang="en-US" altLang="zh-CN" sz="2400" dirty="0"/>
              <a:t>","</a:t>
            </a:r>
            <a:r>
              <a:rPr lang="zh-CN" altLang="zh-CN" sz="2400" dirty="0"/>
              <a:t>叁</a:t>
            </a:r>
            <a:r>
              <a:rPr lang="en-US" altLang="zh-CN" sz="2400" dirty="0"/>
              <a:t>","</a:t>
            </a:r>
            <a:r>
              <a:rPr lang="zh-CN" altLang="zh-CN" sz="2400" dirty="0"/>
              <a:t>肆</a:t>
            </a:r>
            <a:r>
              <a:rPr lang="en-US" altLang="zh-CN" sz="2400" dirty="0"/>
              <a:t>","</a:t>
            </a:r>
            <a:r>
              <a:rPr lang="zh-CN" altLang="zh-CN" sz="2400" dirty="0"/>
              <a:t>伍</a:t>
            </a:r>
            <a:r>
              <a:rPr lang="en-US" altLang="zh-CN" sz="2400" dirty="0"/>
              <a:t>","</a:t>
            </a:r>
            <a:r>
              <a:rPr lang="zh-CN" altLang="zh-CN" sz="2400" dirty="0"/>
              <a:t>陆</a:t>
            </a:r>
            <a:r>
              <a:rPr lang="en-US" altLang="zh-CN" sz="2400" dirty="0"/>
              <a:t>","</a:t>
            </a:r>
            <a:r>
              <a:rPr lang="zh-CN" altLang="zh-CN" sz="2400" dirty="0"/>
              <a:t>柒</a:t>
            </a:r>
            <a:r>
              <a:rPr lang="en-US" altLang="zh-CN" sz="2400" dirty="0"/>
              <a:t>","</a:t>
            </a:r>
            <a:r>
              <a:rPr lang="zh-CN" altLang="zh-CN" sz="2400" dirty="0"/>
              <a:t>捌</a:t>
            </a:r>
            <a:r>
              <a:rPr lang="en-US" altLang="zh-CN" sz="2400" dirty="0"/>
              <a:t>","</a:t>
            </a:r>
            <a:r>
              <a:rPr lang="zh-CN" altLang="zh-CN" sz="2400" dirty="0"/>
              <a:t>玖</a:t>
            </a:r>
            <a:r>
              <a:rPr lang="en-US" altLang="zh-CN" sz="2400" dirty="0"/>
              <a:t>")</a:t>
            </a:r>
            <a:endParaRPr lang="zh-CN" altLang="zh-CN" sz="2400" dirty="0"/>
          </a:p>
          <a:p>
            <a:r>
              <a:rPr lang="en-US" altLang="zh-CN" sz="2400" dirty="0"/>
              <a:t>number = input("</a:t>
            </a:r>
            <a:r>
              <a:rPr lang="zh-CN" altLang="zh-CN" sz="2400" dirty="0"/>
              <a:t>请输入一个数字：</a:t>
            </a:r>
            <a:r>
              <a:rPr lang="en-US" altLang="zh-CN" sz="2400" dirty="0"/>
              <a:t>")</a:t>
            </a:r>
            <a:endParaRPr lang="zh-CN" altLang="zh-CN" sz="2400" dirty="0"/>
          </a:p>
          <a:p>
            <a:r>
              <a:rPr lang="en-US" altLang="zh-CN" sz="2400" dirty="0"/>
              <a:t>for </a:t>
            </a:r>
            <a:r>
              <a:rPr lang="en-US" altLang="zh-CN" sz="2400" dirty="0" err="1"/>
              <a:t>i</a:t>
            </a:r>
            <a:r>
              <a:rPr lang="en-US" altLang="zh-CN" sz="2400" dirty="0"/>
              <a:t> in range(</a:t>
            </a:r>
            <a:r>
              <a:rPr lang="en-US" altLang="zh-CN" sz="2400" dirty="0" err="1"/>
              <a:t>len</a:t>
            </a:r>
            <a:r>
              <a:rPr lang="en-US" altLang="zh-CN" sz="2400" dirty="0"/>
              <a:t>(number)):</a:t>
            </a:r>
            <a:endParaRPr lang="zh-CN" altLang="zh-CN" sz="2400" dirty="0"/>
          </a:p>
          <a:p>
            <a:r>
              <a:rPr lang="en-US" altLang="zh-CN" sz="2400" dirty="0"/>
              <a:t>    if number[</a:t>
            </a:r>
            <a:r>
              <a:rPr lang="en-US" altLang="zh-CN" sz="2400" dirty="0" err="1"/>
              <a:t>i</a:t>
            </a:r>
            <a:r>
              <a:rPr lang="en-US" altLang="zh-CN" sz="2400" dirty="0"/>
              <a:t>]!='.':</a:t>
            </a:r>
            <a:endParaRPr lang="zh-CN" altLang="zh-CN" sz="2400" dirty="0"/>
          </a:p>
          <a:p>
            <a:r>
              <a:rPr lang="en-US" altLang="zh-CN" sz="2400" dirty="0"/>
              <a:t>        print(</a:t>
            </a:r>
            <a:r>
              <a:rPr lang="en-US" altLang="zh-CN" sz="2400" dirty="0" err="1"/>
              <a:t>uppercase_numbers</a:t>
            </a:r>
            <a:r>
              <a:rPr lang="en-US" altLang="zh-CN" sz="2400" dirty="0"/>
              <a:t>[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(number[</a:t>
            </a:r>
            <a:r>
              <a:rPr lang="en-US" altLang="zh-CN" sz="2400" dirty="0" err="1"/>
              <a:t>i</a:t>
            </a:r>
            <a:r>
              <a:rPr lang="en-US" altLang="zh-CN" sz="2400" dirty="0"/>
              <a:t>])], end="")</a:t>
            </a:r>
            <a:endParaRPr lang="zh-CN" altLang="zh-CN" sz="2400" dirty="0"/>
          </a:p>
          <a:p>
            <a:r>
              <a:rPr lang="en-US" altLang="zh-CN" sz="2400" dirty="0"/>
              <a:t>    else:</a:t>
            </a:r>
            <a:endParaRPr lang="zh-CN" altLang="zh-CN" sz="2400" dirty="0"/>
          </a:p>
          <a:p>
            <a:r>
              <a:rPr lang="en-US" altLang="zh-CN" sz="2400" dirty="0"/>
              <a:t>        print('</a:t>
            </a:r>
            <a:r>
              <a:rPr lang="zh-CN" altLang="zh-CN" sz="2400" dirty="0"/>
              <a:t>点</a:t>
            </a:r>
            <a:r>
              <a:rPr lang="en-US" altLang="zh-CN" sz="2400" dirty="0"/>
              <a:t>',end="")</a:t>
            </a:r>
            <a:endParaRPr lang="zh-CN" altLang="zh-CN" sz="2400" dirty="0"/>
          </a:p>
        </p:txBody>
      </p: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282" y="4984033"/>
            <a:ext cx="3325335" cy="998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53548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157247" y="2644370"/>
            <a:ext cx="3343141" cy="89535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0" dirty="0"/>
              <a:t>集合及其应用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46492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71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893319" y="715909"/>
            <a:ext cx="386025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认识集合</a:t>
            </a:r>
          </a:p>
        </p:txBody>
      </p:sp>
      <p:sp>
        <p:nvSpPr>
          <p:cNvPr id="64" name="矩形 63"/>
          <p:cNvSpPr/>
          <p:nvPr/>
        </p:nvSpPr>
        <p:spPr>
          <a:xfrm>
            <a:off x="1474823" y="1716097"/>
            <a:ext cx="9070434" cy="3454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0" indent="406400">
              <a:lnSpc>
                <a:spcPct val="150000"/>
              </a:lnSpc>
              <a:spcBef>
                <a:spcPts val="250"/>
              </a:spcBef>
              <a:tabLst>
                <a:tab pos="440055" algn="l"/>
              </a:tabLst>
            </a:pPr>
            <a:r>
              <a:rPr lang="en-US" altLang="zh-CN" sz="2400" kern="100" dirty="0">
                <a:latin typeface="+mj-ea"/>
                <a:ea typeface="+mj-ea"/>
                <a:cs typeface="Times New Roman" panose="02020603050405020304" pitchFamily="18" charset="0"/>
              </a:rPr>
              <a:t>   Python</a:t>
            </a:r>
            <a:r>
              <a:rPr lang="zh-CN" altLang="zh-CN" sz="2400" kern="100" dirty="0">
                <a:latin typeface="+mj-ea"/>
                <a:ea typeface="+mj-ea"/>
                <a:cs typeface="Times New Roman" panose="02020603050405020304" pitchFamily="18" charset="0"/>
              </a:rPr>
              <a:t>中的集合不同于列表和元组类型，集合存储的元素是无序的且不允许重复的。集合不能像列表、元组一样通过索引访问元素，但集合可以执行集合的并、交、差等运算。集合的使用频率虽然没有像列表、元组那样高</a:t>
            </a:r>
            <a:r>
              <a:rPr lang="zh-CN" altLang="en-US" sz="2400" kern="100" dirty="0"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pPr marL="127000" indent="406400">
              <a:lnSpc>
                <a:spcPct val="150000"/>
              </a:lnSpc>
              <a:spcBef>
                <a:spcPts val="250"/>
              </a:spcBef>
              <a:tabLst>
                <a:tab pos="440055" algn="l"/>
              </a:tabLst>
            </a:pPr>
            <a:r>
              <a:rPr lang="en-US" altLang="zh-CN" sz="2400" kern="100" dirty="0">
                <a:latin typeface="微软雅黑" panose="020B0503020204020204" pitchFamily="34" charset="-122"/>
                <a:ea typeface="黑体" panose="02010609060101010101" pitchFamily="49" charset="-122"/>
                <a:cs typeface="Times New Roman" panose="02020603050405020304" pitchFamily="18" charset="0"/>
              </a:rPr>
              <a:t>   Python</a:t>
            </a:r>
            <a:r>
              <a:rPr lang="zh-CN" altLang="zh-CN" sz="2400" kern="100" dirty="0">
                <a:latin typeface="黑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中的集合存储的元素是无序的且不允许重复。常用于成员关系的测试和从序列中删除重复项。</a:t>
            </a:r>
            <a:endParaRPr lang="zh-CN" altLang="zh-CN" sz="2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58829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4873189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创建集合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2">
            <a:extLst>
              <a:ext uri="{FF2B5EF4-FFF2-40B4-BE49-F238E27FC236}">
                <a16:creationId xmlns:a16="http://schemas.microsoft.com/office/drawing/2014/main" id="{BBED44BB-F7DA-46C8-A2D6-B50B59303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050" y="1217278"/>
            <a:ext cx="11033306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Python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中的集合分为可变集合与不可变集合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可变集合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set()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函数创建，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集合中的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元素可以动态地增加或删除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不可变集合：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en-US" altLang="zh-CN" sz="24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frozenset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函数创建，集合中的元素不可改变。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65E851-1B49-46C8-B168-38EF2FF07EE2}"/>
              </a:ext>
            </a:extLst>
          </p:cNvPr>
          <p:cNvSpPr txBox="1"/>
          <p:nvPr/>
        </p:nvSpPr>
        <p:spPr>
          <a:xfrm>
            <a:off x="1335182" y="3142579"/>
            <a:ext cx="8072168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set()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函数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的语法格式如下：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err="1">
                <a:latin typeface="微软雅黑" pitchFamily="34" charset="-122"/>
                <a:ea typeface="微软雅黑" pitchFamily="34" charset="-122"/>
              </a:rPr>
              <a:t>frozenset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函数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的语法格式如下：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2">
            <a:extLst>
              <a:ext uri="{FF2B5EF4-FFF2-40B4-BE49-F238E27FC236}">
                <a16:creationId xmlns:a16="http://schemas.microsoft.com/office/drawing/2014/main" id="{985EAA1D-7A22-46B0-89AC-F2297BC7D6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5277" y="3571306"/>
            <a:ext cx="77006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+mn-ea"/>
                <a:ea typeface="+mn-ea"/>
              </a:rPr>
              <a:t>set([iterable])            </a:t>
            </a: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set()        set([1,2,3,4,5,6]) </a:t>
            </a:r>
            <a:endParaRPr lang="zh-CN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82D82EA-F273-42C2-8E12-9931B8867A6F}"/>
              </a:ext>
            </a:extLst>
          </p:cNvPr>
          <p:cNvSpPr/>
          <p:nvPr/>
        </p:nvSpPr>
        <p:spPr>
          <a:xfrm>
            <a:off x="696049" y="5280189"/>
            <a:ext cx="10842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上述函数的参数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iterable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接收一个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可迭代对象，若没有指定可迭代的对象，则会返回一个空的集合。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98100" y="4748653"/>
            <a:ext cx="6375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latin typeface="+mn-ea"/>
              </a:rPr>
              <a:t>frozenset</a:t>
            </a:r>
            <a:r>
              <a:rPr lang="en-US" altLang="zh-CN" sz="2400" dirty="0">
                <a:latin typeface="+mn-ea"/>
              </a:rPr>
              <a:t>([</a:t>
            </a:r>
            <a:r>
              <a:rPr lang="en-US" altLang="zh-CN" sz="2400" dirty="0" err="1">
                <a:latin typeface="+mn-ea"/>
              </a:rPr>
              <a:t>iterable</a:t>
            </a:r>
            <a:r>
              <a:rPr lang="en-US" altLang="zh-CN" sz="2400" dirty="0">
                <a:latin typeface="+mn-ea"/>
              </a:rPr>
              <a:t>])      </a:t>
            </a:r>
            <a:r>
              <a:rPr lang="en-US" altLang="zh-CN" sz="2400" dirty="0" err="1">
                <a:solidFill>
                  <a:srgbClr val="FF0000"/>
                </a:solidFill>
                <a:latin typeface="+mn-ea"/>
              </a:rPr>
              <a:t>frozenset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('python')</a:t>
            </a:r>
            <a:endParaRPr lang="zh-CN" altLang="zh-CN" sz="2400" dirty="0">
              <a:solidFill>
                <a:srgbClr val="FF0000"/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6845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368733" y="2660051"/>
            <a:ext cx="4545872" cy="895350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br>
              <a:rPr lang="en-US" altLang="zh-CN" sz="3600" b="0" dirty="0">
                <a:latin typeface="Impact" pitchFamily="34" charset="0"/>
                <a:ea typeface="微软雅黑" pitchFamily="34" charset="-122"/>
              </a:rPr>
            </a:br>
            <a:r>
              <a:rPr lang="zh-CN" altLang="en-US" sz="3600" b="0" dirty="0">
                <a:latin typeface="Impact" pitchFamily="34" charset="0"/>
                <a:ea typeface="微软雅黑" pitchFamily="34" charset="-122"/>
              </a:rPr>
              <a:t>列表及应用</a:t>
            </a:r>
            <a:endParaRPr lang="zh-CN" altLang="en-US" sz="3600" b="0" dirty="0">
              <a:solidFill>
                <a:schemeClr val="tx1">
                  <a:lumMod val="75000"/>
                  <a:lumOff val="25000"/>
                </a:schemeClr>
              </a:solidFill>
              <a:cs typeface="Open Sans" panose="020B0606030504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>
            <a:extLst>
              <a:ext uri="{FF2B5EF4-FFF2-40B4-BE49-F238E27FC236}">
                <a16:creationId xmlns:a16="http://schemas.microsoft.com/office/drawing/2014/main" id="{55DB0ADC-B3C0-455F-8694-823EEB16C1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872" y="1712244"/>
            <a:ext cx="9670666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set()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函数创建可变集合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直接使用花括号创建可变集合，花括号中的多个元素以逗号分隔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Calibri" pitchFamily="34" charset="0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2">
            <a:extLst>
              <a:ext uri="{FF2B5EF4-FFF2-40B4-BE49-F238E27FC236}">
                <a16:creationId xmlns:a16="http://schemas.microsoft.com/office/drawing/2014/main" id="{AE5AAA1B-0860-489B-91A8-EFE218523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91" y="1122295"/>
            <a:ext cx="7311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可变集合的创建</a:t>
            </a:r>
          </a:p>
        </p:txBody>
      </p:sp>
      <p:sp>
        <p:nvSpPr>
          <p:cNvPr id="14" name="文本框 2">
            <a:extLst>
              <a:ext uri="{FF2B5EF4-FFF2-40B4-BE49-F238E27FC236}">
                <a16:creationId xmlns:a16="http://schemas.microsoft.com/office/drawing/2014/main" id="{68914C70-A335-49AF-A75A-1D66353711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356" y="2619672"/>
            <a:ext cx="401657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set_one = set([1, 2, 3])</a:t>
            </a:r>
          </a:p>
          <a:p>
            <a:r>
              <a:rPr lang="en-US" altLang="zh-CN" dirty="0">
                <a:latin typeface="Times New Roman" pitchFamily="18" charset="0"/>
              </a:rPr>
              <a:t>set_two = set((1, 2, 3))</a:t>
            </a:r>
          </a:p>
          <a:p>
            <a:r>
              <a:rPr lang="en-US" altLang="zh-CN" dirty="0" err="1">
                <a:latin typeface="Times New Roman" pitchFamily="18" charset="0"/>
              </a:rPr>
              <a:t>set_three</a:t>
            </a:r>
            <a:r>
              <a:rPr lang="en-US" altLang="zh-CN" dirty="0">
                <a:latin typeface="Times New Roman" pitchFamily="18" charset="0"/>
              </a:rPr>
              <a:t> = {1, 2, 3}</a:t>
            </a:r>
            <a:endParaRPr lang="zh-CN" altLang="zh-CN" dirty="0">
              <a:latin typeface="Times New Roman" pitchFamily="18" charset="0"/>
            </a:endParaRPr>
          </a:p>
          <a:p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5" name="矩形 2">
            <a:extLst>
              <a:ext uri="{FF2B5EF4-FFF2-40B4-BE49-F238E27FC236}">
                <a16:creationId xmlns:a16="http://schemas.microsoft.com/office/drawing/2014/main" id="{D05CED1E-9F38-46AD-A3AD-D9CDFD9C35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1791" y="4611884"/>
            <a:ext cx="10057389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frozenset()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函数创建不可变集合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858553D-9DF9-4624-AACF-2F19D6740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310" y="3982182"/>
            <a:ext cx="47667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不可变集合的创建</a:t>
            </a:r>
          </a:p>
        </p:txBody>
      </p:sp>
      <p:sp>
        <p:nvSpPr>
          <p:cNvPr id="17" name="文本框 2">
            <a:extLst>
              <a:ext uri="{FF2B5EF4-FFF2-40B4-BE49-F238E27FC236}">
                <a16:creationId xmlns:a16="http://schemas.microsoft.com/office/drawing/2014/main" id="{05303157-4ABA-4914-985E-6C1EAA48C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356" y="5291857"/>
            <a:ext cx="74398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frozenset_one = frozenset(('a', 'c', 'b', 'e', 'd'))</a:t>
            </a:r>
          </a:p>
          <a:p>
            <a:r>
              <a:rPr lang="en-US" altLang="zh-CN" dirty="0">
                <a:latin typeface="Times New Roman" pitchFamily="18" charset="0"/>
              </a:rPr>
              <a:t>frozenset_two = frozenset(['a', 'c', 'b', 'e', 'd'])</a:t>
            </a:r>
            <a:endParaRPr lang="zh-CN" altLang="zh-CN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85449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368882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创建集合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9051" y="1130705"/>
            <a:ext cx="9953897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实例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400" dirty="0"/>
              <a:t>已知列表</a:t>
            </a:r>
            <a:r>
              <a:rPr lang="en-US" altLang="zh-CN" sz="2400" dirty="0" err="1"/>
              <a:t>li_one</a:t>
            </a:r>
            <a:r>
              <a:rPr lang="en-US" altLang="zh-CN" sz="2400" dirty="0"/>
              <a:t>=[1,2,1,2,3,5,4,3,5,7,4,7,8]</a:t>
            </a:r>
            <a:r>
              <a:rPr lang="zh-CN" altLang="zh-CN" sz="2400" dirty="0"/>
              <a:t>，编写程序实现删除列表</a:t>
            </a:r>
            <a:r>
              <a:rPr lang="en-US" altLang="zh-CN" sz="2400" dirty="0" err="1"/>
              <a:t>li_one</a:t>
            </a:r>
            <a:r>
              <a:rPr lang="zh-CN" altLang="zh-CN" sz="2400" dirty="0"/>
              <a:t>中重复数据的功能。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/>
              <a:t>提示：可以利用集合的不可重复性来实现，即将列表转换为集合，重复数据即可被去除。</a:t>
            </a:r>
            <a:r>
              <a:rPr lang="en-US" altLang="zh-CN" sz="2400" kern="100" dirty="0">
                <a:latin typeface="+mn-ea"/>
              </a:rPr>
              <a:t>    </a:t>
            </a:r>
            <a:endParaRPr lang="zh-CN" altLang="zh-CN" sz="2400" kern="10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1508" y="3726424"/>
            <a:ext cx="5738949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err="1">
                <a:latin typeface="Times New Roman" pitchFamily="18" charset="0"/>
                <a:ea typeface="宋体" pitchFamily="2" charset="-122"/>
              </a:rPr>
              <a:t>li_one</a:t>
            </a: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 = [1,2,1,2,3,5,4,3,5,7,4,7,8]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err="1">
                <a:latin typeface="Times New Roman" pitchFamily="18" charset="0"/>
                <a:ea typeface="宋体" pitchFamily="2" charset="-122"/>
              </a:rPr>
              <a:t>li_one</a:t>
            </a: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 = list(set(</a:t>
            </a:r>
            <a:r>
              <a:rPr lang="en-US" altLang="zh-CN" sz="2800" dirty="0" err="1">
                <a:latin typeface="Times New Roman" pitchFamily="18" charset="0"/>
                <a:ea typeface="宋体" pitchFamily="2" charset="-122"/>
              </a:rPr>
              <a:t>li_one</a:t>
            </a: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))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print(</a:t>
            </a:r>
            <a:r>
              <a:rPr lang="en-US" altLang="zh-CN" sz="2800" dirty="0" err="1">
                <a:latin typeface="Times New Roman" pitchFamily="18" charset="0"/>
                <a:ea typeface="宋体" pitchFamily="2" charset="-122"/>
              </a:rPr>
              <a:t>li_one</a:t>
            </a:r>
            <a:r>
              <a:rPr lang="en-US" altLang="zh-CN" sz="2800" dirty="0">
                <a:latin typeface="Times New Roman" pitchFamily="18" charset="0"/>
                <a:ea typeface="宋体" pitchFamily="2" charset="-122"/>
              </a:rPr>
              <a:t>)</a:t>
            </a:r>
            <a:endParaRPr lang="zh-CN" altLang="zh-CN" sz="2800" dirty="0"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7598" y="5914643"/>
            <a:ext cx="3297671" cy="4710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44887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复制集合</a:t>
            </a:r>
          </a:p>
        </p:txBody>
      </p:sp>
      <p:sp>
        <p:nvSpPr>
          <p:cNvPr id="6" name="矩形 2">
            <a:extLst>
              <a:ext uri="{FF2B5EF4-FFF2-40B4-BE49-F238E27FC236}">
                <a16:creationId xmlns:a16="http://schemas.microsoft.com/office/drawing/2014/main" id="{E055D361-2485-4082-B0D3-9576FC717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2172" y="1383076"/>
            <a:ext cx="10057389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  由于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集合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是无序的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因此，集合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不支持索引和切片操作，仅支持部分序列的通用操作。</a:t>
            </a:r>
          </a:p>
          <a:p>
            <a:pPr>
              <a:lnSpc>
                <a:spcPct val="12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310" y="2586900"/>
            <a:ext cx="6096000" cy="22419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latin typeface="Times New Roman" pitchFamily="18" charset="0"/>
                <a:ea typeface="宋体" pitchFamily="2" charset="-122"/>
              </a:rPr>
              <a:t>&gt;&gt;&gt; set1={"123",521,"xyz"}</a:t>
            </a:r>
            <a:endParaRPr lang="zh-CN" altLang="zh-CN" sz="24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latin typeface="Times New Roman" pitchFamily="18" charset="0"/>
                <a:ea typeface="宋体" pitchFamily="2" charset="-122"/>
              </a:rPr>
              <a:t>&gt;&gt;&gt; set2=set1.copy()</a:t>
            </a:r>
            <a:endParaRPr lang="zh-CN" altLang="zh-CN" sz="24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latin typeface="Times New Roman" pitchFamily="18" charset="0"/>
                <a:ea typeface="宋体" pitchFamily="2" charset="-122"/>
              </a:rPr>
              <a:t>&gt;&gt;&gt; print(set2)</a:t>
            </a:r>
            <a:endParaRPr lang="zh-CN" altLang="zh-CN" sz="2400" dirty="0">
              <a:latin typeface="Times New Roman" pitchFamily="18" charset="0"/>
              <a:ea typeface="宋体" pitchFamily="2" charset="-122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latin typeface="Times New Roman" pitchFamily="18" charset="0"/>
                <a:ea typeface="宋体" pitchFamily="2" charset="-122"/>
              </a:rPr>
              <a:t>{'123', 521, 'xyz'}</a:t>
            </a:r>
            <a:endParaRPr lang="zh-CN" altLang="zh-CN" sz="2400" dirty="0">
              <a:latin typeface="Times New Roman" pitchFamily="18" charset="0"/>
              <a:ea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05782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清空集合</a:t>
            </a:r>
          </a:p>
        </p:txBody>
      </p:sp>
      <p:sp>
        <p:nvSpPr>
          <p:cNvPr id="6" name="矩形 2">
            <a:extLst>
              <a:ext uri="{FF2B5EF4-FFF2-40B4-BE49-F238E27FC236}">
                <a16:creationId xmlns:a16="http://schemas.microsoft.com/office/drawing/2014/main" id="{E055D361-2485-4082-B0D3-9576FC717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098" y="1618208"/>
            <a:ext cx="10057389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clear()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清空可变集合中的元素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6DDE8017-74F6-454B-A02C-A18FF11D1C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9649" y="2488004"/>
            <a:ext cx="49728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clear_set = {'red', 'green', 'black'}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clear_set.clear()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print(clear_set)</a:t>
            </a:r>
            <a:endParaRPr lang="zh-CN" altLang="zh-CN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253703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添加元素</a:t>
            </a:r>
          </a:p>
        </p:txBody>
      </p:sp>
      <p:sp>
        <p:nvSpPr>
          <p:cNvPr id="5" name="矩形 2">
            <a:extLst>
              <a:ext uri="{FF2B5EF4-FFF2-40B4-BE49-F238E27FC236}">
                <a16:creationId xmlns:a16="http://schemas.microsoft.com/office/drawing/2014/main" id="{DE876204-69AC-479E-8F32-2588553CD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0324" y="1486978"/>
            <a:ext cx="100573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可变集合的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add()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 或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update()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方法都可以实现向集合中添加元素，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add()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方法只能添加一个元素，而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update()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方法可以添加多个元素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A3009295-4F95-4534-A43B-B5CD8610A2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8067" y="3012899"/>
            <a:ext cx="3620951" cy="260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demo_set = set()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demo_set.add('py')         demo_set.update("thon")</a:t>
            </a:r>
            <a:endParaRPr lang="zh-CN" altLang="zh-CN" sz="2800" dirty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print(demo_set)</a:t>
            </a:r>
            <a:endParaRPr lang="zh-CN" altLang="zh-CN" sz="2800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70039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删除元素</a:t>
            </a:r>
          </a:p>
        </p:txBody>
      </p:sp>
      <p:sp>
        <p:nvSpPr>
          <p:cNvPr id="4" name="矩形 2">
            <a:extLst>
              <a:ext uri="{FF2B5EF4-FFF2-40B4-BE49-F238E27FC236}">
                <a16:creationId xmlns:a16="http://schemas.microsoft.com/office/drawing/2014/main" id="{5F8284B7-3932-4F24-8081-0B0C19D17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67" y="1197581"/>
            <a:ext cx="10138947" cy="182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remove()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方法用于删除可变集合中的指定元素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discard()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方法可以删除指定的元素，但若指定的元素不存在，该方法不执行任何操作。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pop()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方法用于删除可变集合中的随机元素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36E0EB59-50D1-432D-955F-87FBE459D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77" y="3347534"/>
            <a:ext cx="5463674" cy="34163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remove_set = {'red', 'green', 'black'}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remove_set.remove('red')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</a:t>
            </a:r>
            <a:r>
              <a:rPr lang="en-US" altLang="zh-CN" dirty="0" err="1">
                <a:latin typeface="Times New Roman" pitchFamily="18" charset="0"/>
              </a:rPr>
              <a:t>remove_set</a:t>
            </a:r>
            <a:r>
              <a:rPr lang="en-US" altLang="zh-CN" dirty="0">
                <a:latin typeface="Times New Roman" pitchFamily="18" charset="0"/>
              </a:rPr>
              <a:t>)</a:t>
            </a:r>
          </a:p>
          <a:p>
            <a:r>
              <a:rPr lang="en-US" altLang="zh-CN" dirty="0" err="1">
                <a:latin typeface="Times New Roman" pitchFamily="18" charset="0"/>
              </a:rPr>
              <a:t>remove_set.discard</a:t>
            </a:r>
            <a:r>
              <a:rPr lang="en-US" altLang="zh-CN" dirty="0">
                <a:latin typeface="Times New Roman" pitchFamily="18" charset="0"/>
              </a:rPr>
              <a:t>('green')</a:t>
            </a:r>
          </a:p>
          <a:p>
            <a:r>
              <a:rPr lang="en-US" altLang="zh-CN" dirty="0" err="1">
                <a:latin typeface="Times New Roman" pitchFamily="18" charset="0"/>
              </a:rPr>
              <a:t>remove_set.discard</a:t>
            </a:r>
            <a:r>
              <a:rPr lang="en-US" altLang="zh-CN" dirty="0">
                <a:latin typeface="Times New Roman" pitchFamily="18" charset="0"/>
              </a:rPr>
              <a:t>(‘blue')</a:t>
            </a:r>
          </a:p>
          <a:p>
            <a:r>
              <a:rPr lang="en-US" altLang="zh-CN" dirty="0">
                <a:latin typeface="Times New Roman" pitchFamily="18" charset="0"/>
              </a:rPr>
              <a:t>print(</a:t>
            </a:r>
            <a:r>
              <a:rPr lang="en-US" altLang="zh-CN" dirty="0" err="1">
                <a:latin typeface="Times New Roman" pitchFamily="18" charset="0"/>
              </a:rPr>
              <a:t>remove_set</a:t>
            </a:r>
            <a:r>
              <a:rPr lang="en-US" altLang="zh-CN" dirty="0">
                <a:latin typeface="Times New Roman" pitchFamily="18" charset="0"/>
              </a:rPr>
              <a:t>)</a:t>
            </a:r>
          </a:p>
          <a:p>
            <a:r>
              <a:rPr lang="en-US" altLang="zh-CN" dirty="0" err="1">
                <a:latin typeface="Times New Roman" pitchFamily="18" charset="0"/>
              </a:rPr>
              <a:t>remove_set.pop</a:t>
            </a:r>
            <a:r>
              <a:rPr lang="en-US" altLang="zh-CN" dirty="0">
                <a:latin typeface="Times New Roman" pitchFamily="18" charset="0"/>
              </a:rPr>
              <a:t>()</a:t>
            </a:r>
          </a:p>
          <a:p>
            <a:r>
              <a:rPr lang="en-US" altLang="zh-CN" dirty="0">
                <a:latin typeface="Times New Roman" pitchFamily="18" charset="0"/>
              </a:rPr>
              <a:t>print(</a:t>
            </a:r>
            <a:r>
              <a:rPr lang="en-US" altLang="zh-CN" dirty="0" err="1">
                <a:latin typeface="Times New Roman" pitchFamily="18" charset="0"/>
              </a:rPr>
              <a:t>remove_set</a:t>
            </a:r>
            <a:r>
              <a:rPr lang="en-US" altLang="zh-CN" dirty="0">
                <a:latin typeface="Times New Roman" pitchFamily="18" charset="0"/>
              </a:rPr>
              <a:t>)</a:t>
            </a:r>
          </a:p>
          <a:p>
            <a:endParaRPr lang="zh-CN" altLang="zh-CN" dirty="0">
              <a:latin typeface="Times New Roman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3686" y="5230584"/>
            <a:ext cx="2566199" cy="9804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04643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368882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集合应用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8974" y="1115608"/>
            <a:ext cx="1038061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实例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生成产品序列号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假设每款产品都有一个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25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位的、用来区分每款产品的产品序列号。产品序列号由五组被“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”分隔开的字母和数字混合编制的字符串组成，每组字符串由五个字符组成，如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36XJE-86JVF-MTY62-7Q97Q-6BWJ2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。每个字符取自以下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24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个字母和数字中的一个：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BCEFGHJKMPQRTVWXY2346789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，采用这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24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个字符的原因是为了避免混淆相似的字母和数字，如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等，避免产生不必要的麻烦。</a:t>
            </a:r>
          </a:p>
          <a:p>
            <a:pPr>
              <a:lnSpc>
                <a:spcPct val="150000"/>
              </a:lnSpc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本实例要求在两行中分别输入一个正整数，第一个表示要生成序列号的个数，第二个表示随机数种子。随机数种子函数为</a:t>
            </a:r>
            <a:r>
              <a:rPr lang="en-US" altLang="zh-CN" sz="2400" kern="1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random.seed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(n)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。输出指定个数的序列号。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400" kern="100" dirty="0">
                <a:latin typeface="+mn-ea"/>
              </a:rPr>
              <a:t>    </a:t>
            </a:r>
            <a:endParaRPr lang="zh-CN" altLang="zh-CN" sz="2400" kern="100" dirty="0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24852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368882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代码如下：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84662" y="1321592"/>
            <a:ext cx="9231087" cy="378565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import random</a:t>
            </a:r>
            <a:endParaRPr lang="zh-CN" altLang="zh-CN" sz="2000" dirty="0"/>
          </a:p>
          <a:p>
            <a:r>
              <a:rPr lang="en-US" altLang="zh-CN" sz="2000" dirty="0"/>
              <a:t>n=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(input())</a:t>
            </a:r>
            <a:endParaRPr lang="zh-CN" altLang="zh-CN" sz="2000" dirty="0"/>
          </a:p>
          <a:p>
            <a:r>
              <a:rPr lang="en-US" altLang="zh-CN" sz="2000" dirty="0"/>
              <a:t>x=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(input())</a:t>
            </a:r>
            <a:endParaRPr lang="zh-CN" altLang="zh-CN" sz="2000" dirty="0"/>
          </a:p>
          <a:p>
            <a:r>
              <a:rPr lang="en-US" altLang="zh-CN" sz="2000" dirty="0"/>
              <a:t>se={'B','C','E','F','G','H','J','K','M','P','Q','R','T','V','W','X','Y','2','3','4','6','7','8','9'}</a:t>
            </a:r>
            <a:endParaRPr lang="zh-CN" altLang="zh-CN" sz="2000" dirty="0"/>
          </a:p>
          <a:p>
            <a:r>
              <a:rPr lang="en-US" altLang="zh-CN" sz="2000" dirty="0" err="1"/>
              <a:t>random.seed</a:t>
            </a:r>
            <a:r>
              <a:rPr lang="en-US" altLang="zh-CN" sz="2000" dirty="0"/>
              <a:t>(x)</a:t>
            </a:r>
            <a:endParaRPr lang="zh-CN" altLang="zh-CN" sz="2000" dirty="0"/>
          </a:p>
          <a:p>
            <a:r>
              <a:rPr lang="en-US" altLang="zh-CN" sz="2000" dirty="0"/>
              <a:t>for </a:t>
            </a:r>
            <a:r>
              <a:rPr lang="en-US" altLang="zh-CN" sz="2000" dirty="0" err="1"/>
              <a:t>i</a:t>
            </a:r>
            <a:r>
              <a:rPr lang="en-US" altLang="zh-CN" sz="2000" dirty="0"/>
              <a:t> in range(n):</a:t>
            </a:r>
            <a:endParaRPr lang="zh-CN" altLang="zh-CN" sz="2000" dirty="0"/>
          </a:p>
          <a:p>
            <a:r>
              <a:rPr lang="en-US" altLang="zh-CN" sz="2000" dirty="0"/>
              <a:t>    </a:t>
            </a:r>
            <a:r>
              <a:rPr lang="en-US" altLang="zh-CN" sz="2000" dirty="0" err="1"/>
              <a:t>st</a:t>
            </a:r>
            <a:r>
              <a:rPr lang="en-US" altLang="zh-CN" sz="2000" dirty="0"/>
              <a:t>=''</a:t>
            </a:r>
            <a:endParaRPr lang="zh-CN" altLang="zh-CN" sz="2000" dirty="0"/>
          </a:p>
          <a:p>
            <a:r>
              <a:rPr lang="en-US" altLang="zh-CN" sz="2000" dirty="0"/>
              <a:t>    for j in range(5):</a:t>
            </a:r>
            <a:endParaRPr lang="zh-CN" altLang="zh-CN" sz="2000" dirty="0"/>
          </a:p>
          <a:p>
            <a:r>
              <a:rPr lang="en-US" altLang="zh-CN" sz="2000" dirty="0"/>
              <a:t>        for k in range(5):</a:t>
            </a:r>
            <a:endParaRPr lang="zh-CN" altLang="zh-CN" sz="2000" dirty="0"/>
          </a:p>
          <a:p>
            <a:r>
              <a:rPr lang="en-US" altLang="zh-CN" sz="2000" dirty="0"/>
              <a:t>            </a:t>
            </a:r>
            <a:r>
              <a:rPr lang="en-US" altLang="zh-CN" sz="2000" dirty="0" err="1"/>
              <a:t>st</a:t>
            </a:r>
            <a:r>
              <a:rPr lang="en-US" altLang="zh-CN" sz="2000" dirty="0"/>
              <a:t>+=</a:t>
            </a:r>
            <a:r>
              <a:rPr lang="en-US" altLang="zh-CN" sz="2000" dirty="0" err="1"/>
              <a:t>random.choice</a:t>
            </a:r>
            <a:r>
              <a:rPr lang="en-US" altLang="zh-CN" sz="2000" dirty="0"/>
              <a:t>(list(se))</a:t>
            </a:r>
            <a:endParaRPr lang="zh-CN" altLang="zh-CN" sz="2000" dirty="0"/>
          </a:p>
          <a:p>
            <a:r>
              <a:rPr lang="en-US" altLang="zh-CN" sz="2000" dirty="0"/>
              <a:t>        </a:t>
            </a:r>
            <a:r>
              <a:rPr lang="en-US" altLang="zh-CN" sz="2000" dirty="0" err="1"/>
              <a:t>st</a:t>
            </a:r>
            <a:r>
              <a:rPr lang="en-US" altLang="zh-CN" sz="2000" dirty="0"/>
              <a:t>+='-'</a:t>
            </a:r>
            <a:endParaRPr lang="zh-CN" altLang="zh-CN" sz="2000" dirty="0"/>
          </a:p>
          <a:p>
            <a:r>
              <a:rPr lang="en-US" altLang="zh-CN" sz="2000" dirty="0"/>
              <a:t>    print(</a:t>
            </a:r>
            <a:r>
              <a:rPr lang="en-US" altLang="zh-CN" sz="2000" dirty="0" err="1"/>
              <a:t>st</a:t>
            </a:r>
            <a:r>
              <a:rPr lang="en-US" altLang="zh-CN" sz="2000" dirty="0"/>
              <a:t>[:-1])</a:t>
            </a:r>
            <a:endParaRPr lang="zh-CN" altLang="zh-CN" sz="2000" dirty="0"/>
          </a:p>
        </p:txBody>
      </p:sp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649" y="5283744"/>
            <a:ext cx="3008402" cy="11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7791617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157247" y="2644370"/>
            <a:ext cx="3343141" cy="89535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0" dirty="0"/>
              <a:t>字典及其应用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48256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71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893319" y="715909"/>
            <a:ext cx="386025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认识字典</a:t>
            </a:r>
          </a:p>
        </p:txBody>
      </p:sp>
      <p:sp>
        <p:nvSpPr>
          <p:cNvPr id="63" name="矩形 62"/>
          <p:cNvSpPr/>
          <p:nvPr/>
        </p:nvSpPr>
        <p:spPr>
          <a:xfrm>
            <a:off x="1561588" y="1885539"/>
            <a:ext cx="96975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Python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字典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dict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映射类型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的体现，它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是“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”数据项的组合，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每个元素是一个键值对，即元素是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(key, value)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，元素之间是无序的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。键值对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(key, value)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是一种二元关系。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1471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6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716666" y="597840"/>
            <a:ext cx="3237025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认识组合数据</a:t>
            </a:r>
          </a:p>
        </p:txBody>
      </p:sp>
      <p:sp>
        <p:nvSpPr>
          <p:cNvPr id="73" name="矩形 72"/>
          <p:cNvSpPr/>
          <p:nvPr/>
        </p:nvSpPr>
        <p:spPr>
          <a:xfrm>
            <a:off x="1401178" y="1755106"/>
            <a:ext cx="9737652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        </a:t>
            </a:r>
            <a:r>
              <a:rPr lang="zh-CN" altLang="zh-CN" sz="2400" dirty="0"/>
              <a:t>通常，要想精通一门编程语言，不仅需要学会基本的语法和语义，还要学会相应的数据结构类型，即组合数据，这样才能编写出符合要求的程序去完成复杂的工作。</a:t>
            </a:r>
            <a:r>
              <a:rPr lang="en-US" altLang="zh-CN" sz="2400" dirty="0"/>
              <a:t>Python</a:t>
            </a:r>
            <a:r>
              <a:rPr lang="zh-CN" altLang="zh-CN" sz="2400" dirty="0"/>
              <a:t>内置了多种组合类型的数据，常用的有列表、元组、集合和字典。</a:t>
            </a:r>
            <a:r>
              <a:rPr lang="zh-CN" altLang="en-US" sz="2400" dirty="0"/>
              <a:t>本节我们来学习列表。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25548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4873189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创建字典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809845" y="1859695"/>
            <a:ext cx="1057072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花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括号“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{}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”创建字典时，字典的键（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key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）和值（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value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）使用冒号连接，每个键值对之间使用逗号分隔</a:t>
            </a:r>
            <a:r>
              <a:rPr lang="zh-CN" altLang="en-US" sz="2400" dirty="0">
                <a:latin typeface="Calibri" pitchFamily="34" charset="0"/>
                <a:ea typeface="楷体" pitchFamily="49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734083" y="1274920"/>
            <a:ext cx="7311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zh-CN" altLang="en-US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花</a:t>
            </a:r>
            <a:r>
              <a:rPr lang="zh-CN" altLang="zh-CN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括号创建</a:t>
            </a:r>
            <a:r>
              <a:rPr lang="zh-CN" altLang="en-US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字典</a:t>
            </a:r>
            <a:endParaRPr lang="zh-CN" altLang="zh-CN" sz="2400" b="1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id="{02DAFBA6-C5EA-41F1-A282-D770B4B0A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095" y="3376087"/>
            <a:ext cx="71962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{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中国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“:”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北京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”,</a:t>
            </a:r>
            <a:r>
              <a:rPr lang="en-US" altLang="zh-CN" dirty="0">
                <a:latin typeface="Times New Roman" pitchFamily="18" charset="0"/>
              </a:rPr>
              <a:t> 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法国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“:”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巴黎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" </a:t>
            </a:r>
            <a:r>
              <a:rPr lang="en-US" altLang="zh-CN" dirty="0">
                <a:latin typeface="Times New Roman" pitchFamily="18" charset="0"/>
              </a:rPr>
              <a:t>}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4" name="文本框 2">
            <a:extLst>
              <a:ext uri="{FF2B5EF4-FFF2-40B4-BE49-F238E27FC236}">
                <a16:creationId xmlns:a16="http://schemas.microsoft.com/office/drawing/2014/main" id="{41C79151-F6FA-4C1F-878C-957EF08A8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095" y="3850940"/>
            <a:ext cx="86505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{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刘红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“:397,</a:t>
            </a:r>
            <a:r>
              <a:rPr lang="en-US" altLang="zh-CN" dirty="0">
                <a:latin typeface="Times New Roman" pitchFamily="18" charset="0"/>
              </a:rPr>
              <a:t> 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吴静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“:389, “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李琳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“:393 </a:t>
            </a:r>
            <a:r>
              <a:rPr lang="en-US" altLang="zh-CN" dirty="0">
                <a:latin typeface="Times New Roman" pitchFamily="18" charset="0"/>
              </a:rPr>
              <a:t>}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02DAFBA6-C5EA-41F1-A282-D770B4B0A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8597" y="2791312"/>
            <a:ext cx="71962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{}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809845" y="4803429"/>
            <a:ext cx="1005738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 err="1">
                <a:latin typeface="微软雅黑" pitchFamily="34" charset="-122"/>
                <a:ea typeface="微软雅黑" pitchFamily="34" charset="-122"/>
              </a:rPr>
              <a:t>dict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函数创建字典时，键和值使用“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”进行连接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809845" y="4375415"/>
            <a:ext cx="7311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b="1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dict</a:t>
            </a:r>
            <a:r>
              <a:rPr lang="en-US" altLang="zh-CN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函数创建</a:t>
            </a:r>
            <a:r>
              <a:rPr lang="zh-CN" altLang="en-US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字典</a:t>
            </a:r>
            <a:endParaRPr lang="zh-CN" altLang="zh-CN" sz="2400" b="1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2">
            <a:extLst>
              <a:ext uri="{FF2B5EF4-FFF2-40B4-BE49-F238E27FC236}">
                <a16:creationId xmlns:a16="http://schemas.microsoft.com/office/drawing/2014/main" id="{B5421C9E-0FF4-4F23-9420-EAE83A8FD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6890" y="5742946"/>
            <a:ext cx="89009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 err="1">
                <a:latin typeface="Times New Roman" pitchFamily="18" charset="0"/>
              </a:rPr>
              <a:t>dict</a:t>
            </a:r>
            <a:r>
              <a:rPr lang="en-US" altLang="zh-CN" dirty="0">
                <a:latin typeface="Times New Roman" pitchFamily="18" charset="0"/>
              </a:rPr>
              <a:t>(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中国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=”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北京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”,</a:t>
            </a:r>
            <a:r>
              <a:rPr lang="en-US" altLang="zh-CN" dirty="0">
                <a:latin typeface="Times New Roman" pitchFamily="18" charset="0"/>
              </a:rPr>
              <a:t> 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法国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=”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巴黎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“</a:t>
            </a:r>
            <a:r>
              <a:rPr lang="en-US" altLang="zh-CN" dirty="0">
                <a:latin typeface="Times New Roman" pitchFamily="18" charset="0"/>
              </a:rPr>
              <a:t>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9" name="文本框 2">
            <a:extLst>
              <a:ext uri="{FF2B5EF4-FFF2-40B4-BE49-F238E27FC236}">
                <a16:creationId xmlns:a16="http://schemas.microsoft.com/office/drawing/2014/main" id="{78B648E5-7972-4050-8749-570F8BBCD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6890" y="6235091"/>
            <a:ext cx="89009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 err="1">
                <a:latin typeface="Times New Roman" pitchFamily="18" charset="0"/>
              </a:rPr>
              <a:t>dict</a:t>
            </a:r>
            <a:r>
              <a:rPr lang="en-US" altLang="zh-CN" dirty="0">
                <a:latin typeface="Times New Roman" pitchFamily="18" charset="0"/>
              </a:rPr>
              <a:t>(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刘红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=397,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吴静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=389,</a:t>
            </a:r>
            <a:r>
              <a:rPr lang="zh-CN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李琳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=393 </a:t>
            </a:r>
            <a:r>
              <a:rPr lang="en-US" altLang="zh-CN" dirty="0">
                <a:latin typeface="Times New Roman" pitchFamily="18" charset="0"/>
              </a:rPr>
              <a:t>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20" name="文本框 2">
            <a:extLst>
              <a:ext uri="{FF2B5EF4-FFF2-40B4-BE49-F238E27FC236}">
                <a16:creationId xmlns:a16="http://schemas.microsoft.com/office/drawing/2014/main" id="{B5421C9E-0FF4-4F23-9420-EAE83A8FD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095" y="5290013"/>
            <a:ext cx="89009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 err="1">
                <a:latin typeface="Times New Roman" pitchFamily="18" charset="0"/>
              </a:rPr>
              <a:t>dict</a:t>
            </a:r>
            <a:r>
              <a:rPr lang="en-US" altLang="zh-CN" dirty="0">
                <a:latin typeface="Times New Roman" pitchFamily="18" charset="0"/>
              </a:rPr>
              <a:t>(</a:t>
            </a:r>
            <a:r>
              <a:rPr lang="en-US" altLang="zh-CN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zh-CN" dirty="0">
                <a:latin typeface="Times New Roman" pitchFamily="18" charset="0"/>
              </a:rPr>
              <a:t>)</a:t>
            </a:r>
            <a:endParaRPr lang="zh-CN" altLang="zh-CN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11551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6494" y="353089"/>
            <a:ext cx="2287806" cy="633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访问字典</a:t>
            </a:r>
          </a:p>
        </p:txBody>
      </p:sp>
      <p:sp>
        <p:nvSpPr>
          <p:cNvPr id="11" name="文本框 2">
            <a:extLst>
              <a:ext uri="{FF2B5EF4-FFF2-40B4-BE49-F238E27FC236}">
                <a16:creationId xmlns:a16="http://schemas.microsoft.com/office/drawing/2014/main" id="{8C8EBBE6-7AE1-4010-8DC5-9CCE0604C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5880" y="3182665"/>
            <a:ext cx="963785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color_dict = {'purple': '</a:t>
            </a:r>
            <a:r>
              <a:rPr lang="zh-CN" altLang="zh-CN" dirty="0">
                <a:latin typeface="Times New Roman" pitchFamily="18" charset="0"/>
              </a:rPr>
              <a:t>紫色</a:t>
            </a:r>
            <a:r>
              <a:rPr lang="en-US" altLang="zh-CN" dirty="0">
                <a:latin typeface="Times New Roman" pitchFamily="18" charset="0"/>
              </a:rPr>
              <a:t>','green': '</a:t>
            </a:r>
            <a:r>
              <a:rPr lang="zh-CN" altLang="zh-CN" dirty="0">
                <a:latin typeface="Times New Roman" pitchFamily="18" charset="0"/>
              </a:rPr>
              <a:t>绿色</a:t>
            </a:r>
            <a:r>
              <a:rPr lang="en-US" altLang="zh-CN" dirty="0">
                <a:latin typeface="Times New Roman" pitchFamily="18" charset="0"/>
              </a:rPr>
              <a:t>','black': '</a:t>
            </a:r>
            <a:r>
              <a:rPr lang="zh-CN" altLang="zh-CN" dirty="0">
                <a:latin typeface="Times New Roman" pitchFamily="18" charset="0"/>
              </a:rPr>
              <a:t>黑色</a:t>
            </a:r>
            <a:r>
              <a:rPr lang="en-US" altLang="zh-CN" dirty="0">
                <a:latin typeface="Times New Roman" pitchFamily="18" charset="0"/>
              </a:rPr>
              <a:t>'}</a:t>
            </a:r>
          </a:p>
          <a:p>
            <a:r>
              <a:rPr lang="en-US" altLang="zh-CN" dirty="0" err="1">
                <a:latin typeface="Times New Roman" pitchFamily="18" charset="0"/>
              </a:rPr>
              <a:t>color_dict</a:t>
            </a:r>
            <a:r>
              <a:rPr lang="en-US" altLang="zh-CN" dirty="0">
                <a:latin typeface="Times New Roman" pitchFamily="18" charset="0"/>
              </a:rPr>
              <a:t>['purple']</a:t>
            </a:r>
          </a:p>
          <a:p>
            <a:r>
              <a:rPr lang="en-US" altLang="zh-CN" dirty="0" err="1">
                <a:latin typeface="Times New Roman" pitchFamily="18" charset="0"/>
              </a:rPr>
              <a:t>color_dict</a:t>
            </a:r>
            <a:r>
              <a:rPr lang="en-US" altLang="zh-CN" dirty="0">
                <a:latin typeface="Times New Roman" pitchFamily="18" charset="0"/>
              </a:rPr>
              <a:t>[‘red']</a:t>
            </a:r>
          </a:p>
          <a:p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8" name="圆角矩形标注 10">
            <a:extLst>
              <a:ext uri="{FF2B5EF4-FFF2-40B4-BE49-F238E27FC236}">
                <a16:creationId xmlns:a16="http://schemas.microsoft.com/office/drawing/2014/main" id="{77DF928B-FC92-4085-9273-EABB17333D91}"/>
              </a:ext>
            </a:extLst>
          </p:cNvPr>
          <p:cNvSpPr/>
          <p:nvPr/>
        </p:nvSpPr>
        <p:spPr>
          <a:xfrm>
            <a:off x="4620664" y="4269128"/>
            <a:ext cx="4845553" cy="720832"/>
          </a:xfrm>
          <a:prstGeom prst="wedgeRoundRectCallout">
            <a:avLst>
              <a:gd name="adj1" fmla="val -73401"/>
              <a:gd name="adj2" fmla="val -6124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Traceback (most recent call last):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KeyError: 'red'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18ABEA8-06A2-487F-BCB1-5EA3F67D44B9}"/>
              </a:ext>
            </a:extLst>
          </p:cNvPr>
          <p:cNvSpPr txBox="1"/>
          <p:nvPr/>
        </p:nvSpPr>
        <p:spPr>
          <a:xfrm>
            <a:off x="1049816" y="5100444"/>
            <a:ext cx="10565968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为了避免引起</a:t>
            </a:r>
            <a:r>
              <a:rPr lang="en-US" altLang="zh-CN" sz="2400" dirty="0" err="1">
                <a:latin typeface="微软雅黑" pitchFamily="34" charset="-122"/>
                <a:ea typeface="微软雅黑" pitchFamily="34" charset="-122"/>
              </a:rPr>
              <a:t>KeyError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异常，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访问字典元素时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需要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先使用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in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not in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检测某个键是否存在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049816" y="1375371"/>
            <a:ext cx="10445101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在字典中，不能通过索引和切片操作来访问元素，只能通过“键”来访问所对应的“值”。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由于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字典中的键是唯一的，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因此，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通过键获取对应的值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。如果字典中不存在待访问的键，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就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会引发</a:t>
            </a:r>
            <a:r>
              <a:rPr lang="en-US" altLang="zh-CN" sz="2400" dirty="0" err="1">
                <a:latin typeface="微软雅黑" pitchFamily="34" charset="-122"/>
                <a:ea typeface="微软雅黑" pitchFamily="34" charset="-122"/>
              </a:rPr>
              <a:t>KeyError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异常。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1003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368882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字典应用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6998" y="1101634"/>
            <a:ext cx="10380618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实例：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查询商品的库存。使用字典建立商品库存字典，编写查询商品库存的程序。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6795" y="2594542"/>
            <a:ext cx="10681067" cy="3381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705" algn="just" hangingPunct="0">
              <a:lnSpc>
                <a:spcPct val="150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#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建立商品库存字典，键是商品类别，值是商品数量</a:t>
            </a:r>
            <a:endParaRPr lang="zh-CN" altLang="zh-CN" sz="1800" dirty="0">
              <a:effectLst/>
              <a:latin typeface="Consolas" panose="020B0609020204030204" pitchFamily="49" charset="0"/>
              <a:ea typeface="方正楷体_GBK"/>
              <a:cs typeface="Times New Roman" panose="02020603050405020304" pitchFamily="18" charset="0"/>
            </a:endParaRPr>
          </a:p>
          <a:p>
            <a:pPr indent="306705" algn="just" hangingPunct="0">
              <a:lnSpc>
                <a:spcPct val="150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inventory = {"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电视机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": 100,"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电冰箱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": 200, "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空调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": 50}</a:t>
            </a:r>
            <a:endParaRPr lang="zh-CN" altLang="zh-CN" sz="1800" dirty="0">
              <a:effectLst/>
              <a:latin typeface="Consolas" panose="020B0609020204030204" pitchFamily="49" charset="0"/>
              <a:ea typeface="方正楷体_GBK"/>
              <a:cs typeface="Times New Roman" panose="02020603050405020304" pitchFamily="18" charset="0"/>
            </a:endParaRPr>
          </a:p>
          <a:p>
            <a:pPr indent="306705" algn="just" hangingPunct="0">
              <a:lnSpc>
                <a:spcPct val="150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name = input('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请输入要查询的商品名称：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')</a:t>
            </a:r>
            <a:endParaRPr lang="zh-CN" altLang="zh-CN" sz="1800" dirty="0">
              <a:effectLst/>
              <a:latin typeface="Consolas" panose="020B0609020204030204" pitchFamily="49" charset="0"/>
              <a:ea typeface="方正楷体_GBK"/>
              <a:cs typeface="Times New Roman" panose="02020603050405020304" pitchFamily="18" charset="0"/>
            </a:endParaRPr>
          </a:p>
          <a:p>
            <a:pPr indent="306705" algn="just" hangingPunct="0">
              <a:lnSpc>
                <a:spcPct val="150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if name in inventory:</a:t>
            </a:r>
            <a:endParaRPr lang="zh-CN" altLang="zh-CN" sz="1800" dirty="0">
              <a:effectLst/>
              <a:latin typeface="Consolas" panose="020B0609020204030204" pitchFamily="49" charset="0"/>
              <a:ea typeface="方正楷体_GBK"/>
              <a:cs typeface="Times New Roman" panose="02020603050405020304" pitchFamily="18" charset="0"/>
            </a:endParaRPr>
          </a:p>
          <a:p>
            <a:pPr indent="306705" algn="just" hangingPunct="0">
              <a:lnSpc>
                <a:spcPct val="150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    print(f'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您要查询的是：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{name}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',end="")</a:t>
            </a:r>
            <a:endParaRPr lang="zh-CN" altLang="zh-CN" sz="1800" dirty="0">
              <a:effectLst/>
              <a:latin typeface="Consolas" panose="020B0609020204030204" pitchFamily="49" charset="0"/>
              <a:ea typeface="方正楷体_GBK"/>
              <a:cs typeface="Times New Roman" panose="02020603050405020304" pitchFamily="18" charset="0"/>
            </a:endParaRPr>
          </a:p>
          <a:p>
            <a:pPr indent="306705" algn="just" hangingPunct="0">
              <a:lnSpc>
                <a:spcPct val="150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    print(f'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库存数量是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{inventory[name]}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台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')</a:t>
            </a:r>
            <a:endParaRPr lang="zh-CN" altLang="zh-CN" sz="1800" dirty="0">
              <a:effectLst/>
              <a:latin typeface="Consolas" panose="020B0609020204030204" pitchFamily="49" charset="0"/>
              <a:ea typeface="方正楷体_GBK"/>
              <a:cs typeface="Times New Roman" panose="02020603050405020304" pitchFamily="18" charset="0"/>
            </a:endParaRPr>
          </a:p>
          <a:p>
            <a:pPr indent="306705" algn="just" hangingPunct="0">
              <a:lnSpc>
                <a:spcPct val="150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else:</a:t>
            </a:r>
            <a:endParaRPr lang="zh-CN" altLang="zh-CN" sz="1800" dirty="0">
              <a:effectLst/>
              <a:latin typeface="Consolas" panose="020B0609020204030204" pitchFamily="49" charset="0"/>
              <a:ea typeface="方正楷体_GBK"/>
              <a:cs typeface="Times New Roman" panose="02020603050405020304" pitchFamily="18" charset="0"/>
            </a:endParaRPr>
          </a:p>
          <a:p>
            <a:pPr indent="306705" algn="just" hangingPunct="0">
              <a:lnSpc>
                <a:spcPct val="150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    print('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您查询的商品不存在！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方正楷体_GBK"/>
                <a:cs typeface="Times New Roman" panose="02020603050405020304" pitchFamily="18" charset="0"/>
              </a:rPr>
              <a:t>')</a:t>
            </a:r>
            <a:endParaRPr lang="zh-CN" altLang="zh-CN" sz="1800" dirty="0">
              <a:effectLst/>
              <a:latin typeface="Consolas" panose="020B0609020204030204" pitchFamily="49" charset="0"/>
              <a:ea typeface="方正楷体_GBK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82D1FCB-3152-41C1-8C64-F346068DF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307" y="5699598"/>
            <a:ext cx="4733352" cy="5523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45917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368882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遍历字典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2">
            <a:extLst>
              <a:ext uri="{FF2B5EF4-FFF2-40B4-BE49-F238E27FC236}">
                <a16:creationId xmlns:a16="http://schemas.microsoft.com/office/drawing/2014/main" id="{9F075FE7-3440-4C12-9AB1-B943B8B82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6836" y="2173057"/>
            <a:ext cx="10478331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items()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方法可以查看字典的所有元素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，该方法会返回一个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dict_items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对象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err="1">
                <a:latin typeface="微软雅黑" pitchFamily="34" charset="-122"/>
                <a:ea typeface="微软雅黑" pitchFamily="34" charset="-122"/>
              </a:rPr>
              <a:t>dict_items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对象支持迭代操作，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结合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for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循环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遍历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中的数据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，并将遍历后的数据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(key, value)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的形式显示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2">
            <a:extLst>
              <a:ext uri="{FF2B5EF4-FFF2-40B4-BE49-F238E27FC236}">
                <a16:creationId xmlns:a16="http://schemas.microsoft.com/office/drawing/2014/main" id="{5CE20505-DA14-4BF7-A589-315C77EC1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1634241"/>
            <a:ext cx="43642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en-US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遍历</a:t>
            </a: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字典的所有元素</a:t>
            </a:r>
          </a:p>
        </p:txBody>
      </p:sp>
      <p:sp>
        <p:nvSpPr>
          <p:cNvPr id="14" name="文本框 2">
            <a:extLst>
              <a:ext uri="{FF2B5EF4-FFF2-40B4-BE49-F238E27FC236}">
                <a16:creationId xmlns:a16="http://schemas.microsoft.com/office/drawing/2014/main" id="{2619EE6E-A669-49E1-8348-3A0AA2FF79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2453" y="3914669"/>
            <a:ext cx="7643742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per_info = {'001': '</a:t>
            </a:r>
            <a:r>
              <a:rPr lang="zh-CN" altLang="zh-CN" dirty="0">
                <a:latin typeface="Times New Roman" pitchFamily="18" charset="0"/>
              </a:rPr>
              <a:t>张三</a:t>
            </a:r>
            <a:r>
              <a:rPr lang="en-US" altLang="zh-CN" dirty="0">
                <a:latin typeface="Times New Roman" pitchFamily="18" charset="0"/>
              </a:rPr>
              <a:t>', '002': '</a:t>
            </a:r>
            <a:r>
              <a:rPr lang="zh-CN" altLang="zh-CN" dirty="0">
                <a:latin typeface="Times New Roman" pitchFamily="18" charset="0"/>
              </a:rPr>
              <a:t>李四</a:t>
            </a:r>
            <a:r>
              <a:rPr lang="en-US" altLang="zh-CN" dirty="0">
                <a:latin typeface="Times New Roman" pitchFamily="18" charset="0"/>
              </a:rPr>
              <a:t>', '003': '</a:t>
            </a:r>
            <a:r>
              <a:rPr lang="zh-CN" altLang="zh-CN" dirty="0">
                <a:latin typeface="Times New Roman" pitchFamily="18" charset="0"/>
              </a:rPr>
              <a:t>王五</a:t>
            </a:r>
            <a:r>
              <a:rPr lang="en-US" altLang="zh-CN" dirty="0">
                <a:latin typeface="Times New Roman" pitchFamily="18" charset="0"/>
              </a:rPr>
              <a:t>'}</a:t>
            </a:r>
          </a:p>
          <a:p>
            <a:r>
              <a:rPr lang="en-US" altLang="zh-CN" dirty="0">
                <a:latin typeface="Times New Roman" pitchFamily="18" charset="0"/>
              </a:rPr>
              <a:t>print(</a:t>
            </a:r>
            <a:r>
              <a:rPr lang="en-US" altLang="zh-CN" dirty="0" err="1">
                <a:latin typeface="Times New Roman" pitchFamily="18" charset="0"/>
              </a:rPr>
              <a:t>per_info.items</a:t>
            </a:r>
            <a:r>
              <a:rPr lang="en-US" altLang="zh-CN" dirty="0">
                <a:latin typeface="Times New Roman" pitchFamily="18" charset="0"/>
              </a:rPr>
              <a:t>())</a:t>
            </a:r>
          </a:p>
          <a:p>
            <a:r>
              <a:rPr lang="en-US" altLang="zh-CN" dirty="0">
                <a:latin typeface="Times New Roman" pitchFamily="18" charset="0"/>
              </a:rPr>
              <a:t>for </a:t>
            </a:r>
            <a:r>
              <a:rPr lang="en-US" altLang="zh-CN" dirty="0" err="1">
                <a:latin typeface="Times New Roman" pitchFamily="18" charset="0"/>
              </a:rPr>
              <a:t>i</a:t>
            </a:r>
            <a:r>
              <a:rPr lang="en-US" altLang="zh-CN" dirty="0">
                <a:latin typeface="Times New Roman" pitchFamily="18" charset="0"/>
              </a:rPr>
              <a:t> in </a:t>
            </a:r>
            <a:r>
              <a:rPr lang="en-US" altLang="zh-CN" dirty="0" err="1">
                <a:latin typeface="Times New Roman" pitchFamily="18" charset="0"/>
              </a:rPr>
              <a:t>per_info.items</a:t>
            </a:r>
            <a:r>
              <a:rPr lang="en-US" altLang="zh-CN" dirty="0">
                <a:latin typeface="Times New Roman" pitchFamily="18" charset="0"/>
              </a:rPr>
              <a:t>():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 print(</a:t>
            </a:r>
            <a:r>
              <a:rPr lang="en-US" altLang="zh-CN" dirty="0" err="1">
                <a:latin typeface="Times New Roman" pitchFamily="18" charset="0"/>
              </a:rPr>
              <a:t>i</a:t>
            </a:r>
            <a:r>
              <a:rPr lang="en-US" altLang="zh-CN" dirty="0">
                <a:latin typeface="Times New Roman" pitchFamily="18" charset="0"/>
              </a:rPr>
              <a:t>)</a:t>
            </a:r>
            <a:endParaRPr lang="zh-CN" altLang="zh-CN" dirty="0">
              <a:latin typeface="Times New Roman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6025" y="5585458"/>
            <a:ext cx="7416310" cy="106789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57348" y="1053184"/>
            <a:ext cx="1027611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字典的遍历包括遍历所有的元素、遍历所有的键及遍历所有的值。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850665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368882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遍历字典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2">
            <a:extLst>
              <a:ext uri="{FF2B5EF4-FFF2-40B4-BE49-F238E27FC236}">
                <a16:creationId xmlns:a16="http://schemas.microsoft.com/office/drawing/2014/main" id="{5CE20505-DA14-4BF7-A589-315C77EC1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131" y="1327717"/>
            <a:ext cx="43642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en-US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遍历</a:t>
            </a: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字典</a:t>
            </a:r>
            <a:r>
              <a:rPr lang="zh-CN" altLang="en-US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的所有</a:t>
            </a:r>
            <a:r>
              <a:rPr lang="zh-CN" altLang="en-US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键</a:t>
            </a:r>
            <a:endParaRPr lang="zh-CN" altLang="zh-CN" sz="24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2">
            <a:extLst>
              <a:ext uri="{FF2B5EF4-FFF2-40B4-BE49-F238E27FC236}">
                <a16:creationId xmlns:a16="http://schemas.microsoft.com/office/drawing/2014/main" id="{C876DA01-9930-4018-BBC1-B9B7E4358E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649" y="2107229"/>
            <a:ext cx="10433552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keys()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方法可以查看字典中所有的键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，该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方法会返回一个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dict_keys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对象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err="1">
                <a:latin typeface="微软雅黑" pitchFamily="34" charset="-122"/>
                <a:ea typeface="微软雅黑" pitchFamily="34" charset="-122"/>
              </a:rPr>
              <a:t>dict_keys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对象支持迭代操作，通过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for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循环遍历输出字典中所有的键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2">
            <a:extLst>
              <a:ext uri="{FF2B5EF4-FFF2-40B4-BE49-F238E27FC236}">
                <a16:creationId xmlns:a16="http://schemas.microsoft.com/office/drawing/2014/main" id="{54ACB09C-60EA-4C11-ABCF-706A3E465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9109" y="3529157"/>
            <a:ext cx="7643742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per_info = {'001': '</a:t>
            </a:r>
            <a:r>
              <a:rPr lang="zh-CN" altLang="zh-CN" dirty="0">
                <a:latin typeface="Times New Roman" pitchFamily="18" charset="0"/>
              </a:rPr>
              <a:t>张三</a:t>
            </a:r>
            <a:r>
              <a:rPr lang="en-US" altLang="zh-CN" dirty="0">
                <a:latin typeface="Times New Roman" pitchFamily="18" charset="0"/>
              </a:rPr>
              <a:t>', '002': '</a:t>
            </a:r>
            <a:r>
              <a:rPr lang="zh-CN" altLang="zh-CN" dirty="0">
                <a:latin typeface="Times New Roman" pitchFamily="18" charset="0"/>
              </a:rPr>
              <a:t>李四</a:t>
            </a:r>
            <a:r>
              <a:rPr lang="en-US" altLang="zh-CN" dirty="0">
                <a:latin typeface="Times New Roman" pitchFamily="18" charset="0"/>
              </a:rPr>
              <a:t>', '003': '</a:t>
            </a:r>
            <a:r>
              <a:rPr lang="zh-CN" altLang="zh-CN" dirty="0">
                <a:latin typeface="Times New Roman" pitchFamily="18" charset="0"/>
              </a:rPr>
              <a:t>王五</a:t>
            </a:r>
            <a:r>
              <a:rPr lang="en-US" altLang="zh-CN" dirty="0">
                <a:latin typeface="Times New Roman" pitchFamily="18" charset="0"/>
              </a:rPr>
              <a:t>'}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</a:t>
            </a:r>
            <a:r>
              <a:rPr lang="en-US" altLang="zh-CN" dirty="0" err="1">
                <a:latin typeface="Times New Roman" pitchFamily="18" charset="0"/>
              </a:rPr>
              <a:t>per_info.keys</a:t>
            </a:r>
            <a:r>
              <a:rPr lang="en-US" altLang="zh-CN" dirty="0">
                <a:latin typeface="Times New Roman" pitchFamily="18" charset="0"/>
              </a:rPr>
              <a:t>())</a:t>
            </a:r>
          </a:p>
          <a:p>
            <a:r>
              <a:rPr lang="en-US" altLang="zh-CN" dirty="0">
                <a:latin typeface="Times New Roman" pitchFamily="18" charset="0"/>
              </a:rPr>
              <a:t>for </a:t>
            </a:r>
            <a:r>
              <a:rPr lang="en-US" altLang="zh-CN" dirty="0" err="1">
                <a:latin typeface="Times New Roman" pitchFamily="18" charset="0"/>
              </a:rPr>
              <a:t>i</a:t>
            </a:r>
            <a:r>
              <a:rPr lang="en-US" altLang="zh-CN" dirty="0">
                <a:latin typeface="Times New Roman" pitchFamily="18" charset="0"/>
              </a:rPr>
              <a:t> in </a:t>
            </a:r>
            <a:r>
              <a:rPr lang="en-US" altLang="zh-CN" dirty="0" err="1">
                <a:latin typeface="Times New Roman" pitchFamily="18" charset="0"/>
              </a:rPr>
              <a:t>per_info.keys</a:t>
            </a:r>
            <a:r>
              <a:rPr lang="en-US" altLang="zh-CN" dirty="0">
                <a:latin typeface="Times New Roman" pitchFamily="18" charset="0"/>
              </a:rPr>
              <a:t>():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print(</a:t>
            </a:r>
            <a:r>
              <a:rPr lang="en-US" altLang="zh-CN" dirty="0" err="1">
                <a:latin typeface="Times New Roman" pitchFamily="18" charset="0"/>
              </a:rPr>
              <a:t>i</a:t>
            </a:r>
            <a:r>
              <a:rPr lang="en-US" altLang="zh-CN" dirty="0">
                <a:latin typeface="Times New Roman" pitchFamily="18" charset="0"/>
              </a:rPr>
              <a:t>)</a:t>
            </a:r>
            <a:endParaRPr lang="zh-CN" altLang="zh-CN" dirty="0">
              <a:latin typeface="Times New Roman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661" y="5287190"/>
            <a:ext cx="3685662" cy="9568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38597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368882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遍历字典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2">
            <a:extLst>
              <a:ext uri="{FF2B5EF4-FFF2-40B4-BE49-F238E27FC236}">
                <a16:creationId xmlns:a16="http://schemas.microsoft.com/office/drawing/2014/main" id="{5CE20505-DA14-4BF7-A589-315C77EC1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1423758"/>
            <a:ext cx="43642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en-US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遍历</a:t>
            </a: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字典</a:t>
            </a:r>
            <a:r>
              <a:rPr lang="zh-CN" altLang="en-US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的所有</a:t>
            </a:r>
            <a:r>
              <a:rPr lang="zh-CN" altLang="en-US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值</a:t>
            </a:r>
            <a:endParaRPr lang="zh-CN" altLang="zh-CN" sz="24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2">
            <a:extLst>
              <a:ext uri="{FF2B5EF4-FFF2-40B4-BE49-F238E27FC236}">
                <a16:creationId xmlns:a16="http://schemas.microsoft.com/office/drawing/2014/main" id="{C876DA01-9930-4018-BBC1-B9B7E4358E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845" y="2215065"/>
            <a:ext cx="10433552" cy="138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values()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方法可以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遍历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字典的所有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值，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该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方法会返回一个</a:t>
            </a:r>
            <a:r>
              <a:rPr lang="en-US" altLang="zh-CN" sz="2400" dirty="0" err="1">
                <a:latin typeface="微软雅黑" pitchFamily="34" charset="-122"/>
                <a:ea typeface="微软雅黑" pitchFamily="34" charset="-122"/>
              </a:rPr>
              <a:t>dict_values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对象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err="1">
                <a:latin typeface="微软雅黑" pitchFamily="34" charset="-122"/>
                <a:ea typeface="微软雅黑" pitchFamily="34" charset="-122"/>
              </a:rPr>
              <a:t>dict_values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对象支持迭代操作，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for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循环遍历输出字典中所有的值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2">
            <a:extLst>
              <a:ext uri="{FF2B5EF4-FFF2-40B4-BE49-F238E27FC236}">
                <a16:creationId xmlns:a16="http://schemas.microsoft.com/office/drawing/2014/main" id="{1B1AD149-613F-408A-91DD-6867B885B9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3189" y="3480542"/>
            <a:ext cx="7643742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 err="1">
                <a:latin typeface="Times New Roman" pitchFamily="18" charset="0"/>
              </a:rPr>
              <a:t>per_info</a:t>
            </a:r>
            <a:r>
              <a:rPr lang="en-US" altLang="zh-CN" dirty="0">
                <a:latin typeface="Times New Roman" pitchFamily="18" charset="0"/>
              </a:rPr>
              <a:t> = {'001': '</a:t>
            </a:r>
            <a:r>
              <a:rPr lang="zh-CN" altLang="zh-CN" dirty="0">
                <a:latin typeface="Times New Roman" pitchFamily="18" charset="0"/>
              </a:rPr>
              <a:t>张三</a:t>
            </a:r>
            <a:r>
              <a:rPr lang="en-US" altLang="zh-CN" dirty="0">
                <a:latin typeface="Times New Roman" pitchFamily="18" charset="0"/>
              </a:rPr>
              <a:t>', '002': '</a:t>
            </a:r>
            <a:r>
              <a:rPr lang="zh-CN" altLang="zh-CN" dirty="0">
                <a:latin typeface="Times New Roman" pitchFamily="18" charset="0"/>
              </a:rPr>
              <a:t>李四</a:t>
            </a:r>
            <a:r>
              <a:rPr lang="en-US" altLang="zh-CN" dirty="0">
                <a:latin typeface="Times New Roman" pitchFamily="18" charset="0"/>
              </a:rPr>
              <a:t>', '003': '</a:t>
            </a:r>
            <a:r>
              <a:rPr lang="zh-CN" altLang="zh-CN" dirty="0">
                <a:latin typeface="Times New Roman" pitchFamily="18" charset="0"/>
              </a:rPr>
              <a:t>王五</a:t>
            </a:r>
            <a:r>
              <a:rPr lang="en-US" altLang="zh-CN" dirty="0">
                <a:latin typeface="Times New Roman" pitchFamily="18" charset="0"/>
              </a:rPr>
              <a:t>'}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</a:t>
            </a:r>
            <a:r>
              <a:rPr lang="en-US" altLang="zh-CN" dirty="0" err="1">
                <a:latin typeface="Times New Roman" pitchFamily="18" charset="0"/>
              </a:rPr>
              <a:t>per_info.values</a:t>
            </a:r>
            <a:r>
              <a:rPr lang="en-US" altLang="zh-CN" dirty="0">
                <a:latin typeface="Times New Roman" pitchFamily="18" charset="0"/>
              </a:rPr>
              <a:t>())</a:t>
            </a:r>
          </a:p>
          <a:p>
            <a:r>
              <a:rPr lang="en-US" altLang="zh-CN" dirty="0">
                <a:latin typeface="Times New Roman" pitchFamily="18" charset="0"/>
              </a:rPr>
              <a:t>for </a:t>
            </a:r>
            <a:r>
              <a:rPr lang="en-US" altLang="zh-CN" dirty="0" err="1">
                <a:latin typeface="Times New Roman" pitchFamily="18" charset="0"/>
              </a:rPr>
              <a:t>i</a:t>
            </a:r>
            <a:r>
              <a:rPr lang="en-US" altLang="zh-CN" dirty="0">
                <a:latin typeface="Times New Roman" pitchFamily="18" charset="0"/>
              </a:rPr>
              <a:t> in </a:t>
            </a:r>
            <a:r>
              <a:rPr lang="en-US" altLang="zh-CN" dirty="0" err="1">
                <a:latin typeface="Times New Roman" pitchFamily="18" charset="0"/>
              </a:rPr>
              <a:t>per_info.values</a:t>
            </a:r>
            <a:r>
              <a:rPr lang="en-US" altLang="zh-CN" dirty="0">
                <a:latin typeface="Times New Roman" pitchFamily="18" charset="0"/>
              </a:rPr>
              <a:t>():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print(</a:t>
            </a:r>
            <a:r>
              <a:rPr lang="en-US" altLang="zh-CN" dirty="0" err="1">
                <a:latin typeface="Times New Roman" pitchFamily="18" charset="0"/>
              </a:rPr>
              <a:t>i</a:t>
            </a:r>
            <a:r>
              <a:rPr lang="en-US" altLang="zh-CN" dirty="0">
                <a:latin typeface="Times New Roman" pitchFamily="18" charset="0"/>
              </a:rPr>
              <a:t>)</a:t>
            </a:r>
            <a:endParaRPr lang="zh-CN" altLang="zh-CN" dirty="0">
              <a:latin typeface="Times New Roman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5060" y="4736693"/>
            <a:ext cx="4115322" cy="9761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516136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368882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字典遍历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2995" y="1259114"/>
            <a:ext cx="57828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实例：</a:t>
            </a:r>
            <a:r>
              <a:rPr lang="zh-CN" altLang="zh-CN" sz="2400" dirty="0"/>
              <a:t>统计字母出现的次数。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/>
              <a:t>已知字符串</a:t>
            </a:r>
            <a:r>
              <a:rPr lang="en-US" altLang="zh-CN" sz="2400" dirty="0" err="1"/>
              <a:t>str</a:t>
            </a:r>
            <a:r>
              <a:rPr lang="en-US" altLang="zh-CN" sz="2400" dirty="0"/>
              <a:t>=</a:t>
            </a:r>
            <a:r>
              <a:rPr lang="zh-CN" altLang="zh-CN" sz="2400" dirty="0"/>
              <a:t>‘</a:t>
            </a:r>
            <a:r>
              <a:rPr lang="en-US" altLang="zh-CN" sz="2400" dirty="0" err="1"/>
              <a:t>goodmorning,Python</a:t>
            </a:r>
            <a:r>
              <a:rPr lang="en-US" altLang="zh-CN" sz="2400" dirty="0"/>
              <a:t>!</a:t>
            </a:r>
            <a:r>
              <a:rPr lang="zh-CN" altLang="zh-CN" sz="2400" dirty="0"/>
              <a:t>’，请利用字典记录各个字符及其出现的次数。本实例需要首先创建一个空字典，将字符串中的每一个字母作为字典的键来遍历所有的键，通过遍历统计不同字母出现的次数。</a:t>
            </a:r>
          </a:p>
        </p:txBody>
      </p:sp>
      <p:sp>
        <p:nvSpPr>
          <p:cNvPr id="3" name="矩形 2"/>
          <p:cNvSpPr/>
          <p:nvPr/>
        </p:nvSpPr>
        <p:spPr>
          <a:xfrm>
            <a:off x="7132320" y="1648955"/>
            <a:ext cx="4302036" cy="378565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dirty="0" err="1"/>
              <a:t>str</a:t>
            </a:r>
            <a:r>
              <a:rPr lang="en-US" altLang="zh-CN" sz="2000" dirty="0"/>
              <a:t> = '</a:t>
            </a:r>
            <a:r>
              <a:rPr lang="en-US" altLang="zh-CN" sz="2000" dirty="0" err="1"/>
              <a:t>goodmorning,Python</a:t>
            </a:r>
            <a:r>
              <a:rPr lang="en-US" altLang="zh-CN" sz="2000" dirty="0"/>
              <a:t>!'</a:t>
            </a:r>
            <a:endParaRPr lang="zh-CN" altLang="zh-CN" sz="2000" dirty="0"/>
          </a:p>
          <a:p>
            <a:pPr indent="457200">
              <a:lnSpc>
                <a:spcPct val="150000"/>
              </a:lnSpc>
            </a:pPr>
            <a:r>
              <a:rPr lang="en-US" altLang="zh-CN" sz="2000" dirty="0"/>
              <a:t>count = {}</a:t>
            </a:r>
            <a:endParaRPr lang="zh-CN" altLang="zh-CN" sz="2000" dirty="0"/>
          </a:p>
          <a:p>
            <a:pPr indent="457200">
              <a:lnSpc>
                <a:spcPct val="150000"/>
              </a:lnSpc>
            </a:pPr>
            <a:r>
              <a:rPr lang="en-US" altLang="zh-CN" sz="2000" dirty="0"/>
              <a:t>for </a:t>
            </a:r>
            <a:r>
              <a:rPr lang="en-US" altLang="zh-CN" sz="2000" dirty="0" err="1"/>
              <a:t>i</a:t>
            </a:r>
            <a:r>
              <a:rPr lang="en-US" altLang="zh-CN" sz="2000" dirty="0"/>
              <a:t> in </a:t>
            </a:r>
            <a:r>
              <a:rPr lang="en-US" altLang="zh-CN" sz="2000" dirty="0" err="1"/>
              <a:t>str</a:t>
            </a:r>
            <a:r>
              <a:rPr lang="en-US" altLang="zh-CN" sz="2000" dirty="0"/>
              <a:t>:</a:t>
            </a:r>
            <a:endParaRPr lang="zh-CN" altLang="zh-CN" sz="2000" dirty="0"/>
          </a:p>
          <a:p>
            <a:pPr indent="457200">
              <a:lnSpc>
                <a:spcPct val="150000"/>
              </a:lnSpc>
            </a:pPr>
            <a:r>
              <a:rPr lang="en-US" altLang="zh-CN" sz="2000" dirty="0"/>
              <a:t>    if </a:t>
            </a:r>
            <a:r>
              <a:rPr lang="en-US" altLang="zh-CN" sz="2000" dirty="0" err="1"/>
              <a:t>i</a:t>
            </a:r>
            <a:r>
              <a:rPr lang="en-US" altLang="zh-CN" sz="2000" dirty="0"/>
              <a:t> in </a:t>
            </a:r>
            <a:r>
              <a:rPr lang="en-US" altLang="zh-CN" sz="2000" dirty="0" err="1"/>
              <a:t>count.keys</a:t>
            </a:r>
            <a:r>
              <a:rPr lang="en-US" altLang="zh-CN" sz="2000" dirty="0"/>
              <a:t>():</a:t>
            </a:r>
            <a:endParaRPr lang="zh-CN" altLang="zh-CN" sz="2000" dirty="0"/>
          </a:p>
          <a:p>
            <a:pPr indent="457200">
              <a:lnSpc>
                <a:spcPct val="150000"/>
              </a:lnSpc>
            </a:pPr>
            <a:r>
              <a:rPr lang="en-US" altLang="zh-CN" sz="2000" dirty="0"/>
              <a:t>        count[</a:t>
            </a:r>
            <a:r>
              <a:rPr lang="en-US" altLang="zh-CN" sz="2000" dirty="0" err="1"/>
              <a:t>i</a:t>
            </a:r>
            <a:r>
              <a:rPr lang="en-US" altLang="zh-CN" sz="2000" dirty="0"/>
              <a:t>] += 1</a:t>
            </a:r>
            <a:endParaRPr lang="zh-CN" altLang="zh-CN" sz="2000" dirty="0"/>
          </a:p>
          <a:p>
            <a:pPr indent="457200">
              <a:lnSpc>
                <a:spcPct val="150000"/>
              </a:lnSpc>
            </a:pPr>
            <a:r>
              <a:rPr lang="en-US" altLang="zh-CN" sz="2000" dirty="0"/>
              <a:t>    else:</a:t>
            </a:r>
            <a:endParaRPr lang="zh-CN" altLang="zh-CN" sz="2000" dirty="0"/>
          </a:p>
          <a:p>
            <a:pPr indent="457200">
              <a:lnSpc>
                <a:spcPct val="150000"/>
              </a:lnSpc>
            </a:pPr>
            <a:r>
              <a:rPr lang="en-US" altLang="zh-CN" sz="2000" dirty="0"/>
              <a:t>        count[</a:t>
            </a:r>
            <a:r>
              <a:rPr lang="en-US" altLang="zh-CN" sz="2000" dirty="0" err="1"/>
              <a:t>i</a:t>
            </a:r>
            <a:r>
              <a:rPr lang="en-US" altLang="zh-CN" sz="2000" dirty="0"/>
              <a:t>] = 1</a:t>
            </a:r>
            <a:endParaRPr lang="zh-CN" altLang="zh-CN" sz="2000" dirty="0"/>
          </a:p>
          <a:p>
            <a:pPr indent="457200">
              <a:lnSpc>
                <a:spcPct val="150000"/>
              </a:lnSpc>
            </a:pPr>
            <a:r>
              <a:rPr lang="en-US" altLang="zh-CN" sz="2000" dirty="0"/>
              <a:t>print(count)  </a:t>
            </a:r>
            <a:endParaRPr lang="zh-CN" altLang="zh-CN" sz="20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273" y="5614850"/>
            <a:ext cx="9386084" cy="5595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881994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复制字典</a:t>
            </a:r>
          </a:p>
        </p:txBody>
      </p:sp>
      <p:sp>
        <p:nvSpPr>
          <p:cNvPr id="6" name="矩形 2">
            <a:extLst>
              <a:ext uri="{FF2B5EF4-FFF2-40B4-BE49-F238E27FC236}">
                <a16:creationId xmlns:a16="http://schemas.microsoft.com/office/drawing/2014/main" id="{E055D361-2485-4082-B0D3-9576FC717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2172" y="1383076"/>
            <a:ext cx="1065923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字典中不允许出现相同的“键”，可以重复出现多个相同的“值”。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9727" y="2438855"/>
            <a:ext cx="7341324" cy="2308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&gt;&gt;&gt; dict1={'</a:t>
            </a:r>
            <a:r>
              <a:rPr lang="en-US" altLang="zh-CN" sz="2400" dirty="0" err="1"/>
              <a:t>chinese</a:t>
            </a:r>
            <a:r>
              <a:rPr lang="en-US" altLang="zh-CN" sz="2400" dirty="0"/>
              <a:t>': 100, 'math': 95, '</a:t>
            </a:r>
            <a:r>
              <a:rPr lang="en-US" altLang="zh-CN" sz="2400" dirty="0" err="1"/>
              <a:t>english</a:t>
            </a:r>
            <a:r>
              <a:rPr lang="en-US" altLang="zh-CN" sz="2400" dirty="0"/>
              <a:t>': 97}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&gt;&gt;&gt; dict2= dict1.copy()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&gt;&gt;&gt; print(dict2)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{'</a:t>
            </a:r>
            <a:r>
              <a:rPr lang="en-US" altLang="zh-CN" sz="2400" dirty="0" err="1"/>
              <a:t>chinese</a:t>
            </a:r>
            <a:r>
              <a:rPr lang="en-US" altLang="zh-CN" sz="2400" dirty="0"/>
              <a:t>': 100, 'math': 95, '</a:t>
            </a:r>
            <a:r>
              <a:rPr lang="en-US" altLang="zh-CN" sz="2400" dirty="0" err="1"/>
              <a:t>english</a:t>
            </a:r>
            <a:r>
              <a:rPr lang="en-US" altLang="zh-CN" sz="2400" dirty="0"/>
              <a:t>': 97}</a:t>
            </a:r>
            <a:endParaRPr lang="zh-CN" altLang="zh-CN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95826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清空字典</a:t>
            </a:r>
          </a:p>
        </p:txBody>
      </p:sp>
      <p:sp>
        <p:nvSpPr>
          <p:cNvPr id="6" name="矩形 2">
            <a:extLst>
              <a:ext uri="{FF2B5EF4-FFF2-40B4-BE49-F238E27FC236}">
                <a16:creationId xmlns:a16="http://schemas.microsoft.com/office/drawing/2014/main" id="{E055D361-2485-4082-B0D3-9576FC717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098" y="1618208"/>
            <a:ext cx="100573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/>
              <a:t>利用</a:t>
            </a:r>
            <a:r>
              <a:rPr lang="en-US" altLang="zh-CN" sz="2800" dirty="0"/>
              <a:t>clear()</a:t>
            </a:r>
            <a:r>
              <a:rPr lang="zh-CN" altLang="zh-CN" sz="2800" dirty="0"/>
              <a:t>方法和</a:t>
            </a:r>
            <a:r>
              <a:rPr lang="en-US" altLang="zh-CN" sz="2800" dirty="0"/>
              <a:t>del</a:t>
            </a:r>
            <a:r>
              <a:rPr lang="zh-CN" altLang="zh-CN" sz="2800" dirty="0"/>
              <a:t>命令可以清空字典中的元素。</a:t>
            </a: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6DDE8017-74F6-454B-A02C-A18FF11D1C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5965" y="2488004"/>
            <a:ext cx="9771654" cy="30469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Consolas" panose="020B0609020204030204" pitchFamily="49" charset="0"/>
              </a:rPr>
              <a:t>&gt;&gt;&gt; dict1={'</a:t>
            </a:r>
            <a:r>
              <a:rPr lang="en-US" altLang="zh-CN" dirty="0" err="1">
                <a:latin typeface="Consolas" panose="020B0609020204030204" pitchFamily="49" charset="0"/>
              </a:rPr>
              <a:t>chinese</a:t>
            </a:r>
            <a:r>
              <a:rPr lang="en-US" altLang="zh-CN" dirty="0">
                <a:latin typeface="Consolas" panose="020B0609020204030204" pitchFamily="49" charset="0"/>
              </a:rPr>
              <a:t>': 100, 'math': 95, '</a:t>
            </a:r>
            <a:r>
              <a:rPr lang="en-US" altLang="zh-CN" dirty="0" err="1">
                <a:latin typeface="Consolas" panose="020B0609020204030204" pitchFamily="49" charset="0"/>
              </a:rPr>
              <a:t>english</a:t>
            </a:r>
            <a:r>
              <a:rPr lang="en-US" altLang="zh-CN" dirty="0">
                <a:latin typeface="Consolas" panose="020B0609020204030204" pitchFamily="49" charset="0"/>
              </a:rPr>
              <a:t>': 97}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&gt;&gt;&gt; dict1=dict1.clear()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&gt;&gt;&gt; print(dict1)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None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&gt;&gt;&gt; dict2={'a': 1, 'b': 2, 'c': 3}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&gt;&gt;&gt; print(dict2)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{'a': 1, 'b': 2, 'c': 3}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&gt;&gt;&gt; del dict2 # </a:t>
            </a:r>
            <a:r>
              <a:rPr lang="zh-CN" altLang="zh-CN" dirty="0">
                <a:latin typeface="Consolas" panose="020B0609020204030204" pitchFamily="49" charset="0"/>
              </a:rPr>
              <a:t>利用关键字清空字典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928456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0070C0"/>
                </a:solidFill>
              </a:rPr>
              <a:t>添加字典元素</a:t>
            </a:r>
            <a:endParaRPr lang="zh-CN" altLang="en-US" sz="3200" b="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2">
            <a:extLst>
              <a:ext uri="{FF2B5EF4-FFF2-40B4-BE49-F238E27FC236}">
                <a16:creationId xmlns:a16="http://schemas.microsoft.com/office/drawing/2014/main" id="{6F417F28-F66F-4F03-B703-696EC66CE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2776" y="1513354"/>
            <a:ext cx="886519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字典可通过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update()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或指定的键添加元素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2">
            <a:extLst>
              <a:ext uri="{FF2B5EF4-FFF2-40B4-BE49-F238E27FC236}">
                <a16:creationId xmlns:a16="http://schemas.microsoft.com/office/drawing/2014/main" id="{9C34201B-1EA0-4506-8482-B895CCA8D2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067" y="2531804"/>
            <a:ext cx="4630836" cy="26001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add_dict = {'stu1': '</a:t>
            </a:r>
            <a:r>
              <a:rPr lang="zh-CN" altLang="zh-CN" sz="2800" dirty="0">
                <a:latin typeface="Times New Roman" pitchFamily="18" charset="0"/>
              </a:rPr>
              <a:t>小明</a:t>
            </a:r>
            <a:r>
              <a:rPr lang="en-US" altLang="zh-CN" sz="2800" dirty="0">
                <a:latin typeface="Times New Roman" pitchFamily="18" charset="0"/>
              </a:rPr>
              <a:t>'}</a:t>
            </a:r>
            <a:endParaRPr lang="zh-CN" altLang="zh-CN" sz="2800" dirty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add_dict.update(stu2='</a:t>
            </a:r>
            <a:r>
              <a:rPr lang="zh-CN" altLang="zh-CN" sz="2800" dirty="0">
                <a:latin typeface="Times New Roman" pitchFamily="18" charset="0"/>
              </a:rPr>
              <a:t>小刚</a:t>
            </a:r>
            <a:r>
              <a:rPr lang="en-US" altLang="zh-CN" sz="2800" dirty="0">
                <a:latin typeface="Times New Roman" pitchFamily="18" charset="0"/>
              </a:rPr>
              <a:t>')  </a:t>
            </a:r>
            <a:endParaRPr lang="zh-CN" altLang="zh-CN" sz="2800" dirty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add_dict['stu3'] = '</a:t>
            </a:r>
            <a:r>
              <a:rPr lang="zh-CN" altLang="zh-CN" sz="2800" dirty="0">
                <a:latin typeface="Times New Roman" pitchFamily="18" charset="0"/>
              </a:rPr>
              <a:t>小兰</a:t>
            </a:r>
            <a:r>
              <a:rPr lang="en-US" altLang="zh-CN" sz="2800" dirty="0">
                <a:latin typeface="Times New Roman" pitchFamily="18" charset="0"/>
              </a:rPr>
              <a:t>' </a:t>
            </a:r>
            <a:endParaRPr lang="zh-CN" altLang="zh-CN" sz="2800" dirty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print(add_dict)</a:t>
            </a:r>
            <a:endParaRPr lang="zh-CN" altLang="zh-CN" sz="2800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7448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70" name="矩形 69"/>
          <p:cNvSpPr/>
          <p:nvPr/>
        </p:nvSpPr>
        <p:spPr>
          <a:xfrm>
            <a:off x="1402606" y="2297564"/>
            <a:ext cx="9544594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中最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灵活的有序序列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，它可以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存储任意类型的元素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开发人员可以对列表中的元素进行添加、删除、修改等操作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1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893319" y="715909"/>
            <a:ext cx="3237025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认识列表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894361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删除字典元素</a:t>
            </a:r>
          </a:p>
        </p:txBody>
      </p:sp>
      <p:sp>
        <p:nvSpPr>
          <p:cNvPr id="7" name="矩形 2">
            <a:extLst>
              <a:ext uri="{FF2B5EF4-FFF2-40B4-BE49-F238E27FC236}">
                <a16:creationId xmlns:a16="http://schemas.microsoft.com/office/drawing/2014/main" id="{9B9282BC-C16B-4C92-8C50-7B35432A4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094" y="1646621"/>
            <a:ext cx="10057389" cy="94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pop()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根据指定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键删除字典中的指定元素，若删除成功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则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返回目标元素的值。</a:t>
            </a:r>
          </a:p>
        </p:txBody>
      </p:sp>
      <p:sp>
        <p:nvSpPr>
          <p:cNvPr id="8" name="文本框 2">
            <a:extLst>
              <a:ext uri="{FF2B5EF4-FFF2-40B4-BE49-F238E27FC236}">
                <a16:creationId xmlns:a16="http://schemas.microsoft.com/office/drawing/2014/main" id="{329AD45E-3E8A-4001-956B-F0FAA53FEA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2476" y="2655763"/>
            <a:ext cx="894311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per_info = {'001': '</a:t>
            </a:r>
            <a:r>
              <a:rPr lang="zh-CN" altLang="zh-CN" dirty="0">
                <a:latin typeface="Times New Roman" pitchFamily="18" charset="0"/>
              </a:rPr>
              <a:t>张三</a:t>
            </a:r>
            <a:r>
              <a:rPr lang="en-US" altLang="zh-CN" dirty="0">
                <a:latin typeface="Times New Roman" pitchFamily="18" charset="0"/>
              </a:rPr>
              <a:t>', '002': '</a:t>
            </a:r>
            <a:r>
              <a:rPr lang="zh-CN" altLang="zh-CN" dirty="0">
                <a:latin typeface="Times New Roman" pitchFamily="18" charset="0"/>
              </a:rPr>
              <a:t>李四</a:t>
            </a:r>
            <a:r>
              <a:rPr lang="en-US" altLang="zh-CN" dirty="0">
                <a:latin typeface="Times New Roman" pitchFamily="18" charset="0"/>
              </a:rPr>
              <a:t>', '003': '</a:t>
            </a:r>
            <a:r>
              <a:rPr lang="zh-CN" altLang="zh-CN" dirty="0">
                <a:latin typeface="Times New Roman" pitchFamily="18" charset="0"/>
              </a:rPr>
              <a:t>王五</a:t>
            </a:r>
            <a:r>
              <a:rPr lang="en-US" altLang="zh-CN" dirty="0">
                <a:latin typeface="Times New Roman" pitchFamily="18" charset="0"/>
              </a:rPr>
              <a:t>', '004': '</a:t>
            </a:r>
            <a:r>
              <a:rPr lang="zh-CN" altLang="zh-CN" dirty="0">
                <a:latin typeface="Times New Roman" pitchFamily="18" charset="0"/>
              </a:rPr>
              <a:t>赵六</a:t>
            </a:r>
            <a:r>
              <a:rPr lang="en-US" altLang="zh-CN" dirty="0">
                <a:latin typeface="Times New Roman" pitchFamily="18" charset="0"/>
              </a:rPr>
              <a:t>', }</a:t>
            </a:r>
          </a:p>
          <a:p>
            <a:r>
              <a:rPr lang="en-US" altLang="zh-CN" dirty="0">
                <a:latin typeface="Times New Roman" pitchFamily="18" charset="0"/>
              </a:rPr>
              <a:t>per_info.pop('001')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print(per_info)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9" name="矩形 2">
            <a:extLst>
              <a:ext uri="{FF2B5EF4-FFF2-40B4-BE49-F238E27FC236}">
                <a16:creationId xmlns:a16="http://schemas.microsoft.com/office/drawing/2014/main" id="{B25943A9-48FF-41AF-BB4B-8390E868E5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094" y="4385744"/>
            <a:ext cx="1005738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popitem()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方法可以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随机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删除字典中的元素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若删除成功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则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返回目标元素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B1C90F8-81FA-41A3-A274-88E203301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094" y="3924079"/>
            <a:ext cx="53708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n-US" altLang="zh-CN" sz="2400" b="1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popitem</a:t>
            </a:r>
            <a:r>
              <a:rPr lang="en-US" altLang="zh-CN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zh-CN" sz="2400" b="1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2">
            <a:extLst>
              <a:ext uri="{FF2B5EF4-FFF2-40B4-BE49-F238E27FC236}">
                <a16:creationId xmlns:a16="http://schemas.microsoft.com/office/drawing/2014/main" id="{C201D398-F31D-4637-945C-347BC95FA3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9885" y="5364473"/>
            <a:ext cx="894311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per_info = {'001': '</a:t>
            </a:r>
            <a:r>
              <a:rPr lang="zh-CN" altLang="zh-CN" dirty="0">
                <a:latin typeface="Times New Roman" pitchFamily="18" charset="0"/>
              </a:rPr>
              <a:t>张三</a:t>
            </a:r>
            <a:r>
              <a:rPr lang="en-US" altLang="zh-CN" dirty="0">
                <a:latin typeface="Times New Roman" pitchFamily="18" charset="0"/>
              </a:rPr>
              <a:t>', '002': '</a:t>
            </a:r>
            <a:r>
              <a:rPr lang="zh-CN" altLang="zh-CN" dirty="0">
                <a:latin typeface="Times New Roman" pitchFamily="18" charset="0"/>
              </a:rPr>
              <a:t>李四</a:t>
            </a:r>
            <a:r>
              <a:rPr lang="en-US" altLang="zh-CN" dirty="0">
                <a:latin typeface="Times New Roman" pitchFamily="18" charset="0"/>
              </a:rPr>
              <a:t>', '003': '</a:t>
            </a:r>
            <a:r>
              <a:rPr lang="zh-CN" altLang="zh-CN" dirty="0">
                <a:latin typeface="Times New Roman" pitchFamily="18" charset="0"/>
              </a:rPr>
              <a:t>王五</a:t>
            </a:r>
            <a:r>
              <a:rPr lang="en-US" altLang="zh-CN" dirty="0">
                <a:latin typeface="Times New Roman" pitchFamily="18" charset="0"/>
              </a:rPr>
              <a:t>', '004': '</a:t>
            </a:r>
            <a:r>
              <a:rPr lang="zh-CN" altLang="zh-CN" dirty="0">
                <a:latin typeface="Times New Roman" pitchFamily="18" charset="0"/>
              </a:rPr>
              <a:t>赵六</a:t>
            </a:r>
            <a:r>
              <a:rPr lang="en-US" altLang="zh-CN" dirty="0">
                <a:latin typeface="Times New Roman" pitchFamily="18" charset="0"/>
              </a:rPr>
              <a:t>'}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per_info.popitem() </a:t>
            </a:r>
          </a:p>
          <a:p>
            <a:r>
              <a:rPr lang="en-US" altLang="zh-CN" dirty="0">
                <a:latin typeface="Times New Roman" pitchFamily="18" charset="0"/>
              </a:rPr>
              <a:t>print(per_info)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2" name="矩形 2">
            <a:extLst>
              <a:ext uri="{FF2B5EF4-FFF2-40B4-BE49-F238E27FC236}">
                <a16:creationId xmlns:a16="http://schemas.microsoft.com/office/drawing/2014/main" id="{27CF0729-E05F-4FFF-9A3A-332CC5A663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824" y="1141413"/>
            <a:ext cx="7311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n-US" altLang="zh-CN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pop()</a:t>
            </a:r>
            <a:r>
              <a:rPr lang="zh-CN" altLang="en-US" sz="24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zh-CN" sz="2400" b="1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572637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修改字典元素</a:t>
            </a:r>
          </a:p>
        </p:txBody>
      </p:sp>
      <p:sp>
        <p:nvSpPr>
          <p:cNvPr id="13" name="矩形 2">
            <a:extLst>
              <a:ext uri="{FF2B5EF4-FFF2-40B4-BE49-F238E27FC236}">
                <a16:creationId xmlns:a16="http://schemas.microsoft.com/office/drawing/2014/main" id="{45AAB6E0-EA00-4D71-B2E5-D104CC1C8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5707" y="1563442"/>
            <a:ext cx="879935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字典可通过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update()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方法或指定的键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元素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17CD2452-4068-4B8D-BE9F-607EC7AC5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042" y="2528458"/>
            <a:ext cx="8285018" cy="26001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modify_dict = {'stu1': '</a:t>
            </a:r>
            <a:r>
              <a:rPr lang="zh-CN" altLang="zh-CN" sz="2800" dirty="0">
                <a:latin typeface="Times New Roman" pitchFamily="18" charset="0"/>
              </a:rPr>
              <a:t>小明</a:t>
            </a:r>
            <a:r>
              <a:rPr lang="en-US" altLang="zh-CN" sz="2800" dirty="0">
                <a:latin typeface="Times New Roman" pitchFamily="18" charset="0"/>
              </a:rPr>
              <a:t>', 'stu2': '</a:t>
            </a:r>
            <a:r>
              <a:rPr lang="zh-CN" altLang="zh-CN" sz="2800" dirty="0">
                <a:latin typeface="Times New Roman" pitchFamily="18" charset="0"/>
              </a:rPr>
              <a:t>小刚</a:t>
            </a:r>
            <a:r>
              <a:rPr lang="en-US" altLang="zh-CN" sz="2800" dirty="0">
                <a:latin typeface="Times New Roman" pitchFamily="18" charset="0"/>
              </a:rPr>
              <a:t>', 'stu3': '</a:t>
            </a:r>
            <a:r>
              <a:rPr lang="zh-CN" altLang="zh-CN" sz="2800" dirty="0">
                <a:latin typeface="Times New Roman" pitchFamily="18" charset="0"/>
              </a:rPr>
              <a:t>小兰</a:t>
            </a:r>
            <a:r>
              <a:rPr lang="en-US" altLang="zh-CN" sz="2800" dirty="0">
                <a:latin typeface="Times New Roman" pitchFamily="18" charset="0"/>
              </a:rPr>
              <a:t>'}</a:t>
            </a:r>
            <a:endParaRPr lang="zh-CN" altLang="zh-CN" sz="2800" dirty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modify_dict.update(stu2='</a:t>
            </a:r>
            <a:r>
              <a:rPr lang="zh-CN" altLang="zh-CN" sz="2800" dirty="0">
                <a:latin typeface="Times New Roman" pitchFamily="18" charset="0"/>
              </a:rPr>
              <a:t>张强</a:t>
            </a:r>
            <a:r>
              <a:rPr lang="en-US" altLang="zh-CN" sz="2800" dirty="0">
                <a:latin typeface="Times New Roman" pitchFamily="18" charset="0"/>
              </a:rPr>
              <a:t>')   	</a:t>
            </a:r>
            <a:endParaRPr lang="zh-CN" altLang="zh-CN" sz="2800" dirty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modify_dict['stu3'] = '</a:t>
            </a:r>
            <a:r>
              <a:rPr lang="zh-CN" altLang="zh-CN" sz="2800" dirty="0">
                <a:latin typeface="Times New Roman" pitchFamily="18" charset="0"/>
              </a:rPr>
              <a:t>刘婷</a:t>
            </a:r>
            <a:r>
              <a:rPr lang="en-US" altLang="zh-CN" sz="2800" dirty="0">
                <a:latin typeface="Times New Roman" pitchFamily="18" charset="0"/>
              </a:rPr>
              <a:t>'       	</a:t>
            </a:r>
            <a:endParaRPr lang="zh-CN" altLang="zh-CN" sz="2800" dirty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itchFamily="18" charset="0"/>
              </a:rPr>
              <a:t>print(modify_dict) </a:t>
            </a:r>
            <a:endParaRPr lang="zh-CN" altLang="zh-CN" sz="2800" dirty="0">
              <a:latin typeface="Times New Roman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741" y="5528069"/>
            <a:ext cx="5644753" cy="2982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490918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368882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字典应用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9920" y="1152809"/>
            <a:ext cx="1060741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实例：校验身份证号</a:t>
            </a:r>
            <a:r>
              <a:rPr lang="zh-CN" altLang="zh-CN" sz="2400" dirty="0"/>
              <a:t>。</a:t>
            </a:r>
          </a:p>
          <a:p>
            <a:r>
              <a:rPr lang="en-US" altLang="zh-CN" sz="2200" dirty="0"/>
              <a:t>       </a:t>
            </a:r>
            <a:r>
              <a:rPr lang="zh-CN" altLang="zh-CN" sz="2200" dirty="0"/>
              <a:t>中国目前采用的是</a:t>
            </a:r>
            <a:r>
              <a:rPr lang="en-US" altLang="zh-CN" sz="2200" dirty="0"/>
              <a:t>18</a:t>
            </a:r>
            <a:r>
              <a:rPr lang="zh-CN" altLang="zh-CN" sz="2200" dirty="0"/>
              <a:t>位身份证号，其中第</a:t>
            </a:r>
            <a:r>
              <a:rPr lang="en-US" altLang="zh-CN" sz="2200" dirty="0"/>
              <a:t>7</a:t>
            </a:r>
            <a:r>
              <a:rPr lang="zh-CN" altLang="zh-CN" sz="2200" dirty="0"/>
              <a:t>～</a:t>
            </a:r>
            <a:r>
              <a:rPr lang="en-US" altLang="zh-CN" sz="2200" dirty="0"/>
              <a:t>10</a:t>
            </a:r>
            <a:r>
              <a:rPr lang="zh-CN" altLang="zh-CN" sz="2200" dirty="0"/>
              <a:t>位数字是出生年，第</a:t>
            </a:r>
            <a:r>
              <a:rPr lang="en-US" altLang="zh-CN" sz="2200" dirty="0"/>
              <a:t>11</a:t>
            </a:r>
            <a:r>
              <a:rPr lang="zh-CN" altLang="zh-CN" sz="2200" dirty="0"/>
              <a:t>、第</a:t>
            </a:r>
            <a:r>
              <a:rPr lang="en-US" altLang="zh-CN" sz="2200" dirty="0"/>
              <a:t>12</a:t>
            </a:r>
            <a:r>
              <a:rPr lang="zh-CN" altLang="zh-CN" sz="2200" dirty="0"/>
              <a:t>位数字是出生月份，第</a:t>
            </a:r>
            <a:r>
              <a:rPr lang="en-US" altLang="zh-CN" sz="2200" dirty="0"/>
              <a:t>13</a:t>
            </a:r>
            <a:r>
              <a:rPr lang="zh-CN" altLang="zh-CN" sz="2200" dirty="0"/>
              <a:t>、第</a:t>
            </a:r>
            <a:r>
              <a:rPr lang="en-US" altLang="zh-CN" sz="2200" dirty="0"/>
              <a:t>14</a:t>
            </a:r>
            <a:r>
              <a:rPr lang="zh-CN" altLang="zh-CN" sz="2200" dirty="0"/>
              <a:t>位数字是出生日期，第</a:t>
            </a:r>
            <a:r>
              <a:rPr lang="en-US" altLang="zh-CN" sz="2200" dirty="0"/>
              <a:t>17</a:t>
            </a:r>
            <a:r>
              <a:rPr lang="zh-CN" altLang="zh-CN" sz="2200" dirty="0"/>
              <a:t>位数字是性别，奇数为男性，偶数为女性，第</a:t>
            </a:r>
            <a:r>
              <a:rPr lang="en-US" altLang="zh-CN" sz="2200" dirty="0"/>
              <a:t>18</a:t>
            </a:r>
            <a:r>
              <a:rPr lang="zh-CN" altLang="zh-CN" sz="2200" dirty="0"/>
              <a:t>位数字是校验位，若身份证号码中的一位数字填错了（包括最后一个校验位），则校验算法可以检测出来。若身份证的相邻两位填反了，则校验算法也可以检测出来。身份证号的校验规则如下。</a:t>
            </a:r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1</a:t>
            </a:r>
            <a:r>
              <a:rPr lang="zh-CN" altLang="zh-CN" sz="2200" dirty="0"/>
              <a:t>）将身份证号码前面的</a:t>
            </a:r>
            <a:r>
              <a:rPr lang="en-US" altLang="zh-CN" sz="2200" dirty="0"/>
              <a:t>17</a:t>
            </a:r>
            <a:r>
              <a:rPr lang="zh-CN" altLang="zh-CN" sz="2200" dirty="0"/>
              <a:t>位数字分别乘以不同的系数。从第</a:t>
            </a:r>
            <a:r>
              <a:rPr lang="en-US" altLang="zh-CN" sz="2200" dirty="0"/>
              <a:t>1</a:t>
            </a:r>
            <a:r>
              <a:rPr lang="zh-CN" altLang="zh-CN" sz="2200" dirty="0"/>
              <a:t>位到第</a:t>
            </a:r>
            <a:r>
              <a:rPr lang="en-US" altLang="zh-CN" sz="2200" dirty="0"/>
              <a:t>17</a:t>
            </a:r>
            <a:r>
              <a:rPr lang="zh-CN" altLang="zh-CN" sz="2200" dirty="0"/>
              <a:t>位的系数分别为：</a:t>
            </a:r>
            <a:r>
              <a:rPr lang="en-US" altLang="zh-CN" sz="2200" dirty="0"/>
              <a:t>7-9-10-5-8-4-2-1-6-3-7-9-10-5-8-4-2</a:t>
            </a:r>
            <a:r>
              <a:rPr lang="zh-CN" altLang="zh-CN" sz="2200" dirty="0"/>
              <a:t>。</a:t>
            </a:r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2</a:t>
            </a:r>
            <a:r>
              <a:rPr lang="zh-CN" altLang="zh-CN" sz="2200" dirty="0"/>
              <a:t>）将这</a:t>
            </a:r>
            <a:r>
              <a:rPr lang="en-US" altLang="zh-CN" sz="2200" dirty="0"/>
              <a:t>17</a:t>
            </a:r>
            <a:r>
              <a:rPr lang="zh-CN" altLang="zh-CN" sz="2200" dirty="0"/>
              <a:t>位数字和系数相乘的结果相加。</a:t>
            </a:r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3</a:t>
            </a:r>
            <a:r>
              <a:rPr lang="zh-CN" altLang="zh-CN" sz="2200" dirty="0"/>
              <a:t>）用加出来的和除以</a:t>
            </a:r>
            <a:r>
              <a:rPr lang="en-US" altLang="zh-CN" sz="2200" dirty="0"/>
              <a:t>11</a:t>
            </a:r>
            <a:r>
              <a:rPr lang="zh-CN" altLang="zh-CN" sz="2200" dirty="0"/>
              <a:t>，其余数只可能是：</a:t>
            </a:r>
            <a:r>
              <a:rPr lang="en-US" altLang="zh-CN" sz="2200" dirty="0"/>
              <a:t>0-1-2-3-4-5-6-7-8-9-10</a:t>
            </a:r>
            <a:r>
              <a:rPr lang="zh-CN" altLang="zh-CN" sz="2200" dirty="0"/>
              <a:t>，分别对应的最后一位身份证的号码为：</a:t>
            </a:r>
            <a:r>
              <a:rPr lang="en-US" altLang="zh-CN" sz="2200" dirty="0"/>
              <a:t>1-0-X-9-8-7-6-5-4-3-2</a:t>
            </a:r>
            <a:r>
              <a:rPr lang="zh-CN" altLang="zh-CN" sz="2200" dirty="0"/>
              <a:t>。</a:t>
            </a:r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4</a:t>
            </a:r>
            <a:r>
              <a:rPr lang="zh-CN" altLang="zh-CN" sz="2200" dirty="0"/>
              <a:t>）通过上面的规则和操作得知，如果余数是</a:t>
            </a:r>
            <a:r>
              <a:rPr lang="en-US" altLang="zh-CN" sz="2200" dirty="0"/>
              <a:t>2</a:t>
            </a:r>
            <a:r>
              <a:rPr lang="zh-CN" altLang="zh-CN" sz="2200" dirty="0"/>
              <a:t>，就会在身份证的第</a:t>
            </a:r>
            <a:r>
              <a:rPr lang="en-US" altLang="zh-CN" sz="2200" dirty="0"/>
              <a:t>18</a:t>
            </a:r>
            <a:r>
              <a:rPr lang="zh-CN" altLang="zh-CN" sz="2200" dirty="0"/>
              <a:t>位数字上出现罗马数字</a:t>
            </a:r>
            <a:r>
              <a:rPr lang="en-US" altLang="zh-CN" sz="2200" dirty="0"/>
              <a:t>X</a:t>
            </a:r>
            <a:r>
              <a:rPr lang="zh-CN" altLang="zh-CN" sz="2200" dirty="0"/>
              <a:t>，如果余数是</a:t>
            </a:r>
            <a:r>
              <a:rPr lang="en-US" altLang="zh-CN" sz="2200" dirty="0"/>
              <a:t>10</a:t>
            </a:r>
            <a:r>
              <a:rPr lang="zh-CN" altLang="zh-CN" sz="2200" dirty="0"/>
              <a:t>，那么身份证的最后一位号码是</a:t>
            </a:r>
            <a:r>
              <a:rPr lang="en-US" altLang="zh-CN" sz="2200" dirty="0"/>
              <a:t>2</a:t>
            </a:r>
            <a:r>
              <a:rPr lang="zh-CN" altLang="zh-CN" sz="2200" dirty="0"/>
              <a:t>。</a:t>
            </a:r>
          </a:p>
          <a:p>
            <a:r>
              <a:rPr lang="en-US" altLang="zh-CN" sz="2200" dirty="0"/>
              <a:t>       </a:t>
            </a:r>
            <a:r>
              <a:rPr lang="zh-CN" altLang="zh-CN" sz="2200" dirty="0"/>
              <a:t>本实例是用户输入一个身份证号码，校验其是否是合法的身份证号码。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20170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368882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字典应用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1222" y="1269902"/>
            <a:ext cx="11033760" cy="47089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id=input('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请输入身份证号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:')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sum=0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tu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=('7','9','10','5','8','4','2','1','6','3','7','9','10','5','8','4','2')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36880">
              <a:spcAft>
                <a:spcPts val="0"/>
              </a:spcAft>
            </a:pPr>
            <a:r>
              <a:rPr lang="en-US" altLang="zh-CN" sz="2000" spc="-2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d={0:'1',1:'0',2:'X',3:'9',4:'8',5:'7',6:'6',7:'5',8:'4',9:'3',10:'2'}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for 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in range(17):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sum+=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int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(id[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])*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int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tu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])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if id[17]=='X':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if sum%11==2: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print('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身份证号码校验为合法号码！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') 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else: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print('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身份证校验位错误！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elif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(sum%11+int(id[17]))%11==1: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print('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身份证号码校验为合法号码！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else: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print('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身份证校验位错误！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19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143" y="4830898"/>
            <a:ext cx="3426087" cy="1674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243455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任务实践</a:t>
            </a:r>
            <a:r>
              <a:rPr lang="en-US" altLang="zh-CN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识别单词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9124" y="1635830"/>
            <a:ext cx="98297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+mn-ea"/>
              </a:rPr>
              <a:t>       </a:t>
            </a:r>
            <a:r>
              <a:rPr lang="zh-CN" altLang="zh-CN" sz="2400" dirty="0">
                <a:latin typeface="+mn-ea"/>
              </a:rPr>
              <a:t>周一到周日的英文单词依次为：</a:t>
            </a:r>
            <a:r>
              <a:rPr lang="en-US" altLang="zh-CN" sz="2400" dirty="0">
                <a:latin typeface="+mn-ea"/>
              </a:rPr>
              <a:t>Monday</a:t>
            </a:r>
            <a:r>
              <a:rPr lang="zh-CN" altLang="zh-CN" sz="2400" dirty="0">
                <a:latin typeface="+mn-ea"/>
              </a:rPr>
              <a:t>、</a:t>
            </a:r>
            <a:r>
              <a:rPr lang="en-US" altLang="zh-CN" sz="2400" dirty="0">
                <a:latin typeface="+mn-ea"/>
              </a:rPr>
              <a:t>Tuesday</a:t>
            </a:r>
            <a:r>
              <a:rPr lang="zh-CN" altLang="zh-CN" sz="2400" dirty="0">
                <a:latin typeface="+mn-ea"/>
              </a:rPr>
              <a:t>、</a:t>
            </a:r>
            <a:r>
              <a:rPr lang="en-US" altLang="zh-CN" sz="2400" dirty="0">
                <a:latin typeface="+mn-ea"/>
              </a:rPr>
              <a:t>Wednesday</a:t>
            </a:r>
            <a:r>
              <a:rPr lang="zh-CN" altLang="zh-CN" sz="2400" dirty="0">
                <a:latin typeface="+mn-ea"/>
              </a:rPr>
              <a:t>、</a:t>
            </a:r>
            <a:r>
              <a:rPr lang="en-US" altLang="zh-CN" sz="2400" dirty="0" err="1">
                <a:latin typeface="+mn-ea"/>
              </a:rPr>
              <a:t>Thusday</a:t>
            </a:r>
            <a:r>
              <a:rPr lang="zh-CN" altLang="zh-CN" sz="2400" dirty="0">
                <a:latin typeface="+mn-ea"/>
              </a:rPr>
              <a:t>、</a:t>
            </a:r>
            <a:r>
              <a:rPr lang="en-US" altLang="zh-CN" sz="2400" dirty="0">
                <a:latin typeface="+mn-ea"/>
              </a:rPr>
              <a:t>Friday</a:t>
            </a:r>
            <a:r>
              <a:rPr lang="zh-CN" altLang="zh-CN" sz="2400" dirty="0">
                <a:latin typeface="+mn-ea"/>
              </a:rPr>
              <a:t>、</a:t>
            </a:r>
            <a:r>
              <a:rPr lang="en-US" altLang="zh-CN" sz="2400" dirty="0">
                <a:latin typeface="+mn-ea"/>
              </a:rPr>
              <a:t>Saturday</a:t>
            </a:r>
            <a:r>
              <a:rPr lang="zh-CN" altLang="zh-CN" sz="2400" dirty="0">
                <a:latin typeface="+mn-ea"/>
              </a:rPr>
              <a:t>和</a:t>
            </a:r>
            <a:r>
              <a:rPr lang="en-US" altLang="zh-CN" sz="2400" dirty="0">
                <a:latin typeface="+mn-ea"/>
              </a:rPr>
              <a:t>Sunday</a:t>
            </a:r>
            <a:r>
              <a:rPr lang="zh-CN" altLang="zh-CN" sz="2400" dirty="0">
                <a:latin typeface="+mn-ea"/>
              </a:rPr>
              <a:t>，这些单词的首字母基本都不相同，在这</a:t>
            </a:r>
            <a:r>
              <a:rPr lang="en-US" altLang="zh-CN" sz="2400" dirty="0">
                <a:latin typeface="+mn-ea"/>
              </a:rPr>
              <a:t>7</a:t>
            </a:r>
            <a:r>
              <a:rPr lang="zh-CN" altLang="zh-CN" sz="2400" dirty="0">
                <a:latin typeface="+mn-ea"/>
              </a:rPr>
              <a:t>个单词的范围之内，通过第一个或前两个字母即可判断对应的是哪个单词。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ea"/>
              </a:rPr>
              <a:t>       </a:t>
            </a:r>
            <a:r>
              <a:rPr lang="zh-CN" altLang="zh-CN" sz="2400" dirty="0">
                <a:latin typeface="+mn-ea"/>
              </a:rPr>
              <a:t>本任务要求编写程序，实现根据第一或前两个字母输出</a:t>
            </a:r>
            <a:r>
              <a:rPr lang="en-US" altLang="zh-CN" sz="2400" dirty="0">
                <a:latin typeface="+mn-ea"/>
              </a:rPr>
              <a:t>Monday</a:t>
            </a:r>
            <a:r>
              <a:rPr lang="zh-CN" altLang="zh-CN" sz="2400" dirty="0">
                <a:latin typeface="+mn-ea"/>
              </a:rPr>
              <a:t>、</a:t>
            </a:r>
            <a:r>
              <a:rPr lang="en-US" altLang="zh-CN" sz="2400" dirty="0">
                <a:latin typeface="+mn-ea"/>
              </a:rPr>
              <a:t>Tuesday</a:t>
            </a:r>
            <a:r>
              <a:rPr lang="zh-CN" altLang="zh-CN" sz="2400" dirty="0">
                <a:latin typeface="+mn-ea"/>
              </a:rPr>
              <a:t>、</a:t>
            </a:r>
            <a:r>
              <a:rPr lang="en-US" altLang="zh-CN" sz="2400" dirty="0">
                <a:latin typeface="+mn-ea"/>
              </a:rPr>
              <a:t>Wednesday</a:t>
            </a:r>
            <a:r>
              <a:rPr lang="zh-CN" altLang="zh-CN" sz="2400" dirty="0">
                <a:latin typeface="+mn-ea"/>
              </a:rPr>
              <a:t>、</a:t>
            </a:r>
            <a:r>
              <a:rPr lang="en-US" altLang="zh-CN" sz="2400" dirty="0" err="1">
                <a:latin typeface="+mn-ea"/>
              </a:rPr>
              <a:t>Thusday</a:t>
            </a:r>
            <a:r>
              <a:rPr lang="zh-CN" altLang="zh-CN" sz="2400" dirty="0">
                <a:latin typeface="+mn-ea"/>
              </a:rPr>
              <a:t>、</a:t>
            </a:r>
            <a:r>
              <a:rPr lang="en-US" altLang="zh-CN" sz="2400" dirty="0">
                <a:latin typeface="+mn-ea"/>
              </a:rPr>
              <a:t>Friday</a:t>
            </a:r>
            <a:r>
              <a:rPr lang="zh-CN" altLang="zh-CN" sz="2400" dirty="0">
                <a:latin typeface="+mn-ea"/>
              </a:rPr>
              <a:t>、</a:t>
            </a:r>
            <a:r>
              <a:rPr lang="en-US" altLang="zh-CN" sz="2400" dirty="0">
                <a:latin typeface="+mn-ea"/>
              </a:rPr>
              <a:t>Saturday</a:t>
            </a:r>
            <a:r>
              <a:rPr lang="zh-CN" altLang="zh-CN" sz="2400" dirty="0">
                <a:latin typeface="+mn-ea"/>
              </a:rPr>
              <a:t>和</a:t>
            </a:r>
            <a:r>
              <a:rPr lang="en-US" altLang="zh-CN" sz="2400" dirty="0">
                <a:latin typeface="+mn-ea"/>
              </a:rPr>
              <a:t>Sunday</a:t>
            </a:r>
            <a:r>
              <a:rPr lang="zh-CN" altLang="zh-CN" sz="2400" dirty="0">
                <a:latin typeface="+mn-ea"/>
              </a:rPr>
              <a:t>之中完整单词的功能。</a:t>
            </a:r>
            <a:endParaRPr lang="en-US" altLang="zh-CN" sz="2400" dirty="0">
              <a:latin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30383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51906" y="1246413"/>
            <a:ext cx="1056983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000" dirty="0">
                <a:latin typeface="+mn-ea"/>
                <a:cs typeface="Times New Roman" panose="02020603050405020304" pitchFamily="18" charset="0"/>
              </a:rPr>
              <a:t>根据题意，</a:t>
            </a:r>
            <a:r>
              <a:rPr lang="zh-CN" altLang="zh-CN" sz="2000" dirty="0">
                <a:latin typeface="+mn-ea"/>
              </a:rPr>
              <a:t>本任务的完整单词包含</a:t>
            </a:r>
            <a:r>
              <a:rPr lang="en-US" altLang="zh-CN" sz="2000" dirty="0">
                <a:latin typeface="+mn-ea"/>
              </a:rPr>
              <a:t>Monday</a:t>
            </a:r>
            <a:r>
              <a:rPr lang="zh-CN" altLang="zh-CN" sz="2000" dirty="0">
                <a:latin typeface="+mn-ea"/>
              </a:rPr>
              <a:t>、</a:t>
            </a:r>
            <a:r>
              <a:rPr lang="en-US" altLang="zh-CN" sz="2000" dirty="0">
                <a:latin typeface="+mn-ea"/>
              </a:rPr>
              <a:t>Tuesday</a:t>
            </a:r>
            <a:r>
              <a:rPr lang="zh-CN" altLang="zh-CN" sz="2000" dirty="0">
                <a:latin typeface="+mn-ea"/>
              </a:rPr>
              <a:t>、</a:t>
            </a:r>
            <a:r>
              <a:rPr lang="en-US" altLang="zh-CN" sz="2000" dirty="0">
                <a:latin typeface="+mn-ea"/>
              </a:rPr>
              <a:t>Wednesday</a:t>
            </a:r>
            <a:r>
              <a:rPr lang="zh-CN" altLang="zh-CN" sz="2000" dirty="0">
                <a:latin typeface="+mn-ea"/>
              </a:rPr>
              <a:t>、</a:t>
            </a:r>
            <a:r>
              <a:rPr lang="en-US" altLang="zh-CN" sz="2000" dirty="0" err="1">
                <a:latin typeface="+mn-ea"/>
              </a:rPr>
              <a:t>Thusday</a:t>
            </a:r>
            <a:r>
              <a:rPr lang="zh-CN" altLang="zh-CN" sz="2000" dirty="0">
                <a:latin typeface="+mn-ea"/>
              </a:rPr>
              <a:t>、</a:t>
            </a:r>
            <a:r>
              <a:rPr lang="en-US" altLang="zh-CN" sz="2000" dirty="0">
                <a:latin typeface="+mn-ea"/>
              </a:rPr>
              <a:t>Friday</a:t>
            </a:r>
            <a:r>
              <a:rPr lang="zh-CN" altLang="zh-CN" sz="2000" dirty="0">
                <a:latin typeface="+mn-ea"/>
              </a:rPr>
              <a:t>、</a:t>
            </a:r>
            <a:r>
              <a:rPr lang="en-US" altLang="zh-CN" sz="2000" dirty="0">
                <a:latin typeface="+mn-ea"/>
              </a:rPr>
              <a:t>Saturday</a:t>
            </a:r>
            <a:r>
              <a:rPr lang="zh-CN" altLang="zh-CN" sz="2000" dirty="0">
                <a:latin typeface="+mn-ea"/>
              </a:rPr>
              <a:t>和</a:t>
            </a:r>
            <a:r>
              <a:rPr lang="en-US" altLang="zh-CN" sz="2000" dirty="0">
                <a:latin typeface="+mn-ea"/>
              </a:rPr>
              <a:t>Sunday7</a:t>
            </a:r>
            <a:r>
              <a:rPr lang="zh-CN" altLang="zh-CN" sz="2000" dirty="0">
                <a:latin typeface="+mn-ea"/>
              </a:rPr>
              <a:t>个，其中，</a:t>
            </a:r>
            <a:r>
              <a:rPr lang="en-US" altLang="zh-CN" sz="2000" dirty="0">
                <a:latin typeface="+mn-ea"/>
              </a:rPr>
              <a:t>Monday</a:t>
            </a:r>
            <a:r>
              <a:rPr lang="zh-CN" altLang="zh-CN" sz="2000" dirty="0">
                <a:latin typeface="+mn-ea"/>
              </a:rPr>
              <a:t>、</a:t>
            </a:r>
            <a:r>
              <a:rPr lang="en-US" altLang="zh-CN" sz="2000" dirty="0">
                <a:latin typeface="+mn-ea"/>
              </a:rPr>
              <a:t>Wednesday</a:t>
            </a:r>
            <a:r>
              <a:rPr lang="zh-CN" altLang="zh-CN" sz="2000" dirty="0">
                <a:latin typeface="+mn-ea"/>
              </a:rPr>
              <a:t>、</a:t>
            </a:r>
            <a:r>
              <a:rPr lang="en-US" altLang="zh-CN" sz="2000" dirty="0">
                <a:latin typeface="+mn-ea"/>
              </a:rPr>
              <a:t>Friday</a:t>
            </a:r>
            <a:r>
              <a:rPr lang="zh-CN" altLang="zh-CN" sz="2000" dirty="0">
                <a:latin typeface="+mn-ea"/>
              </a:rPr>
              <a:t>可根据用户输入的首字母判断，</a:t>
            </a:r>
            <a:r>
              <a:rPr lang="en-US" altLang="zh-CN" sz="2000" dirty="0">
                <a:latin typeface="+mn-ea"/>
              </a:rPr>
              <a:t>Tuesday</a:t>
            </a:r>
            <a:r>
              <a:rPr lang="zh-CN" altLang="zh-CN" sz="2000" dirty="0">
                <a:latin typeface="+mn-ea"/>
              </a:rPr>
              <a:t>和</a:t>
            </a:r>
            <a:r>
              <a:rPr lang="en-US" altLang="zh-CN" sz="2000" dirty="0" err="1">
                <a:latin typeface="+mn-ea"/>
              </a:rPr>
              <a:t>Thusday</a:t>
            </a:r>
            <a:r>
              <a:rPr lang="zh-CN" altLang="zh-CN" sz="2000" dirty="0">
                <a:latin typeface="+mn-ea"/>
              </a:rPr>
              <a:t>、</a:t>
            </a:r>
            <a:r>
              <a:rPr lang="en-US" altLang="zh-CN" sz="2000" dirty="0">
                <a:latin typeface="+mn-ea"/>
              </a:rPr>
              <a:t>Saturday</a:t>
            </a:r>
            <a:r>
              <a:rPr lang="zh-CN" altLang="zh-CN" sz="2000" dirty="0">
                <a:latin typeface="+mn-ea"/>
              </a:rPr>
              <a:t>和</a:t>
            </a:r>
            <a:r>
              <a:rPr lang="en-US" altLang="zh-CN" sz="2000" dirty="0">
                <a:latin typeface="+mn-ea"/>
              </a:rPr>
              <a:t>Sunday</a:t>
            </a:r>
            <a:r>
              <a:rPr lang="zh-CN" altLang="zh-CN" sz="2000" dirty="0">
                <a:latin typeface="+mn-ea"/>
              </a:rPr>
              <a:t>需根据用户连续输入两次字母才能进一步判断，具体规则如下：</a:t>
            </a:r>
          </a:p>
          <a:p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zh-CN" sz="2000" dirty="0">
                <a:latin typeface="+mn-ea"/>
              </a:rPr>
              <a:t>）若用户第一次输入的字母为 “</a:t>
            </a:r>
            <a:r>
              <a:rPr lang="en-US" altLang="zh-CN" sz="2000" dirty="0">
                <a:latin typeface="+mn-ea"/>
              </a:rPr>
              <a:t>m</a:t>
            </a:r>
            <a:r>
              <a:rPr lang="zh-CN" altLang="zh-CN" sz="2000" dirty="0">
                <a:latin typeface="+mn-ea"/>
              </a:rPr>
              <a:t>”、“</a:t>
            </a:r>
            <a:r>
              <a:rPr lang="en-US" altLang="zh-CN" sz="2000" dirty="0">
                <a:latin typeface="+mn-ea"/>
              </a:rPr>
              <a:t>w</a:t>
            </a:r>
            <a:r>
              <a:rPr lang="zh-CN" altLang="zh-CN" sz="2000" dirty="0">
                <a:latin typeface="+mn-ea"/>
              </a:rPr>
              <a:t>”和“</a:t>
            </a:r>
            <a:r>
              <a:rPr lang="en-US" altLang="zh-CN" sz="2000" dirty="0">
                <a:latin typeface="+mn-ea"/>
              </a:rPr>
              <a:t>f</a:t>
            </a:r>
            <a:r>
              <a:rPr lang="zh-CN" altLang="zh-CN" sz="2000" dirty="0">
                <a:latin typeface="+mn-ea"/>
              </a:rPr>
              <a:t>”，则直接返回“</a:t>
            </a:r>
            <a:r>
              <a:rPr lang="en-US" altLang="zh-CN" sz="2000" dirty="0">
                <a:latin typeface="+mn-ea"/>
              </a:rPr>
              <a:t>Monday</a:t>
            </a:r>
            <a:r>
              <a:rPr lang="zh-CN" altLang="zh-CN" sz="2000" dirty="0">
                <a:latin typeface="+mn-ea"/>
              </a:rPr>
              <a:t>”、“</a:t>
            </a:r>
            <a:r>
              <a:rPr lang="en-US" altLang="zh-CN" sz="2000" dirty="0">
                <a:latin typeface="+mn-ea"/>
              </a:rPr>
              <a:t> Wednesday</a:t>
            </a:r>
            <a:r>
              <a:rPr lang="zh-CN" altLang="zh-CN" sz="2000" dirty="0">
                <a:latin typeface="+mn-ea"/>
              </a:rPr>
              <a:t>”和“</a:t>
            </a:r>
            <a:r>
              <a:rPr lang="en-US" altLang="zh-CN" sz="2000" dirty="0">
                <a:latin typeface="+mn-ea"/>
              </a:rPr>
              <a:t>Friday</a:t>
            </a:r>
            <a:r>
              <a:rPr lang="zh-CN" altLang="zh-CN" sz="2000" dirty="0">
                <a:latin typeface="+mn-ea"/>
              </a:rPr>
              <a:t>”；</a:t>
            </a:r>
          </a:p>
          <a:p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zh-CN" sz="2000" dirty="0">
                <a:latin typeface="+mn-ea"/>
              </a:rPr>
              <a:t>）若用户第一次输入“</a:t>
            </a:r>
            <a:r>
              <a:rPr lang="en-US" altLang="zh-CN" sz="2000" dirty="0">
                <a:latin typeface="+mn-ea"/>
              </a:rPr>
              <a:t>t</a:t>
            </a:r>
            <a:r>
              <a:rPr lang="zh-CN" altLang="zh-CN" sz="2000" dirty="0">
                <a:latin typeface="+mn-ea"/>
              </a:rPr>
              <a:t>”，需要再输入第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zh-CN" sz="2000" dirty="0">
                <a:latin typeface="+mn-ea"/>
              </a:rPr>
              <a:t>个字母进行判断，输入“</a:t>
            </a:r>
            <a:r>
              <a:rPr lang="en-US" altLang="zh-CN" sz="2000" dirty="0">
                <a:latin typeface="+mn-ea"/>
              </a:rPr>
              <a:t>h</a:t>
            </a:r>
            <a:r>
              <a:rPr lang="zh-CN" altLang="zh-CN" sz="2000" dirty="0">
                <a:latin typeface="+mn-ea"/>
              </a:rPr>
              <a:t>”返回“</a:t>
            </a:r>
            <a:r>
              <a:rPr lang="en-US" altLang="zh-CN" sz="2000" dirty="0" err="1">
                <a:latin typeface="+mn-ea"/>
              </a:rPr>
              <a:t>Thusday</a:t>
            </a:r>
            <a:r>
              <a:rPr lang="zh-CN" altLang="zh-CN" sz="2000" dirty="0">
                <a:latin typeface="+mn-ea"/>
              </a:rPr>
              <a:t>”，输入“</a:t>
            </a:r>
            <a:r>
              <a:rPr lang="en-US" altLang="zh-CN" sz="2000" dirty="0">
                <a:latin typeface="+mn-ea"/>
              </a:rPr>
              <a:t>u</a:t>
            </a:r>
            <a:r>
              <a:rPr lang="zh-CN" altLang="zh-CN" sz="2000" dirty="0">
                <a:latin typeface="+mn-ea"/>
              </a:rPr>
              <a:t>”返回“</a:t>
            </a:r>
            <a:r>
              <a:rPr lang="en-US" altLang="zh-CN" sz="2000" dirty="0">
                <a:latin typeface="+mn-ea"/>
              </a:rPr>
              <a:t>Tuesday</a:t>
            </a:r>
            <a:r>
              <a:rPr lang="zh-CN" altLang="zh-CN" sz="2000" dirty="0">
                <a:latin typeface="+mn-ea"/>
              </a:rPr>
              <a:t>”；</a:t>
            </a:r>
          </a:p>
          <a:p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3</a:t>
            </a:r>
            <a:r>
              <a:rPr lang="zh-CN" altLang="zh-CN" sz="2000" dirty="0">
                <a:latin typeface="+mn-ea"/>
              </a:rPr>
              <a:t>）若用户第一次输入“</a:t>
            </a:r>
            <a:r>
              <a:rPr lang="en-US" altLang="zh-CN" sz="2000" dirty="0">
                <a:latin typeface="+mn-ea"/>
              </a:rPr>
              <a:t>s</a:t>
            </a:r>
            <a:r>
              <a:rPr lang="zh-CN" altLang="zh-CN" sz="2000" dirty="0">
                <a:latin typeface="+mn-ea"/>
              </a:rPr>
              <a:t>”，需要再输入第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zh-CN" sz="2000" dirty="0">
                <a:latin typeface="+mn-ea"/>
              </a:rPr>
              <a:t>个字母进行判断，输入“</a:t>
            </a:r>
            <a:r>
              <a:rPr lang="en-US" altLang="zh-CN" sz="2000" dirty="0">
                <a:latin typeface="+mn-ea"/>
              </a:rPr>
              <a:t>a</a:t>
            </a:r>
            <a:r>
              <a:rPr lang="zh-CN" altLang="zh-CN" sz="2000" dirty="0">
                <a:latin typeface="+mn-ea"/>
              </a:rPr>
              <a:t>”返回“</a:t>
            </a:r>
            <a:r>
              <a:rPr lang="en-US" altLang="zh-CN" sz="2000" dirty="0">
                <a:latin typeface="+mn-ea"/>
              </a:rPr>
              <a:t>Saturday</a:t>
            </a:r>
            <a:r>
              <a:rPr lang="zh-CN" altLang="zh-CN" sz="2000" dirty="0">
                <a:latin typeface="+mn-ea"/>
              </a:rPr>
              <a:t>”，输入“</a:t>
            </a:r>
            <a:r>
              <a:rPr lang="en-US" altLang="zh-CN" sz="2000" dirty="0">
                <a:latin typeface="+mn-ea"/>
              </a:rPr>
              <a:t>u</a:t>
            </a:r>
            <a:r>
              <a:rPr lang="zh-CN" altLang="zh-CN" sz="2000" dirty="0">
                <a:latin typeface="+mn-ea"/>
              </a:rPr>
              <a:t>”返回“</a:t>
            </a:r>
            <a:r>
              <a:rPr lang="en-US" altLang="zh-CN" sz="2000" dirty="0">
                <a:latin typeface="+mn-ea"/>
              </a:rPr>
              <a:t>Sunday</a:t>
            </a:r>
            <a:r>
              <a:rPr lang="zh-CN" altLang="zh-CN" sz="2000" dirty="0">
                <a:latin typeface="+mn-ea"/>
              </a:rPr>
              <a:t>”；</a:t>
            </a:r>
          </a:p>
          <a:p>
            <a:r>
              <a:rPr lang="zh-CN" altLang="zh-CN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4</a:t>
            </a:r>
            <a:r>
              <a:rPr lang="zh-CN" altLang="zh-CN" sz="2000" dirty="0">
                <a:latin typeface="+mn-ea"/>
              </a:rPr>
              <a:t>）若用户第一次输入其它字母，则提示用户“请输入正确的字母”。</a:t>
            </a:r>
          </a:p>
          <a:p>
            <a:r>
              <a:rPr lang="zh-CN" altLang="zh-CN" sz="2000" dirty="0">
                <a:latin typeface="+mn-ea"/>
              </a:rPr>
              <a:t>从以上分析可知，第一个或第二个字母可以作为获取完整单词的键，因此，可以创建一个包含</a:t>
            </a:r>
            <a:r>
              <a:rPr lang="en-US" altLang="zh-CN" sz="2000" dirty="0">
                <a:latin typeface="+mn-ea"/>
              </a:rPr>
              <a:t>7</a:t>
            </a:r>
            <a:r>
              <a:rPr lang="zh-CN" altLang="zh-CN" sz="2000" dirty="0">
                <a:latin typeface="+mn-ea"/>
              </a:rPr>
              <a:t>个键值对的字典，其中，键“</a:t>
            </a:r>
            <a:r>
              <a:rPr lang="en-US" altLang="zh-CN" sz="2000" dirty="0">
                <a:latin typeface="+mn-ea"/>
              </a:rPr>
              <a:t>m</a:t>
            </a:r>
            <a:r>
              <a:rPr lang="zh-CN" altLang="zh-CN" sz="2000" dirty="0">
                <a:latin typeface="+mn-ea"/>
              </a:rPr>
              <a:t>”、“</a:t>
            </a:r>
            <a:r>
              <a:rPr lang="en-US" altLang="zh-CN" sz="2000" dirty="0">
                <a:latin typeface="+mn-ea"/>
              </a:rPr>
              <a:t>w</a:t>
            </a:r>
            <a:r>
              <a:rPr lang="zh-CN" altLang="zh-CN" sz="2000" dirty="0">
                <a:latin typeface="+mn-ea"/>
              </a:rPr>
              <a:t>”和“</a:t>
            </a:r>
            <a:r>
              <a:rPr lang="en-US" altLang="zh-CN" sz="2000" dirty="0">
                <a:latin typeface="+mn-ea"/>
              </a:rPr>
              <a:t>f</a:t>
            </a:r>
            <a:r>
              <a:rPr lang="zh-CN" altLang="zh-CN" sz="2000" dirty="0">
                <a:latin typeface="+mn-ea"/>
              </a:rPr>
              <a:t>”对应的值为“</a:t>
            </a:r>
            <a:r>
              <a:rPr lang="en-US" altLang="zh-CN" sz="2000" dirty="0">
                <a:latin typeface="+mn-ea"/>
              </a:rPr>
              <a:t>Monday</a:t>
            </a:r>
            <a:r>
              <a:rPr lang="zh-CN" altLang="zh-CN" sz="2000" dirty="0">
                <a:latin typeface="+mn-ea"/>
              </a:rPr>
              <a:t>”、“</a:t>
            </a:r>
            <a:r>
              <a:rPr lang="en-US" altLang="zh-CN" sz="2000" dirty="0">
                <a:latin typeface="+mn-ea"/>
              </a:rPr>
              <a:t>Wednesday</a:t>
            </a:r>
            <a:r>
              <a:rPr lang="zh-CN" altLang="zh-CN" sz="2000" dirty="0">
                <a:latin typeface="+mn-ea"/>
              </a:rPr>
              <a:t>”和“</a:t>
            </a:r>
            <a:r>
              <a:rPr lang="en-US" altLang="zh-CN" sz="2000" dirty="0">
                <a:latin typeface="+mn-ea"/>
              </a:rPr>
              <a:t>Friday</a:t>
            </a:r>
            <a:r>
              <a:rPr lang="zh-CN" altLang="zh-CN" sz="2000" dirty="0">
                <a:latin typeface="+mn-ea"/>
              </a:rPr>
              <a:t>”，而键“</a:t>
            </a:r>
            <a:r>
              <a:rPr lang="en-US" altLang="zh-CN" sz="2000" dirty="0">
                <a:latin typeface="+mn-ea"/>
              </a:rPr>
              <a:t>t</a:t>
            </a:r>
            <a:r>
              <a:rPr lang="zh-CN" altLang="zh-CN" sz="2000" dirty="0">
                <a:latin typeface="+mn-ea"/>
              </a:rPr>
              <a:t>”和“</a:t>
            </a:r>
            <a:r>
              <a:rPr lang="en-US" altLang="zh-CN" sz="2000" dirty="0">
                <a:latin typeface="+mn-ea"/>
              </a:rPr>
              <a:t>s</a:t>
            </a:r>
            <a:r>
              <a:rPr lang="zh-CN" altLang="zh-CN" sz="2000" dirty="0">
                <a:latin typeface="+mn-ea"/>
              </a:rPr>
              <a:t>”对应的值是字典</a:t>
            </a:r>
            <a:r>
              <a:rPr lang="en-US" altLang="zh-CN" sz="2000" dirty="0">
                <a:latin typeface="+mn-ea"/>
              </a:rPr>
              <a:t>{'h': '</a:t>
            </a:r>
            <a:r>
              <a:rPr lang="en-US" altLang="zh-CN" sz="2000" dirty="0" err="1">
                <a:latin typeface="+mn-ea"/>
              </a:rPr>
              <a:t>thursday</a:t>
            </a:r>
            <a:r>
              <a:rPr lang="en-US" altLang="zh-CN" sz="2000" dirty="0">
                <a:latin typeface="+mn-ea"/>
              </a:rPr>
              <a:t>', 'u': '</a:t>
            </a:r>
            <a:r>
              <a:rPr lang="en-US" altLang="zh-CN" sz="2000" dirty="0" err="1">
                <a:latin typeface="+mn-ea"/>
              </a:rPr>
              <a:t>tuesday</a:t>
            </a:r>
            <a:r>
              <a:rPr lang="en-US" altLang="zh-CN" sz="2000" dirty="0">
                <a:latin typeface="+mn-ea"/>
              </a:rPr>
              <a:t>'}</a:t>
            </a:r>
            <a:r>
              <a:rPr lang="zh-CN" altLang="zh-CN" sz="2000" dirty="0">
                <a:latin typeface="+mn-ea"/>
              </a:rPr>
              <a:t>和</a:t>
            </a:r>
            <a:r>
              <a:rPr lang="en-US" altLang="zh-CN" sz="2000" dirty="0">
                <a:latin typeface="+mn-ea"/>
              </a:rPr>
              <a:t>{'a': '</a:t>
            </a:r>
            <a:r>
              <a:rPr lang="en-US" altLang="zh-CN" sz="2000" dirty="0" err="1">
                <a:latin typeface="+mn-ea"/>
              </a:rPr>
              <a:t>saturday</a:t>
            </a:r>
            <a:r>
              <a:rPr lang="en-US" altLang="zh-CN" sz="2000" dirty="0">
                <a:latin typeface="+mn-ea"/>
              </a:rPr>
              <a:t>', 'u': '</a:t>
            </a:r>
            <a:r>
              <a:rPr lang="en-US" altLang="zh-CN" sz="2000" dirty="0" err="1">
                <a:latin typeface="+mn-ea"/>
              </a:rPr>
              <a:t>sunday</a:t>
            </a:r>
            <a:r>
              <a:rPr lang="en-US" altLang="zh-CN" sz="2000" dirty="0">
                <a:latin typeface="+mn-ea"/>
              </a:rPr>
              <a:t>'}</a:t>
            </a:r>
            <a:r>
              <a:rPr lang="zh-CN" altLang="zh-CN" sz="2000" dirty="0">
                <a:latin typeface="+mn-ea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82650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代码如下：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E4174F-6EEB-49B5-BBFD-03F758FE1891}"/>
              </a:ext>
            </a:extLst>
          </p:cNvPr>
          <p:cNvSpPr txBox="1"/>
          <p:nvPr/>
        </p:nvSpPr>
        <p:spPr>
          <a:xfrm>
            <a:off x="737828" y="1129422"/>
            <a:ext cx="10374310" cy="5428987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400000" scaled="0"/>
          </a:gradFill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#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识别单词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tu_th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{'h': 'Thursday', 'u': 'Tuesday'}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sa_su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{'a': 'Saturday', 'u': 'Sunday'}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week = {'t':tu_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th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,'s':sa_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su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,'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m':'Monday','w':'Wednesday','f':'Friday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'}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first_char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input('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请输入第一位字母：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').lower().strip()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if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first_char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in ['a', 't', 's', 'm', 'w', 'f']: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if week[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first_char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] ==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tu_th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or week[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first_char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] ==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sa_su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: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second_char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= input('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请输入第二位字母：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').lower().strip()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if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second_char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in ['u', 'h', 'a']: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    print(week[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first_char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][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second_char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])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else: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    print('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请输入正确字母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')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else: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    print(week[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first_char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])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else: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    print('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请输入正确的字母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微软雅黑" panose="020B0503020204020204" pitchFamily="34" charset="-122"/>
              </a:rPr>
              <a:t>')</a:t>
            </a:r>
            <a:endParaRPr lang="zh-CN" altLang="zh-CN" sz="2000" kern="100" dirty="0">
              <a:latin typeface="Consolas" panose="020B0609020204030204" pitchFamily="49" charset="0"/>
              <a:ea typeface="微软雅黑" panose="020B0503020204020204" pitchFamily="34" charset="-122"/>
            </a:endParaRPr>
          </a:p>
          <a:p>
            <a:pPr indent="228600" algn="just">
              <a:lnSpc>
                <a:spcPct val="150000"/>
              </a:lnSpc>
              <a:tabLst>
                <a:tab pos="90170" algn="l"/>
                <a:tab pos="90170" algn="l"/>
                <a:tab pos="1910080" algn="l"/>
              </a:tabLst>
            </a:pPr>
            <a:endParaRPr lang="zh-CN" altLang="zh-CN" sz="2000" kern="100" dirty="0">
              <a:effectLst/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218" name="Picture 2" descr="5-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429" y="4428716"/>
            <a:ext cx="2684599" cy="203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157244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-370432" y="-313818"/>
            <a:ext cx="5426076" cy="1621509"/>
          </a:xfrm>
        </p:spPr>
        <p:txBody>
          <a:bodyPr>
            <a:noAutofit/>
          </a:bodyPr>
          <a:lstStyle/>
          <a:p>
            <a:r>
              <a:rPr lang="zh-CN" altLang="en-US" sz="3600" dirty="0"/>
              <a:t>项目小结</a:t>
            </a:r>
          </a:p>
        </p:txBody>
      </p:sp>
      <p:sp>
        <p:nvSpPr>
          <p:cNvPr id="6" name="矩形 5"/>
          <p:cNvSpPr/>
          <p:nvPr/>
        </p:nvSpPr>
        <p:spPr>
          <a:xfrm>
            <a:off x="744150" y="3744194"/>
            <a:ext cx="10703700" cy="2900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+mj-ea"/>
                <a:ea typeface="+mj-ea"/>
              </a:rPr>
              <a:t>       </a:t>
            </a:r>
            <a:r>
              <a:rPr lang="zh-CN" altLang="zh-CN" sz="2000" dirty="0">
                <a:latin typeface="+mj-ea"/>
                <a:ea typeface="+mj-ea"/>
              </a:rPr>
              <a:t>本项目介绍了</a:t>
            </a:r>
            <a:r>
              <a:rPr lang="en-US" altLang="zh-CN" sz="2000" dirty="0">
                <a:latin typeface="+mj-ea"/>
                <a:ea typeface="+mj-ea"/>
              </a:rPr>
              <a:t>Python</a:t>
            </a:r>
            <a:r>
              <a:rPr lang="zh-CN" altLang="zh-CN" sz="2000" dirty="0">
                <a:latin typeface="+mj-ea"/>
                <a:ea typeface="+mj-ea"/>
              </a:rPr>
              <a:t>中</a:t>
            </a:r>
            <a:r>
              <a:rPr lang="zh-CN" altLang="en-US" sz="2000" dirty="0">
                <a:latin typeface="+mj-ea"/>
                <a:ea typeface="+mj-ea"/>
              </a:rPr>
              <a:t>的组合数据</a:t>
            </a:r>
            <a:r>
              <a:rPr lang="zh-CN" altLang="zh-CN" sz="2000" dirty="0">
                <a:latin typeface="+mj-ea"/>
                <a:ea typeface="+mj-ea"/>
              </a:rPr>
              <a:t>列表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zh-CN" altLang="zh-CN" sz="2000" dirty="0">
                <a:latin typeface="+mj-ea"/>
                <a:ea typeface="+mj-ea"/>
              </a:rPr>
              <a:t>元组、集合</a:t>
            </a:r>
            <a:r>
              <a:rPr lang="zh-CN" altLang="en-US" sz="2000" dirty="0">
                <a:latin typeface="+mj-ea"/>
                <a:ea typeface="+mj-ea"/>
              </a:rPr>
              <a:t>、</a:t>
            </a:r>
            <a:r>
              <a:rPr lang="zh-CN" altLang="zh-CN" sz="2000" dirty="0">
                <a:latin typeface="+mj-ea"/>
                <a:ea typeface="+mj-ea"/>
              </a:rPr>
              <a:t>字典的基本使用方法。首先介绍了列表，包括创建列表、访问列表、列表的遍历和排序、嵌套列表，以及添加、删除和修改列表元素等。然后介绍了元组，包括创建元组、访问元组等。最后介绍了集合和字典，包括创建集合、集合的操作、集合类型操作符创建字典、访问字典、字典的操作等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+mj-ea"/>
                <a:ea typeface="+mj-ea"/>
              </a:rPr>
              <a:t>       </a:t>
            </a:r>
            <a:r>
              <a:rPr lang="zh-CN" altLang="zh-CN" sz="2000" dirty="0">
                <a:latin typeface="+mj-ea"/>
                <a:ea typeface="+mj-ea"/>
              </a:rPr>
              <a:t>通过本项目的学习，掌握列表和元组的基本使用方法，并能灵活运用列表和元组进行</a:t>
            </a:r>
            <a:r>
              <a:rPr lang="en-US" altLang="zh-CN" sz="2000" dirty="0">
                <a:latin typeface="+mj-ea"/>
                <a:ea typeface="+mj-ea"/>
              </a:rPr>
              <a:t>Python</a:t>
            </a:r>
            <a:r>
              <a:rPr lang="zh-CN" altLang="zh-CN" sz="2000" dirty="0">
                <a:latin typeface="+mj-ea"/>
                <a:ea typeface="+mj-ea"/>
              </a:rPr>
              <a:t>程序开发。能够熟练使用字典和集合存储数据，为后续的开发打好基础。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4873189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创建列表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978407" y="1869867"/>
            <a:ext cx="10057389" cy="94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使用中括号“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[]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”创建列表时，只需要在 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[]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 中使用逗号分隔每个元素即可。</a:t>
            </a: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786335" y="1328521"/>
            <a:ext cx="7311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使用中括号创建列表</a:t>
            </a: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1581049" y="2811022"/>
            <a:ext cx="885210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list_one = []      		      #  </a:t>
            </a:r>
            <a:r>
              <a:rPr lang="zh-CN" altLang="zh-CN" dirty="0">
                <a:latin typeface="Times New Roman" pitchFamily="18" charset="0"/>
              </a:rPr>
              <a:t>空列表</a:t>
            </a:r>
          </a:p>
          <a:p>
            <a:r>
              <a:rPr lang="en-US" altLang="zh-CN" dirty="0">
                <a:latin typeface="Times New Roman" pitchFamily="18" charset="0"/>
              </a:rPr>
              <a:t>list_two = ['p', 'y', 't', 'h', 'o', 'n']    #  </a:t>
            </a:r>
            <a:r>
              <a:rPr lang="zh-CN" altLang="zh-CN" dirty="0">
                <a:latin typeface="Times New Roman" pitchFamily="18" charset="0"/>
              </a:rPr>
              <a:t>列表中元素类型均为字符串类型</a:t>
            </a:r>
          </a:p>
          <a:p>
            <a:r>
              <a:rPr lang="en-US" altLang="zh-CN" dirty="0">
                <a:latin typeface="Times New Roman" pitchFamily="18" charset="0"/>
              </a:rPr>
              <a:t>list_three = [1, 'a', '&amp;', 2.3]  	      #  </a:t>
            </a:r>
            <a:r>
              <a:rPr lang="zh-CN" altLang="zh-CN" dirty="0">
                <a:latin typeface="Times New Roman" pitchFamily="18" charset="0"/>
              </a:rPr>
              <a:t>列表中元素类型不同</a:t>
            </a:r>
          </a:p>
        </p:txBody>
      </p: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978407" y="4583389"/>
            <a:ext cx="1005738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list()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函数创建列表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，需要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给该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函数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传入一个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可迭代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类型的数据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2"/>
          <p:cNvSpPr>
            <a:spLocks noChangeArrowheads="1"/>
          </p:cNvSpPr>
          <p:nvPr/>
        </p:nvSpPr>
        <p:spPr bwMode="auto">
          <a:xfrm>
            <a:off x="786335" y="4121724"/>
            <a:ext cx="7311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list()</a:t>
            </a: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函数创建列表</a:t>
            </a:r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1581049" y="5275459"/>
            <a:ext cx="738375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li_two = list('python')            # </a:t>
            </a:r>
            <a:r>
              <a:rPr lang="zh-CN" altLang="zh-CN" dirty="0">
                <a:latin typeface="Times New Roman" pitchFamily="18" charset="0"/>
              </a:rPr>
              <a:t>字符串类型是可迭代类型</a:t>
            </a:r>
          </a:p>
          <a:p>
            <a:r>
              <a:rPr lang="en-US" altLang="zh-CN" dirty="0">
                <a:latin typeface="Times New Roman" pitchFamily="18" charset="0"/>
              </a:rPr>
              <a:t>li_three = list([1, 'python'])   # </a:t>
            </a:r>
            <a:r>
              <a:rPr lang="zh-CN" altLang="zh-CN" dirty="0">
                <a:latin typeface="Times New Roman" pitchFamily="18" charset="0"/>
              </a:rPr>
              <a:t>列表类型是可迭代类型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2434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699" y="370505"/>
            <a:ext cx="2287806" cy="633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访问列表</a:t>
            </a: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1394013" y="1637590"/>
            <a:ext cx="10057389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+mn-ea"/>
              </a:rPr>
              <a:t>使用索引可以获取列表中的指定元素</a:t>
            </a:r>
            <a:r>
              <a:rPr lang="zh-CN" altLang="en-US" sz="2400" dirty="0">
                <a:latin typeface="+mn-ea"/>
              </a:rPr>
              <a:t>。</a:t>
            </a:r>
            <a:endParaRPr lang="zh-CN" altLang="zh-CN" sz="2400" dirty="0">
              <a:latin typeface="+mn-ea"/>
            </a:endParaRPr>
          </a:p>
        </p:txBody>
      </p:sp>
      <p:sp>
        <p:nvSpPr>
          <p:cNvPr id="15" name="文本框 2"/>
          <p:cNvSpPr txBox="1">
            <a:spLocks noChangeArrowheads="1"/>
          </p:cNvSpPr>
          <p:nvPr/>
        </p:nvSpPr>
        <p:spPr bwMode="auto">
          <a:xfrm>
            <a:off x="1765136" y="2230099"/>
            <a:ext cx="831225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 err="1">
                <a:latin typeface="+mn-ea"/>
                <a:ea typeface="+mn-ea"/>
              </a:rPr>
              <a:t>list_demo</a:t>
            </a:r>
            <a:r>
              <a:rPr lang="en-US" altLang="zh-CN" dirty="0">
                <a:latin typeface="+mn-ea"/>
                <a:ea typeface="+mn-ea"/>
              </a:rPr>
              <a:t> = ["Java", "C#", "Python", "PHP"]</a:t>
            </a:r>
            <a:endParaRPr lang="zh-CN" altLang="zh-CN" dirty="0">
              <a:latin typeface="+mn-ea"/>
              <a:ea typeface="+mn-ea"/>
            </a:endParaRPr>
          </a:p>
          <a:p>
            <a:r>
              <a:rPr lang="en-US" altLang="zh-CN" dirty="0">
                <a:latin typeface="+mn-ea"/>
                <a:ea typeface="+mn-ea"/>
              </a:rPr>
              <a:t>print(</a:t>
            </a:r>
            <a:r>
              <a:rPr lang="en-US" altLang="zh-CN" dirty="0" err="1">
                <a:latin typeface="+mn-ea"/>
                <a:ea typeface="+mn-ea"/>
              </a:rPr>
              <a:t>list_demo</a:t>
            </a:r>
            <a:r>
              <a:rPr lang="en-US" altLang="zh-CN" dirty="0">
                <a:latin typeface="+mn-ea"/>
                <a:ea typeface="+mn-ea"/>
              </a:rPr>
              <a:t>[2])      # </a:t>
            </a:r>
            <a:r>
              <a:rPr lang="zh-CN" altLang="zh-CN" dirty="0">
                <a:latin typeface="+mn-ea"/>
                <a:ea typeface="+mn-ea"/>
              </a:rPr>
              <a:t>访问列表中索引为</a:t>
            </a:r>
            <a:r>
              <a:rPr lang="en-US" altLang="zh-CN" dirty="0">
                <a:latin typeface="+mn-ea"/>
                <a:ea typeface="+mn-ea"/>
              </a:rPr>
              <a:t>2</a:t>
            </a:r>
            <a:r>
              <a:rPr lang="zh-CN" altLang="zh-CN" dirty="0">
                <a:latin typeface="+mn-ea"/>
                <a:ea typeface="+mn-ea"/>
              </a:rPr>
              <a:t>的元素</a:t>
            </a:r>
          </a:p>
          <a:p>
            <a:r>
              <a:rPr lang="en-US" altLang="zh-CN" dirty="0">
                <a:latin typeface="+mn-ea"/>
                <a:ea typeface="+mn-ea"/>
              </a:rPr>
              <a:t>print(</a:t>
            </a:r>
            <a:r>
              <a:rPr lang="en-US" altLang="zh-CN" dirty="0" err="1">
                <a:latin typeface="+mn-ea"/>
                <a:ea typeface="+mn-ea"/>
              </a:rPr>
              <a:t>list_demo</a:t>
            </a:r>
            <a:r>
              <a:rPr lang="en-US" altLang="zh-CN" dirty="0">
                <a:latin typeface="+mn-ea"/>
                <a:ea typeface="+mn-ea"/>
              </a:rPr>
              <a:t>[-1])     # </a:t>
            </a:r>
            <a:r>
              <a:rPr lang="zh-CN" altLang="zh-CN" dirty="0">
                <a:latin typeface="+mn-ea"/>
                <a:ea typeface="+mn-ea"/>
              </a:rPr>
              <a:t>访问列表中索引为</a:t>
            </a:r>
            <a:r>
              <a:rPr lang="en-US" altLang="zh-CN" dirty="0">
                <a:latin typeface="+mn-ea"/>
                <a:ea typeface="+mn-ea"/>
              </a:rPr>
              <a:t>-1</a:t>
            </a:r>
            <a:r>
              <a:rPr lang="zh-CN" altLang="zh-CN" dirty="0">
                <a:latin typeface="+mn-ea"/>
                <a:ea typeface="+mn-ea"/>
              </a:rPr>
              <a:t>的元素</a:t>
            </a:r>
          </a:p>
        </p:txBody>
      </p: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394013" y="4124401"/>
            <a:ext cx="10057389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+mn-ea"/>
              </a:rPr>
              <a:t>使用切片可以截取列表中的部分元素，得到一个新列表</a:t>
            </a:r>
            <a:r>
              <a:rPr lang="zh-CN" altLang="en-US" sz="2400" dirty="0">
                <a:latin typeface="+mn-ea"/>
              </a:rPr>
              <a:t>。</a:t>
            </a:r>
            <a:endParaRPr lang="zh-CN" altLang="zh-CN" sz="2400" dirty="0">
              <a:latin typeface="+mn-ea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82882" y="3585940"/>
            <a:ext cx="7311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使用切片方式访问列表元素</a:t>
            </a:r>
          </a:p>
        </p:txBody>
      </p:sp>
      <p:sp>
        <p:nvSpPr>
          <p:cNvPr id="18" name="文本框 2"/>
          <p:cNvSpPr txBox="1">
            <a:spLocks noChangeArrowheads="1"/>
          </p:cNvSpPr>
          <p:nvPr/>
        </p:nvSpPr>
        <p:spPr bwMode="auto">
          <a:xfrm>
            <a:off x="1749206" y="4741578"/>
            <a:ext cx="934700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+mn-ea"/>
                <a:ea typeface="+mn-ea"/>
              </a:rPr>
              <a:t>li_one = ['p', 'y', 't', 'h', 'o', 'n']</a:t>
            </a:r>
            <a:endParaRPr lang="zh-CN" altLang="zh-CN" dirty="0">
              <a:latin typeface="+mn-ea"/>
              <a:ea typeface="+mn-ea"/>
            </a:endParaRPr>
          </a:p>
          <a:p>
            <a:r>
              <a:rPr lang="en-US" altLang="zh-CN" dirty="0">
                <a:latin typeface="+mn-ea"/>
                <a:ea typeface="+mn-ea"/>
              </a:rPr>
              <a:t>print(li_one[2:])       # </a:t>
            </a:r>
            <a:r>
              <a:rPr lang="zh-CN" altLang="zh-CN" dirty="0">
                <a:latin typeface="+mn-ea"/>
                <a:ea typeface="+mn-ea"/>
              </a:rPr>
              <a:t>获取列表中索引为</a:t>
            </a:r>
            <a:r>
              <a:rPr lang="en-US" altLang="zh-CN" dirty="0">
                <a:latin typeface="+mn-ea"/>
                <a:ea typeface="+mn-ea"/>
              </a:rPr>
              <a:t>2</a:t>
            </a:r>
            <a:r>
              <a:rPr lang="zh-CN" altLang="zh-CN" dirty="0">
                <a:latin typeface="+mn-ea"/>
                <a:ea typeface="+mn-ea"/>
              </a:rPr>
              <a:t>至末尾的元素</a:t>
            </a:r>
          </a:p>
          <a:p>
            <a:r>
              <a:rPr lang="en-US" altLang="zh-CN" dirty="0">
                <a:latin typeface="+mn-ea"/>
                <a:ea typeface="+mn-ea"/>
              </a:rPr>
              <a:t>print(li_one[:3])       # </a:t>
            </a:r>
            <a:r>
              <a:rPr lang="zh-CN" altLang="zh-CN" dirty="0">
                <a:latin typeface="+mn-ea"/>
                <a:ea typeface="+mn-ea"/>
              </a:rPr>
              <a:t>获取列表中索引为</a:t>
            </a:r>
            <a:r>
              <a:rPr lang="en-US" altLang="zh-CN" dirty="0">
                <a:latin typeface="+mn-ea"/>
                <a:ea typeface="+mn-ea"/>
              </a:rPr>
              <a:t>0</a:t>
            </a:r>
            <a:r>
              <a:rPr lang="zh-CN" altLang="zh-CN" dirty="0">
                <a:latin typeface="+mn-ea"/>
                <a:ea typeface="+mn-ea"/>
              </a:rPr>
              <a:t>至索引值为</a:t>
            </a:r>
            <a:r>
              <a:rPr lang="en-US" altLang="zh-CN" dirty="0">
                <a:latin typeface="+mn-ea"/>
                <a:ea typeface="+mn-ea"/>
              </a:rPr>
              <a:t>3</a:t>
            </a:r>
            <a:r>
              <a:rPr lang="zh-CN" altLang="zh-CN" dirty="0">
                <a:latin typeface="+mn-ea"/>
                <a:ea typeface="+mn-ea"/>
              </a:rPr>
              <a:t>的元素</a:t>
            </a:r>
          </a:p>
          <a:p>
            <a:r>
              <a:rPr lang="en-US" altLang="zh-CN" dirty="0">
                <a:latin typeface="+mn-ea"/>
                <a:ea typeface="+mn-ea"/>
              </a:rPr>
              <a:t>print(li_one[:])         # </a:t>
            </a:r>
            <a:r>
              <a:rPr lang="zh-CN" altLang="zh-CN" dirty="0">
                <a:latin typeface="+mn-ea"/>
                <a:ea typeface="+mn-ea"/>
              </a:rPr>
              <a:t>获取列表中的所有元素</a:t>
            </a:r>
          </a:p>
        </p:txBody>
      </p:sp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882882" y="1159544"/>
            <a:ext cx="7311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400" dirty="0">
                <a:solidFill>
                  <a:srgbClr val="1353A2"/>
                </a:solidFill>
                <a:latin typeface="+mn-ea"/>
              </a:rPr>
              <a:t>使用索引方式访问列表元素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5125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444137"/>
            <a:ext cx="10850563" cy="584563"/>
          </a:xfrm>
        </p:spPr>
        <p:txBody>
          <a:bodyPr>
            <a:noAutofit/>
          </a:bodyPr>
          <a:lstStyle/>
          <a:p>
            <a:pPr marL="457200" indent="-45720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遍历列表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53395" y="2092455"/>
            <a:ext cx="11234399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列表是一个可迭代对象，它可以通过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for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循环遍历元素。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2346275" y="3654167"/>
            <a:ext cx="833196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+mn-ea"/>
                <a:ea typeface="+mn-ea"/>
              </a:rPr>
              <a:t>list_one = ['</a:t>
            </a:r>
            <a:r>
              <a:rPr lang="zh-CN" altLang="zh-CN" dirty="0">
                <a:latin typeface="+mn-ea"/>
                <a:ea typeface="+mn-ea"/>
              </a:rPr>
              <a:t>章萍</a:t>
            </a:r>
            <a:r>
              <a:rPr lang="en-US" altLang="zh-CN" dirty="0">
                <a:latin typeface="+mn-ea"/>
                <a:ea typeface="+mn-ea"/>
              </a:rPr>
              <a:t>', '</a:t>
            </a:r>
            <a:r>
              <a:rPr lang="zh-CN" altLang="zh-CN" dirty="0">
                <a:latin typeface="+mn-ea"/>
                <a:ea typeface="+mn-ea"/>
              </a:rPr>
              <a:t>李昊</a:t>
            </a:r>
            <a:r>
              <a:rPr lang="en-US" altLang="zh-CN" dirty="0">
                <a:latin typeface="+mn-ea"/>
                <a:ea typeface="+mn-ea"/>
              </a:rPr>
              <a:t>', '</a:t>
            </a:r>
            <a:r>
              <a:rPr lang="zh-CN" altLang="zh-CN" dirty="0">
                <a:latin typeface="+mn-ea"/>
                <a:ea typeface="+mn-ea"/>
              </a:rPr>
              <a:t>武田</a:t>
            </a:r>
            <a:r>
              <a:rPr lang="en-US" altLang="zh-CN" dirty="0">
                <a:latin typeface="+mn-ea"/>
                <a:ea typeface="+mn-ea"/>
              </a:rPr>
              <a:t>', '</a:t>
            </a:r>
            <a:r>
              <a:rPr lang="zh-CN" altLang="zh-CN" dirty="0">
                <a:latin typeface="+mn-ea"/>
                <a:ea typeface="+mn-ea"/>
              </a:rPr>
              <a:t>李彪</a:t>
            </a:r>
            <a:r>
              <a:rPr lang="en-US" altLang="zh-CN" dirty="0">
                <a:latin typeface="+mn-ea"/>
                <a:ea typeface="+mn-ea"/>
              </a:rPr>
              <a:t>']</a:t>
            </a:r>
            <a:endParaRPr lang="zh-CN" altLang="zh-CN" dirty="0">
              <a:latin typeface="+mn-ea"/>
              <a:ea typeface="+mn-ea"/>
            </a:endParaRPr>
          </a:p>
          <a:p>
            <a:r>
              <a:rPr lang="en-US" altLang="zh-CN" dirty="0">
                <a:latin typeface="+mn-ea"/>
                <a:ea typeface="+mn-ea"/>
              </a:rPr>
              <a:t>for i in list_one:</a:t>
            </a:r>
            <a:endParaRPr lang="zh-CN" altLang="zh-CN" dirty="0">
              <a:latin typeface="+mn-ea"/>
              <a:ea typeface="+mn-ea"/>
            </a:endParaRPr>
          </a:p>
          <a:p>
            <a:r>
              <a:rPr lang="en-US" altLang="zh-CN" dirty="0">
                <a:latin typeface="+mn-ea"/>
                <a:ea typeface="+mn-ea"/>
              </a:rPr>
              <a:t>    print(f"</a:t>
            </a:r>
            <a:r>
              <a:rPr lang="zh-CN" altLang="zh-CN" dirty="0">
                <a:latin typeface="+mn-ea"/>
                <a:ea typeface="+mn-ea"/>
              </a:rPr>
              <a:t>嗨，</a:t>
            </a:r>
            <a:r>
              <a:rPr lang="en-US" altLang="zh-CN" dirty="0">
                <a:latin typeface="+mn-ea"/>
                <a:ea typeface="+mn-ea"/>
              </a:rPr>
              <a:t>{i}</a:t>
            </a:r>
            <a:r>
              <a:rPr lang="zh-CN" altLang="zh-CN" dirty="0">
                <a:latin typeface="+mn-ea"/>
                <a:ea typeface="+mn-ea"/>
              </a:rPr>
              <a:t>！今日促销</a:t>
            </a:r>
            <a:r>
              <a:rPr lang="en-US" altLang="zh-CN" dirty="0">
                <a:latin typeface="+mn-ea"/>
                <a:ea typeface="+mn-ea"/>
              </a:rPr>
              <a:t>,</a:t>
            </a:r>
            <a:r>
              <a:rPr lang="zh-CN" altLang="zh-CN" dirty="0">
                <a:latin typeface="+mn-ea"/>
                <a:ea typeface="+mn-ea"/>
              </a:rPr>
              <a:t>赶快来抢购吧！</a:t>
            </a:r>
            <a:r>
              <a:rPr lang="en-US" altLang="zh-CN" dirty="0">
                <a:latin typeface="+mn-ea"/>
                <a:ea typeface="+mn-ea"/>
              </a:rPr>
              <a:t>")</a:t>
            </a:r>
            <a:endParaRPr lang="zh-CN" altLang="zh-CN" dirty="0">
              <a:latin typeface="+mn-ea"/>
              <a:ea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32900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HOWCASE" val="89f28057-933c-4a0b-aee7-7cf0e1466301"/>
  <p:tag name="ISLIDE.TEMPLATE" val="#30885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92AC7"/>
      </a:accent1>
      <a:accent2>
        <a:srgbClr val="F368FC"/>
      </a:accent2>
      <a:accent3>
        <a:srgbClr val="24D9E2"/>
      </a:accent3>
      <a:accent4>
        <a:srgbClr val="504CFF"/>
      </a:accent4>
      <a:accent5>
        <a:srgbClr val="7F8AF1"/>
      </a:accent5>
      <a:accent6>
        <a:srgbClr val="B482E2"/>
      </a:accent6>
      <a:hlink>
        <a:srgbClr val="211C5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1494</TotalTime>
  <Words>6285</Words>
  <Application>Microsoft Office PowerPoint</Application>
  <PresentationFormat>宽屏</PresentationFormat>
  <Paragraphs>479</Paragraphs>
  <Slides>67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9" baseType="lpstr">
      <vt:lpstr>黑体</vt:lpstr>
      <vt:lpstr>楷体</vt:lpstr>
      <vt:lpstr>微软雅黑</vt:lpstr>
      <vt:lpstr>Arial</vt:lpstr>
      <vt:lpstr>Calibri</vt:lpstr>
      <vt:lpstr>Consolas</vt:lpstr>
      <vt:lpstr>Courier New</vt:lpstr>
      <vt:lpstr>Impact</vt:lpstr>
      <vt:lpstr>Times New Roman</vt:lpstr>
      <vt:lpstr>Wingdings</vt:lpstr>
      <vt:lpstr>主题5</vt:lpstr>
      <vt:lpstr>think-cell Slide</vt:lpstr>
      <vt:lpstr>项目5 组合数据</vt:lpstr>
      <vt:lpstr>PowerPoint 演示文稿</vt:lpstr>
      <vt:lpstr>PowerPoint 演示文稿</vt:lpstr>
      <vt:lpstr> 列表及应用</vt:lpstr>
      <vt:lpstr>PowerPoint 演示文稿</vt:lpstr>
      <vt:lpstr>PowerPoint 演示文稿</vt:lpstr>
      <vt:lpstr>PowerPoint 演示文稿</vt:lpstr>
      <vt:lpstr>PowerPoint 演示文稿</vt:lpstr>
      <vt:lpstr>遍历列表</vt:lpstr>
      <vt:lpstr>排序列表</vt:lpstr>
      <vt:lpstr>PowerPoint 演示文稿</vt:lpstr>
      <vt:lpstr>添加元素</vt:lpstr>
      <vt:lpstr>添加元素</vt:lpstr>
      <vt:lpstr>删除元素</vt:lpstr>
      <vt:lpstr>删除元素</vt:lpstr>
      <vt:lpstr>修改元素</vt:lpstr>
      <vt:lpstr>嵌套列表</vt:lpstr>
      <vt:lpstr>创建嵌套列表</vt:lpstr>
      <vt:lpstr>访问嵌套列表</vt:lpstr>
      <vt:lpstr>访问嵌套列表</vt:lpstr>
      <vt:lpstr>PowerPoint 演示文稿</vt:lpstr>
      <vt:lpstr>PowerPoint 演示文稿</vt:lpstr>
      <vt:lpstr>PowerPoint 演示文稿</vt:lpstr>
      <vt:lpstr>PowerPoint 演示文稿</vt:lpstr>
      <vt:lpstr>元组及其应用</vt:lpstr>
      <vt:lpstr>PowerPoint 演示文稿</vt:lpstr>
      <vt:lpstr>PowerPoint 演示文稿</vt:lpstr>
      <vt:lpstr>PowerPoint 演示文稿</vt:lpstr>
      <vt:lpstr>PowerPoint 演示文稿</vt:lpstr>
      <vt:lpstr>遍历元组</vt:lpstr>
      <vt:lpstr>修改元组</vt:lpstr>
      <vt:lpstr>拼接元组</vt:lpstr>
      <vt:lpstr>复制元组</vt:lpstr>
      <vt:lpstr>PowerPoint 演示文稿</vt:lpstr>
      <vt:lpstr>PowerPoint 演示文稿</vt:lpstr>
      <vt:lpstr>PowerPoint 演示文稿</vt:lpstr>
      <vt:lpstr>集合及其应用</vt:lpstr>
      <vt:lpstr>PowerPoint 演示文稿</vt:lpstr>
      <vt:lpstr>PowerPoint 演示文稿</vt:lpstr>
      <vt:lpstr>PowerPoint 演示文稿</vt:lpstr>
      <vt:lpstr>PowerPoint 演示文稿</vt:lpstr>
      <vt:lpstr>复制集合</vt:lpstr>
      <vt:lpstr>清空集合</vt:lpstr>
      <vt:lpstr>添加元素</vt:lpstr>
      <vt:lpstr>删除元素</vt:lpstr>
      <vt:lpstr>PowerPoint 演示文稿</vt:lpstr>
      <vt:lpstr>PowerPoint 演示文稿</vt:lpstr>
      <vt:lpstr>字典及其应用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复制字典</vt:lpstr>
      <vt:lpstr>清空字典</vt:lpstr>
      <vt:lpstr>添加字典元素</vt:lpstr>
      <vt:lpstr>删除字典元素</vt:lpstr>
      <vt:lpstr>修改字典元素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项目小结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z yl</cp:lastModifiedBy>
  <cp:revision>244</cp:revision>
  <cp:lastPrinted>2019-09-11T16:00:00Z</cp:lastPrinted>
  <dcterms:created xsi:type="dcterms:W3CDTF">2019-09-11T16:00:00Z</dcterms:created>
  <dcterms:modified xsi:type="dcterms:W3CDTF">2025-07-31T06:22:34Z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