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heme/themeOverride3.xml" ContentType="application/vnd.openxmlformats-officedocument.themeOverride+xml"/>
  <Override PartName="/ppt/tags/tag6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0"/>
  </p:notesMasterIdLst>
  <p:sldIdLst>
    <p:sldId id="256" r:id="rId2"/>
    <p:sldId id="275" r:id="rId3"/>
    <p:sldId id="307" r:id="rId4"/>
    <p:sldId id="258" r:id="rId5"/>
    <p:sldId id="314" r:id="rId6"/>
    <p:sldId id="348" r:id="rId7"/>
    <p:sldId id="319" r:id="rId8"/>
    <p:sldId id="320" r:id="rId9"/>
    <p:sldId id="391" r:id="rId10"/>
    <p:sldId id="322" r:id="rId11"/>
    <p:sldId id="349" r:id="rId12"/>
    <p:sldId id="321" r:id="rId13"/>
    <p:sldId id="276" r:id="rId14"/>
    <p:sldId id="277" r:id="rId15"/>
    <p:sldId id="306" r:id="rId16"/>
    <p:sldId id="318" r:id="rId17"/>
    <p:sldId id="316" r:id="rId18"/>
    <p:sldId id="323" r:id="rId19"/>
    <p:sldId id="325" r:id="rId20"/>
    <p:sldId id="356" r:id="rId21"/>
    <p:sldId id="357" r:id="rId22"/>
    <p:sldId id="358" r:id="rId23"/>
    <p:sldId id="359" r:id="rId24"/>
    <p:sldId id="360" r:id="rId25"/>
    <p:sldId id="361" r:id="rId26"/>
    <p:sldId id="362" r:id="rId27"/>
    <p:sldId id="363" r:id="rId28"/>
    <p:sldId id="364" r:id="rId29"/>
    <p:sldId id="365" r:id="rId30"/>
    <p:sldId id="366" r:id="rId31"/>
    <p:sldId id="367" r:id="rId32"/>
    <p:sldId id="392" r:id="rId33"/>
    <p:sldId id="368" r:id="rId34"/>
    <p:sldId id="369" r:id="rId35"/>
    <p:sldId id="370" r:id="rId36"/>
    <p:sldId id="371" r:id="rId37"/>
    <p:sldId id="372" r:id="rId38"/>
    <p:sldId id="373" r:id="rId39"/>
    <p:sldId id="374" r:id="rId40"/>
    <p:sldId id="375" r:id="rId41"/>
    <p:sldId id="376" r:id="rId42"/>
    <p:sldId id="327" r:id="rId43"/>
    <p:sldId id="394" r:id="rId44"/>
    <p:sldId id="395" r:id="rId45"/>
    <p:sldId id="393" r:id="rId46"/>
    <p:sldId id="377" r:id="rId47"/>
    <p:sldId id="378" r:id="rId48"/>
    <p:sldId id="397" r:id="rId49"/>
    <p:sldId id="398" r:id="rId50"/>
    <p:sldId id="350" r:id="rId51"/>
    <p:sldId id="351" r:id="rId52"/>
    <p:sldId id="352" r:id="rId53"/>
    <p:sldId id="396" r:id="rId54"/>
    <p:sldId id="380" r:id="rId55"/>
    <p:sldId id="381" r:id="rId56"/>
    <p:sldId id="329" r:id="rId57"/>
    <p:sldId id="382" r:id="rId58"/>
    <p:sldId id="383" r:id="rId59"/>
    <p:sldId id="384" r:id="rId60"/>
    <p:sldId id="385" r:id="rId61"/>
    <p:sldId id="386" r:id="rId62"/>
    <p:sldId id="387" r:id="rId63"/>
    <p:sldId id="388" r:id="rId64"/>
    <p:sldId id="390" r:id="rId65"/>
    <p:sldId id="399" r:id="rId66"/>
    <p:sldId id="353" r:id="rId67"/>
    <p:sldId id="354" r:id="rId68"/>
    <p:sldId id="261" r:id="rId69"/>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CE8"/>
    <a:srgbClr val="197FF9"/>
    <a:srgbClr val="8CF6FB"/>
    <a:srgbClr val="3C2DCB"/>
    <a:srgbClr val="CC8FFF"/>
    <a:srgbClr val="504CFF"/>
    <a:srgbClr val="D098FF"/>
    <a:srgbClr val="F469FD"/>
    <a:srgbClr val="11E3ED"/>
    <a:srgbClr val="148A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8" autoAdjust="0"/>
    <p:restoredTop sz="96145" autoAdjust="0"/>
  </p:normalViewPr>
  <p:slideViewPr>
    <p:cSldViewPr snapToGrid="0">
      <p:cViewPr varScale="1">
        <p:scale>
          <a:sx n="106" d="100"/>
          <a:sy n="106" d="100"/>
        </p:scale>
        <p:origin x="594" y="138"/>
      </p:cViewPr>
      <p:guideLst/>
    </p:cSldViewPr>
  </p:slideViewPr>
  <p:notesTextViewPr>
    <p:cViewPr>
      <p:scale>
        <a:sx n="3" d="2"/>
        <a:sy n="3" d="2"/>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2025-07-31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extLst>
      <p:ext uri="{BB962C8B-B14F-4D97-AF65-F5344CB8AC3E}">
        <p14:creationId xmlns:p14="http://schemas.microsoft.com/office/powerpoint/2010/main" val="2184981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9E6FDB6-6D2B-46C1-9FA1-D82906A37C3A}" type="slidenum">
              <a:rPr lang="zh-CN" altLang="en-US" smtClean="0"/>
              <a:t>3</a:t>
            </a:fld>
            <a:endParaRPr lang="zh-CN" altLang="en-US"/>
          </a:p>
        </p:txBody>
      </p:sp>
    </p:spTree>
    <p:extLst>
      <p:ext uri="{BB962C8B-B14F-4D97-AF65-F5344CB8AC3E}">
        <p14:creationId xmlns:p14="http://schemas.microsoft.com/office/powerpoint/2010/main" val="3804609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t>13</a:t>
            </a:fld>
            <a:endParaRPr lang="zh-CN" altLang="en-US"/>
          </a:p>
        </p:txBody>
      </p:sp>
    </p:spTree>
    <p:extLst>
      <p:ext uri="{BB962C8B-B14F-4D97-AF65-F5344CB8AC3E}">
        <p14:creationId xmlns:p14="http://schemas.microsoft.com/office/powerpoint/2010/main" val="7791196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jpeg"/><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9810" name="Freeform 24">
            <a:extLst>
              <a:ext uri="{FF2B5EF4-FFF2-40B4-BE49-F238E27FC236}">
                <a16:creationId xmlns:a16="http://schemas.microsoft.com/office/drawing/2014/main" id="{D9BBB875-B574-4C10-946B-2986E40AB9CB}"/>
              </a:ext>
            </a:extLst>
          </p:cNvPr>
          <p:cNvSpPr>
            <a:spLocks/>
          </p:cNvSpPr>
          <p:nvPr userDrawn="1"/>
        </p:nvSpPr>
        <p:spPr bwMode="auto">
          <a:xfrm rot="10800000">
            <a:off x="2382" y="0"/>
            <a:ext cx="4186238" cy="6858000"/>
          </a:xfrm>
          <a:custGeom>
            <a:avLst/>
            <a:gdLst>
              <a:gd name="T0" fmla="*/ 1091 w 2636"/>
              <a:gd name="T1" fmla="*/ 0 h 4326"/>
              <a:gd name="T2" fmla="*/ 2636 w 2636"/>
              <a:gd name="T3" fmla="*/ 0 h 4326"/>
              <a:gd name="T4" fmla="*/ 2636 w 2636"/>
              <a:gd name="T5" fmla="*/ 4326 h 4326"/>
              <a:gd name="T6" fmla="*/ 1091 w 2636"/>
              <a:gd name="T7" fmla="*/ 4326 h 4326"/>
              <a:gd name="T8" fmla="*/ 0 w 2636"/>
              <a:gd name="T9" fmla="*/ 2163 h 4326"/>
              <a:gd name="T10" fmla="*/ 1091 w 2636"/>
              <a:gd name="T11" fmla="*/ 0 h 4326"/>
            </a:gdLst>
            <a:ahLst/>
            <a:cxnLst>
              <a:cxn ang="0">
                <a:pos x="T0" y="T1"/>
              </a:cxn>
              <a:cxn ang="0">
                <a:pos x="T2" y="T3"/>
              </a:cxn>
              <a:cxn ang="0">
                <a:pos x="T4" y="T5"/>
              </a:cxn>
              <a:cxn ang="0">
                <a:pos x="T6" y="T7"/>
              </a:cxn>
              <a:cxn ang="0">
                <a:pos x="T8" y="T9"/>
              </a:cxn>
              <a:cxn ang="0">
                <a:pos x="T10" y="T11"/>
              </a:cxn>
            </a:cxnLst>
            <a:rect l="0" t="0" r="r" b="b"/>
            <a:pathLst>
              <a:path w="2636" h="4326">
                <a:moveTo>
                  <a:pt x="1091" y="0"/>
                </a:moveTo>
                <a:cubicBezTo>
                  <a:pt x="2636" y="0"/>
                  <a:pt x="2636" y="0"/>
                  <a:pt x="2636" y="0"/>
                </a:cubicBezTo>
                <a:cubicBezTo>
                  <a:pt x="2636" y="4326"/>
                  <a:pt x="2636" y="4326"/>
                  <a:pt x="2636" y="4326"/>
                </a:cubicBezTo>
                <a:cubicBezTo>
                  <a:pt x="1091" y="4326"/>
                  <a:pt x="1091" y="4326"/>
                  <a:pt x="1091" y="4326"/>
                </a:cubicBezTo>
                <a:cubicBezTo>
                  <a:pt x="429" y="3836"/>
                  <a:pt x="0" y="3050"/>
                  <a:pt x="0" y="2163"/>
                </a:cubicBezTo>
                <a:cubicBezTo>
                  <a:pt x="0" y="1276"/>
                  <a:pt x="429" y="490"/>
                  <a:pt x="109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占位符 13"/>
          <p:cNvSpPr>
            <a:spLocks noGrp="1"/>
          </p:cNvSpPr>
          <p:nvPr userDrawn="1">
            <p:ph type="body" sz="quarter" idx="11" hasCustomPrompt="1"/>
          </p:nvPr>
        </p:nvSpPr>
        <p:spPr>
          <a:xfrm>
            <a:off x="5981004" y="4881827"/>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
        <p:nvSpPr>
          <p:cNvPr id="14" name="文本占位符 13">
            <a:extLst>
              <a:ext uri="{FF2B5EF4-FFF2-40B4-BE49-F238E27FC236}">
                <a16:creationId xmlns:a16="http://schemas.microsoft.com/office/drawing/2014/main" id="{BF6FBA57-2912-4D35-BBCB-4C2C6052F9AA}"/>
              </a:ext>
            </a:extLst>
          </p:cNvPr>
          <p:cNvSpPr>
            <a:spLocks noGrp="1"/>
          </p:cNvSpPr>
          <p:nvPr>
            <p:ph type="body" sz="quarter" idx="12" hasCustomPrompt="1"/>
          </p:nvPr>
        </p:nvSpPr>
        <p:spPr>
          <a:xfrm>
            <a:off x="5981004" y="4577956"/>
            <a:ext cx="5357061" cy="296271"/>
          </a:xfr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38" name="椭圆 37">
            <a:extLst>
              <a:ext uri="{FF2B5EF4-FFF2-40B4-BE49-F238E27FC236}">
                <a16:creationId xmlns:a16="http://schemas.microsoft.com/office/drawing/2014/main" id="{C65597BB-096C-4B2C-8047-11D397462FD0}"/>
              </a:ext>
            </a:extLst>
          </p:cNvPr>
          <p:cNvSpPr/>
          <p:nvPr userDrawn="1"/>
        </p:nvSpPr>
        <p:spPr>
          <a:xfrm>
            <a:off x="3117691" y="4072132"/>
            <a:ext cx="1570751" cy="15707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AutoShape 3">
            <a:extLst>
              <a:ext uri="{FF2B5EF4-FFF2-40B4-BE49-F238E27FC236}">
                <a16:creationId xmlns:a16="http://schemas.microsoft.com/office/drawing/2014/main" id="{A1B4192B-0313-43A8-AAB9-81EE510D7FC9}"/>
              </a:ext>
            </a:extLst>
          </p:cNvPr>
          <p:cNvSpPr>
            <a:spLocks noChangeAspect="1" noChangeArrowheads="1" noTextEdit="1"/>
          </p:cNvSpPr>
          <p:nvPr userDrawn="1"/>
        </p:nvSpPr>
        <p:spPr bwMode="auto">
          <a:xfrm>
            <a:off x="3450616" y="4395725"/>
            <a:ext cx="904907" cy="92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a:extLst>
              <a:ext uri="{FF2B5EF4-FFF2-40B4-BE49-F238E27FC236}">
                <a16:creationId xmlns:a16="http://schemas.microsoft.com/office/drawing/2014/main" id="{F953B510-0F81-4BB7-944C-66ED5D619350}"/>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close/>
                <a:moveTo>
                  <a:pt x="369" y="47"/>
                </a:moveTo>
                <a:lnTo>
                  <a:pt x="369" y="4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AFAEFF7F-55F3-439B-9B6B-2CD973746128}"/>
              </a:ext>
            </a:extLst>
          </p:cNvPr>
          <p:cNvSpPr>
            <a:spLocks noEditPoints="1"/>
          </p:cNvSpPr>
          <p:nvPr userDrawn="1"/>
        </p:nvSpPr>
        <p:spPr bwMode="auto">
          <a:xfrm>
            <a:off x="3654687" y="4666264"/>
            <a:ext cx="430297" cy="429131"/>
          </a:xfrm>
          <a:custGeom>
            <a:avLst/>
            <a:gdLst>
              <a:gd name="T0" fmla="*/ 369 w 369"/>
              <a:gd name="T1" fmla="*/ 47 h 368"/>
              <a:gd name="T2" fmla="*/ 46 w 369"/>
              <a:gd name="T3" fmla="*/ 368 h 368"/>
              <a:gd name="T4" fmla="*/ 0 w 369"/>
              <a:gd name="T5" fmla="*/ 321 h 368"/>
              <a:gd name="T6" fmla="*/ 321 w 369"/>
              <a:gd name="T7" fmla="*/ 0 h 368"/>
              <a:gd name="T8" fmla="*/ 369 w 369"/>
              <a:gd name="T9" fmla="*/ 47 h 368"/>
              <a:gd name="T10" fmla="*/ 369 w 369"/>
              <a:gd name="T11" fmla="*/ 47 h 368"/>
              <a:gd name="T12" fmla="*/ 369 w 369"/>
              <a:gd name="T13" fmla="*/ 47 h 368"/>
            </a:gdLst>
            <a:ahLst/>
            <a:cxnLst>
              <a:cxn ang="0">
                <a:pos x="T0" y="T1"/>
              </a:cxn>
              <a:cxn ang="0">
                <a:pos x="T2" y="T3"/>
              </a:cxn>
              <a:cxn ang="0">
                <a:pos x="T4" y="T5"/>
              </a:cxn>
              <a:cxn ang="0">
                <a:pos x="T6" y="T7"/>
              </a:cxn>
              <a:cxn ang="0">
                <a:pos x="T8" y="T9"/>
              </a:cxn>
              <a:cxn ang="0">
                <a:pos x="T10" y="T11"/>
              </a:cxn>
              <a:cxn ang="0">
                <a:pos x="T12" y="T13"/>
              </a:cxn>
            </a:cxnLst>
            <a:rect l="0" t="0" r="r" b="b"/>
            <a:pathLst>
              <a:path w="369" h="368">
                <a:moveTo>
                  <a:pt x="369" y="47"/>
                </a:moveTo>
                <a:lnTo>
                  <a:pt x="46" y="368"/>
                </a:lnTo>
                <a:lnTo>
                  <a:pt x="0" y="321"/>
                </a:lnTo>
                <a:lnTo>
                  <a:pt x="321" y="0"/>
                </a:lnTo>
                <a:lnTo>
                  <a:pt x="369" y="47"/>
                </a:lnTo>
                <a:moveTo>
                  <a:pt x="369" y="47"/>
                </a:moveTo>
                <a:lnTo>
                  <a:pt x="369"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a:extLst>
              <a:ext uri="{FF2B5EF4-FFF2-40B4-BE49-F238E27FC236}">
                <a16:creationId xmlns:a16="http://schemas.microsoft.com/office/drawing/2014/main" id="{C7F680DC-FA58-4440-9D14-C3C8071BB9FF}"/>
              </a:ext>
            </a:extLst>
          </p:cNvPr>
          <p:cNvSpPr>
            <a:spLocks noEditPoints="1"/>
          </p:cNvSpPr>
          <p:nvPr userDrawn="1"/>
        </p:nvSpPr>
        <p:spPr bwMode="auto">
          <a:xfrm>
            <a:off x="3447118" y="4384064"/>
            <a:ext cx="920067" cy="932894"/>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3" name="椭圆 9792">
            <a:extLst>
              <a:ext uri="{FF2B5EF4-FFF2-40B4-BE49-F238E27FC236}">
                <a16:creationId xmlns:a16="http://schemas.microsoft.com/office/drawing/2014/main" id="{3A94A672-B356-421D-BD50-C542833B04CA}"/>
              </a:ext>
            </a:extLst>
          </p:cNvPr>
          <p:cNvSpPr/>
          <p:nvPr userDrawn="1"/>
        </p:nvSpPr>
        <p:spPr>
          <a:xfrm>
            <a:off x="717453" y="4220444"/>
            <a:ext cx="1845129" cy="1845129"/>
          </a:xfrm>
          <a:prstGeom prst="ellipse">
            <a:avLst/>
          </a:prstGeom>
          <a:solidFill>
            <a:srgbClr val="CC8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id="{A3EAC2D0-1CA0-4D0C-A454-84A942502DAD}"/>
              </a:ext>
            </a:extLst>
          </p:cNvPr>
          <p:cNvSpPr/>
          <p:nvPr userDrawn="1"/>
        </p:nvSpPr>
        <p:spPr>
          <a:xfrm>
            <a:off x="2261906" y="530458"/>
            <a:ext cx="3282319" cy="32823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AutoShape 9">
            <a:extLst>
              <a:ext uri="{FF2B5EF4-FFF2-40B4-BE49-F238E27FC236}">
                <a16:creationId xmlns:a16="http://schemas.microsoft.com/office/drawing/2014/main" id="{44EE41E3-A5E9-497B-AA70-B3E6BEC64759}"/>
              </a:ext>
            </a:extLst>
          </p:cNvPr>
          <p:cNvSpPr>
            <a:spLocks noChangeAspect="1" noChangeArrowheads="1" noTextEdit="1"/>
          </p:cNvSpPr>
          <p:nvPr userDrawn="1"/>
        </p:nvSpPr>
        <p:spPr bwMode="auto">
          <a:xfrm>
            <a:off x="2929987" y="1107118"/>
            <a:ext cx="1946159" cy="223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a:extLst>
              <a:ext uri="{FF2B5EF4-FFF2-40B4-BE49-F238E27FC236}">
                <a16:creationId xmlns:a16="http://schemas.microsoft.com/office/drawing/2014/main" id="{F34F9EB0-6F3E-47EB-9DC2-2652D508EB4B}"/>
              </a:ext>
            </a:extLst>
          </p:cNvPr>
          <p:cNvSpPr>
            <a:spLocks noEditPoints="1"/>
          </p:cNvSpPr>
          <p:nvPr userDrawn="1"/>
        </p:nvSpPr>
        <p:spPr bwMode="auto">
          <a:xfrm>
            <a:off x="3174087" y="1352786"/>
            <a:ext cx="1465817" cy="1463752"/>
          </a:xfrm>
          <a:custGeom>
            <a:avLst/>
            <a:gdLst>
              <a:gd name="T0" fmla="*/ 0 w 1141"/>
              <a:gd name="T1" fmla="*/ 570 h 1141"/>
              <a:gd name="T2" fmla="*/ 570 w 1141"/>
              <a:gd name="T3" fmla="*/ 1141 h 1141"/>
              <a:gd name="T4" fmla="*/ 1141 w 1141"/>
              <a:gd name="T5" fmla="*/ 570 h 1141"/>
              <a:gd name="T6" fmla="*/ 570 w 1141"/>
              <a:gd name="T7" fmla="*/ 0 h 1141"/>
              <a:gd name="T8" fmla="*/ 0 w 1141"/>
              <a:gd name="T9" fmla="*/ 570 h 1141"/>
              <a:gd name="T10" fmla="*/ 0 w 1141"/>
              <a:gd name="T11" fmla="*/ 570 h 1141"/>
              <a:gd name="T12" fmla="*/ 0 w 1141"/>
              <a:gd name="T13" fmla="*/ 570 h 1141"/>
            </a:gdLst>
            <a:ahLst/>
            <a:cxnLst>
              <a:cxn ang="0">
                <a:pos x="T0" y="T1"/>
              </a:cxn>
              <a:cxn ang="0">
                <a:pos x="T2" y="T3"/>
              </a:cxn>
              <a:cxn ang="0">
                <a:pos x="T4" y="T5"/>
              </a:cxn>
              <a:cxn ang="0">
                <a:pos x="T6" y="T7"/>
              </a:cxn>
              <a:cxn ang="0">
                <a:pos x="T8" y="T9"/>
              </a:cxn>
              <a:cxn ang="0">
                <a:pos x="T10" y="T11"/>
              </a:cxn>
              <a:cxn ang="0">
                <a:pos x="T12" y="T13"/>
              </a:cxn>
            </a:cxnLst>
            <a:rect l="0" t="0" r="r" b="b"/>
            <a:pathLst>
              <a:path w="1141" h="1141">
                <a:moveTo>
                  <a:pt x="0" y="570"/>
                </a:moveTo>
                <a:cubicBezTo>
                  <a:pt x="0" y="885"/>
                  <a:pt x="255" y="1141"/>
                  <a:pt x="570" y="1141"/>
                </a:cubicBezTo>
                <a:cubicBezTo>
                  <a:pt x="886" y="1141"/>
                  <a:pt x="1141" y="885"/>
                  <a:pt x="1141" y="570"/>
                </a:cubicBezTo>
                <a:cubicBezTo>
                  <a:pt x="1141" y="255"/>
                  <a:pt x="886" y="0"/>
                  <a:pt x="570" y="0"/>
                </a:cubicBezTo>
                <a:cubicBezTo>
                  <a:pt x="255" y="0"/>
                  <a:pt x="0" y="255"/>
                  <a:pt x="0" y="570"/>
                </a:cubicBezTo>
                <a:close/>
                <a:moveTo>
                  <a:pt x="0" y="570"/>
                </a:moveTo>
                <a:cubicBezTo>
                  <a:pt x="0" y="570"/>
                  <a:pt x="0" y="570"/>
                  <a:pt x="0" y="57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
            <a:extLst>
              <a:ext uri="{FF2B5EF4-FFF2-40B4-BE49-F238E27FC236}">
                <a16:creationId xmlns:a16="http://schemas.microsoft.com/office/drawing/2014/main" id="{BB72A9EA-005B-480F-B761-D8E136F5C32F}"/>
              </a:ext>
            </a:extLst>
          </p:cNvPr>
          <p:cNvSpPr>
            <a:spLocks noEditPoints="1"/>
          </p:cNvSpPr>
          <p:nvPr userDrawn="1"/>
        </p:nvSpPr>
        <p:spPr bwMode="auto">
          <a:xfrm>
            <a:off x="2818423" y="996587"/>
            <a:ext cx="2169285" cy="1838727"/>
          </a:xfrm>
          <a:custGeom>
            <a:avLst/>
            <a:gdLst>
              <a:gd name="T0" fmla="*/ 1342 w 1689"/>
              <a:gd name="T1" fmla="*/ 1411 h 1433"/>
              <a:gd name="T2" fmla="*/ 1302 w 1689"/>
              <a:gd name="T3" fmla="*/ 1426 h 1433"/>
              <a:gd name="T4" fmla="*/ 1240 w 1689"/>
              <a:gd name="T5" fmla="*/ 1364 h 1433"/>
              <a:gd name="T6" fmla="*/ 1260 w 1689"/>
              <a:gd name="T7" fmla="*/ 1317 h 1433"/>
              <a:gd name="T8" fmla="*/ 1317 w 1689"/>
              <a:gd name="T9" fmla="*/ 424 h 1433"/>
              <a:gd name="T10" fmla="*/ 424 w 1689"/>
              <a:gd name="T11" fmla="*/ 367 h 1433"/>
              <a:gd name="T12" fmla="*/ 367 w 1689"/>
              <a:gd name="T13" fmla="*/ 1262 h 1433"/>
              <a:gd name="T14" fmla="*/ 424 w 1689"/>
              <a:gd name="T15" fmla="*/ 1319 h 1433"/>
              <a:gd name="T16" fmla="*/ 429 w 1689"/>
              <a:gd name="T17" fmla="*/ 1406 h 1433"/>
              <a:gd name="T18" fmla="*/ 343 w 1689"/>
              <a:gd name="T19" fmla="*/ 1411 h 1433"/>
              <a:gd name="T20" fmla="*/ 276 w 1689"/>
              <a:gd name="T21" fmla="*/ 342 h 1433"/>
              <a:gd name="T22" fmla="*/ 1344 w 1689"/>
              <a:gd name="T23" fmla="*/ 275 h 1433"/>
              <a:gd name="T24" fmla="*/ 1411 w 1689"/>
              <a:gd name="T25" fmla="*/ 1341 h 1433"/>
              <a:gd name="T26" fmla="*/ 1342 w 1689"/>
              <a:gd name="T27" fmla="*/ 1411 h 1433"/>
              <a:gd name="T28" fmla="*/ 1342 w 1689"/>
              <a:gd name="T29" fmla="*/ 1411 h 1433"/>
              <a:gd name="T30" fmla="*/ 1342 w 1689"/>
              <a:gd name="T31" fmla="*/ 1411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9" h="1433">
                <a:moveTo>
                  <a:pt x="1342" y="1411"/>
                </a:moveTo>
                <a:cubicBezTo>
                  <a:pt x="1330" y="1421"/>
                  <a:pt x="1317" y="1426"/>
                  <a:pt x="1302" y="1426"/>
                </a:cubicBezTo>
                <a:cubicBezTo>
                  <a:pt x="1268" y="1426"/>
                  <a:pt x="1240" y="1398"/>
                  <a:pt x="1240" y="1364"/>
                </a:cubicBezTo>
                <a:cubicBezTo>
                  <a:pt x="1240" y="1346"/>
                  <a:pt x="1248" y="1329"/>
                  <a:pt x="1260" y="1317"/>
                </a:cubicBezTo>
                <a:cubicBezTo>
                  <a:pt x="1523" y="1086"/>
                  <a:pt x="1548" y="687"/>
                  <a:pt x="1317" y="424"/>
                </a:cubicBezTo>
                <a:cubicBezTo>
                  <a:pt x="1087" y="161"/>
                  <a:pt x="687" y="136"/>
                  <a:pt x="424" y="367"/>
                </a:cubicBezTo>
                <a:cubicBezTo>
                  <a:pt x="164" y="600"/>
                  <a:pt x="137" y="999"/>
                  <a:pt x="367" y="1262"/>
                </a:cubicBezTo>
                <a:cubicBezTo>
                  <a:pt x="385" y="1282"/>
                  <a:pt x="405" y="1302"/>
                  <a:pt x="424" y="1319"/>
                </a:cubicBezTo>
                <a:cubicBezTo>
                  <a:pt x="449" y="1341"/>
                  <a:pt x="452" y="1381"/>
                  <a:pt x="429" y="1406"/>
                </a:cubicBezTo>
                <a:cubicBezTo>
                  <a:pt x="407" y="1431"/>
                  <a:pt x="367" y="1433"/>
                  <a:pt x="343" y="1411"/>
                </a:cubicBezTo>
                <a:cubicBezTo>
                  <a:pt x="30" y="1135"/>
                  <a:pt x="0" y="657"/>
                  <a:pt x="276" y="342"/>
                </a:cubicBezTo>
                <a:cubicBezTo>
                  <a:pt x="551" y="27"/>
                  <a:pt x="1029" y="0"/>
                  <a:pt x="1344" y="275"/>
                </a:cubicBezTo>
                <a:cubicBezTo>
                  <a:pt x="1659" y="550"/>
                  <a:pt x="1689" y="1029"/>
                  <a:pt x="1411" y="1341"/>
                </a:cubicBezTo>
                <a:cubicBezTo>
                  <a:pt x="1389" y="1366"/>
                  <a:pt x="1367" y="1388"/>
                  <a:pt x="1342" y="1411"/>
                </a:cubicBezTo>
                <a:close/>
                <a:moveTo>
                  <a:pt x="1342" y="1411"/>
                </a:moveTo>
                <a:cubicBezTo>
                  <a:pt x="1342" y="1411"/>
                  <a:pt x="1342" y="1411"/>
                  <a:pt x="1342" y="1411"/>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a:extLst>
              <a:ext uri="{FF2B5EF4-FFF2-40B4-BE49-F238E27FC236}">
                <a16:creationId xmlns:a16="http://schemas.microsoft.com/office/drawing/2014/main" id="{917F212D-B7A1-4D90-9B2C-00C54B63E774}"/>
              </a:ext>
            </a:extLst>
          </p:cNvPr>
          <p:cNvSpPr>
            <a:spLocks noEditPoints="1"/>
          </p:cNvSpPr>
          <p:nvPr userDrawn="1"/>
        </p:nvSpPr>
        <p:spPr bwMode="auto">
          <a:xfrm>
            <a:off x="3408262" y="2899360"/>
            <a:ext cx="955519" cy="445220"/>
          </a:xfrm>
          <a:custGeom>
            <a:avLst/>
            <a:gdLst>
              <a:gd name="T0" fmla="*/ 62 w 744"/>
              <a:gd name="T1" fmla="*/ 0 h 347"/>
              <a:gd name="T2" fmla="*/ 682 w 744"/>
              <a:gd name="T3" fmla="*/ 0 h 347"/>
              <a:gd name="T4" fmla="*/ 744 w 744"/>
              <a:gd name="T5" fmla="*/ 62 h 347"/>
              <a:gd name="T6" fmla="*/ 682 w 744"/>
              <a:gd name="T7" fmla="*/ 124 h 347"/>
              <a:gd name="T8" fmla="*/ 62 w 744"/>
              <a:gd name="T9" fmla="*/ 124 h 347"/>
              <a:gd name="T10" fmla="*/ 0 w 744"/>
              <a:gd name="T11" fmla="*/ 62 h 347"/>
              <a:gd name="T12" fmla="*/ 62 w 744"/>
              <a:gd name="T13" fmla="*/ 0 h 347"/>
              <a:gd name="T14" fmla="*/ 211 w 744"/>
              <a:gd name="T15" fmla="*/ 223 h 347"/>
              <a:gd name="T16" fmla="*/ 533 w 744"/>
              <a:gd name="T17" fmla="*/ 223 h 347"/>
              <a:gd name="T18" fmla="*/ 595 w 744"/>
              <a:gd name="T19" fmla="*/ 285 h 347"/>
              <a:gd name="T20" fmla="*/ 533 w 744"/>
              <a:gd name="T21" fmla="*/ 347 h 347"/>
              <a:gd name="T22" fmla="*/ 211 w 744"/>
              <a:gd name="T23" fmla="*/ 347 h 347"/>
              <a:gd name="T24" fmla="*/ 149 w 744"/>
              <a:gd name="T25" fmla="*/ 285 h 347"/>
              <a:gd name="T26" fmla="*/ 211 w 744"/>
              <a:gd name="T27" fmla="*/ 223 h 347"/>
              <a:gd name="T28" fmla="*/ 211 w 744"/>
              <a:gd name="T29" fmla="*/ 223 h 347"/>
              <a:gd name="T30" fmla="*/ 211 w 744"/>
              <a:gd name="T31" fmla="*/ 22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4" h="347">
                <a:moveTo>
                  <a:pt x="62" y="0"/>
                </a:moveTo>
                <a:cubicBezTo>
                  <a:pt x="682" y="0"/>
                  <a:pt x="682" y="0"/>
                  <a:pt x="682" y="0"/>
                </a:cubicBezTo>
                <a:cubicBezTo>
                  <a:pt x="717" y="0"/>
                  <a:pt x="744" y="27"/>
                  <a:pt x="744" y="62"/>
                </a:cubicBezTo>
                <a:cubicBezTo>
                  <a:pt x="744" y="96"/>
                  <a:pt x="717" y="124"/>
                  <a:pt x="682" y="124"/>
                </a:cubicBezTo>
                <a:cubicBezTo>
                  <a:pt x="62" y="124"/>
                  <a:pt x="62" y="124"/>
                  <a:pt x="62" y="124"/>
                </a:cubicBezTo>
                <a:cubicBezTo>
                  <a:pt x="27" y="124"/>
                  <a:pt x="0" y="96"/>
                  <a:pt x="0" y="62"/>
                </a:cubicBezTo>
                <a:cubicBezTo>
                  <a:pt x="0" y="27"/>
                  <a:pt x="27" y="0"/>
                  <a:pt x="62" y="0"/>
                </a:cubicBezTo>
                <a:close/>
                <a:moveTo>
                  <a:pt x="211" y="223"/>
                </a:moveTo>
                <a:cubicBezTo>
                  <a:pt x="533" y="223"/>
                  <a:pt x="533" y="223"/>
                  <a:pt x="533" y="223"/>
                </a:cubicBezTo>
                <a:cubicBezTo>
                  <a:pt x="568" y="223"/>
                  <a:pt x="595" y="250"/>
                  <a:pt x="595" y="285"/>
                </a:cubicBezTo>
                <a:cubicBezTo>
                  <a:pt x="595" y="320"/>
                  <a:pt x="568" y="347"/>
                  <a:pt x="533" y="347"/>
                </a:cubicBezTo>
                <a:cubicBezTo>
                  <a:pt x="211" y="347"/>
                  <a:pt x="211" y="347"/>
                  <a:pt x="211" y="347"/>
                </a:cubicBezTo>
                <a:cubicBezTo>
                  <a:pt x="176" y="347"/>
                  <a:pt x="149" y="320"/>
                  <a:pt x="149" y="285"/>
                </a:cubicBezTo>
                <a:cubicBezTo>
                  <a:pt x="149" y="250"/>
                  <a:pt x="176" y="223"/>
                  <a:pt x="211" y="223"/>
                </a:cubicBezTo>
                <a:close/>
                <a:moveTo>
                  <a:pt x="211" y="223"/>
                </a:moveTo>
                <a:cubicBezTo>
                  <a:pt x="211" y="223"/>
                  <a:pt x="211" y="223"/>
                  <a:pt x="211" y="223"/>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1" name="副标题 2"/>
          <p:cNvSpPr>
            <a:spLocks noGrp="1"/>
          </p:cNvSpPr>
          <p:nvPr userDrawn="1">
            <p:ph type="subTitle" idx="1"/>
          </p:nvPr>
        </p:nvSpPr>
        <p:spPr>
          <a:xfrm>
            <a:off x="5981004" y="3129690"/>
            <a:ext cx="5357061" cy="558799"/>
          </a:xfr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标题 1"/>
          <p:cNvSpPr>
            <a:spLocks noGrp="1"/>
          </p:cNvSpPr>
          <p:nvPr userDrawn="1">
            <p:ph type="ctrTitle"/>
          </p:nvPr>
        </p:nvSpPr>
        <p:spPr>
          <a:xfrm>
            <a:off x="5981004" y="1871759"/>
            <a:ext cx="5357061" cy="1257932"/>
          </a:xfrm>
        </p:spPr>
        <p:txBody>
          <a:bodyPr anchor="ctr">
            <a:normAutofit/>
          </a:bodyPr>
          <a:lstStyle>
            <a:lvl1pPr algn="l">
              <a:defRPr sz="4000">
                <a:solidFill>
                  <a:schemeClr val="tx1"/>
                </a:solidFill>
              </a:defRPr>
            </a:lvl1pPr>
          </a:lstStyle>
          <a:p>
            <a:r>
              <a:rPr lang="en-US" dirty="0"/>
              <a:t>Click to edit Master title style</a:t>
            </a:r>
            <a:endParaRPr lang="zh-CN" altLang="en-US" dirty="0"/>
          </a:p>
        </p:txBody>
      </p:sp>
      <p:sp>
        <p:nvSpPr>
          <p:cNvPr id="9800" name="AutoShape 15">
            <a:extLst>
              <a:ext uri="{FF2B5EF4-FFF2-40B4-BE49-F238E27FC236}">
                <a16:creationId xmlns:a16="http://schemas.microsoft.com/office/drawing/2014/main" id="{D6DA3047-4667-4977-A16A-22909E618CEC}"/>
              </a:ext>
            </a:extLst>
          </p:cNvPr>
          <p:cNvSpPr>
            <a:spLocks noChangeAspect="1" noChangeArrowheads="1" noTextEdit="1"/>
          </p:cNvSpPr>
          <p:nvPr userDrawn="1"/>
        </p:nvSpPr>
        <p:spPr bwMode="auto">
          <a:xfrm>
            <a:off x="954595" y="4581131"/>
            <a:ext cx="1370013"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3" name="Freeform 17">
            <a:extLst>
              <a:ext uri="{FF2B5EF4-FFF2-40B4-BE49-F238E27FC236}">
                <a16:creationId xmlns:a16="http://schemas.microsoft.com/office/drawing/2014/main" id="{59CF20FC-6CEF-4991-BF4B-986D3571544B}"/>
              </a:ext>
            </a:extLst>
          </p:cNvPr>
          <p:cNvSpPr>
            <a:spLocks noEditPoints="1"/>
          </p:cNvSpPr>
          <p:nvPr userDrawn="1"/>
        </p:nvSpPr>
        <p:spPr bwMode="auto">
          <a:xfrm>
            <a:off x="2189670" y="4970069"/>
            <a:ext cx="50800" cy="312738"/>
          </a:xfrm>
          <a:custGeom>
            <a:avLst/>
            <a:gdLst>
              <a:gd name="T0" fmla="*/ 17 w 35"/>
              <a:gd name="T1" fmla="*/ 218 h 218"/>
              <a:gd name="T2" fmla="*/ 0 w 35"/>
              <a:gd name="T3" fmla="*/ 201 h 218"/>
              <a:gd name="T4" fmla="*/ 0 w 35"/>
              <a:gd name="T5" fmla="*/ 18 h 218"/>
              <a:gd name="T6" fmla="*/ 17 w 35"/>
              <a:gd name="T7" fmla="*/ 0 h 218"/>
              <a:gd name="T8" fmla="*/ 35 w 35"/>
              <a:gd name="T9" fmla="*/ 18 h 218"/>
              <a:gd name="T10" fmla="*/ 35 w 35"/>
              <a:gd name="T11" fmla="*/ 201 h 218"/>
              <a:gd name="T12" fmla="*/ 17 w 35"/>
              <a:gd name="T13" fmla="*/ 218 h 218"/>
              <a:gd name="T14" fmla="*/ 17 w 35"/>
              <a:gd name="T15" fmla="*/ 218 h 218"/>
              <a:gd name="T16" fmla="*/ 17 w 35"/>
              <a:gd name="T1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8">
                <a:moveTo>
                  <a:pt x="17" y="218"/>
                </a:moveTo>
                <a:cubicBezTo>
                  <a:pt x="8" y="218"/>
                  <a:pt x="0" y="211"/>
                  <a:pt x="0" y="201"/>
                </a:cubicBezTo>
                <a:cubicBezTo>
                  <a:pt x="0" y="18"/>
                  <a:pt x="0" y="18"/>
                  <a:pt x="0" y="18"/>
                </a:cubicBezTo>
                <a:cubicBezTo>
                  <a:pt x="0" y="8"/>
                  <a:pt x="8" y="0"/>
                  <a:pt x="17" y="0"/>
                </a:cubicBezTo>
                <a:cubicBezTo>
                  <a:pt x="27" y="0"/>
                  <a:pt x="35" y="8"/>
                  <a:pt x="35" y="18"/>
                </a:cubicBezTo>
                <a:cubicBezTo>
                  <a:pt x="35" y="201"/>
                  <a:pt x="35" y="201"/>
                  <a:pt x="35" y="201"/>
                </a:cubicBezTo>
                <a:cubicBezTo>
                  <a:pt x="35" y="211"/>
                  <a:pt x="27" y="218"/>
                  <a:pt x="17" y="218"/>
                </a:cubicBezTo>
                <a:close/>
                <a:moveTo>
                  <a:pt x="17" y="218"/>
                </a:moveTo>
                <a:cubicBezTo>
                  <a:pt x="17" y="218"/>
                  <a:pt x="17" y="218"/>
                  <a:pt x="17" y="218"/>
                </a:cubicBezTo>
              </a:path>
            </a:pathLst>
          </a:custGeom>
          <a:solidFill>
            <a:srgbClr val="2398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4" name="Freeform 18">
            <a:extLst>
              <a:ext uri="{FF2B5EF4-FFF2-40B4-BE49-F238E27FC236}">
                <a16:creationId xmlns:a16="http://schemas.microsoft.com/office/drawing/2014/main" id="{9A0C1A67-AC4D-4BB5-B217-22172211A835}"/>
              </a:ext>
            </a:extLst>
          </p:cNvPr>
          <p:cNvSpPr>
            <a:spLocks noEditPoints="1"/>
          </p:cNvSpPr>
          <p:nvPr userDrawn="1"/>
        </p:nvSpPr>
        <p:spPr bwMode="auto">
          <a:xfrm>
            <a:off x="2154745" y="5241531"/>
            <a:ext cx="119063" cy="357188"/>
          </a:xfrm>
          <a:custGeom>
            <a:avLst/>
            <a:gdLst>
              <a:gd name="T0" fmla="*/ 83 w 83"/>
              <a:gd name="T1" fmla="*/ 249 h 249"/>
              <a:gd name="T2" fmla="*/ 0 w 83"/>
              <a:gd name="T3" fmla="*/ 249 h 249"/>
              <a:gd name="T4" fmla="*/ 0 w 83"/>
              <a:gd name="T5" fmla="*/ 32 h 249"/>
              <a:gd name="T6" fmla="*/ 33 w 83"/>
              <a:gd name="T7" fmla="*/ 0 h 249"/>
              <a:gd name="T8" fmla="*/ 50 w 83"/>
              <a:gd name="T9" fmla="*/ 0 h 249"/>
              <a:gd name="T10" fmla="*/ 83 w 83"/>
              <a:gd name="T11" fmla="*/ 32 h 249"/>
              <a:gd name="T12" fmla="*/ 83 w 83"/>
              <a:gd name="T13" fmla="*/ 249 h 249"/>
              <a:gd name="T14" fmla="*/ 83 w 83"/>
              <a:gd name="T15" fmla="*/ 249 h 249"/>
              <a:gd name="T16" fmla="*/ 83 w 83"/>
              <a:gd name="T17"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9">
                <a:moveTo>
                  <a:pt x="83" y="249"/>
                </a:moveTo>
                <a:cubicBezTo>
                  <a:pt x="0" y="249"/>
                  <a:pt x="0" y="249"/>
                  <a:pt x="0" y="249"/>
                </a:cubicBezTo>
                <a:cubicBezTo>
                  <a:pt x="0" y="32"/>
                  <a:pt x="0" y="32"/>
                  <a:pt x="0" y="32"/>
                </a:cubicBezTo>
                <a:cubicBezTo>
                  <a:pt x="0" y="14"/>
                  <a:pt x="15" y="0"/>
                  <a:pt x="33" y="0"/>
                </a:cubicBezTo>
                <a:cubicBezTo>
                  <a:pt x="50" y="0"/>
                  <a:pt x="50" y="0"/>
                  <a:pt x="50" y="0"/>
                </a:cubicBezTo>
                <a:cubicBezTo>
                  <a:pt x="68" y="0"/>
                  <a:pt x="83" y="14"/>
                  <a:pt x="83" y="32"/>
                </a:cubicBezTo>
                <a:lnTo>
                  <a:pt x="83" y="249"/>
                </a:lnTo>
                <a:close/>
                <a:moveTo>
                  <a:pt x="83" y="249"/>
                </a:moveTo>
                <a:cubicBezTo>
                  <a:pt x="83" y="249"/>
                  <a:pt x="83" y="249"/>
                  <a:pt x="83" y="249"/>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5" name="Freeform 19">
            <a:extLst>
              <a:ext uri="{FF2B5EF4-FFF2-40B4-BE49-F238E27FC236}">
                <a16:creationId xmlns:a16="http://schemas.microsoft.com/office/drawing/2014/main" id="{1D50BB21-5BC5-4197-A961-DC96D49D3402}"/>
              </a:ext>
            </a:extLst>
          </p:cNvPr>
          <p:cNvSpPr>
            <a:spLocks/>
          </p:cNvSpPr>
          <p:nvPr userDrawn="1"/>
        </p:nvSpPr>
        <p:spPr bwMode="auto">
          <a:xfrm>
            <a:off x="1270508" y="5105006"/>
            <a:ext cx="735013" cy="600075"/>
          </a:xfrm>
          <a:custGeom>
            <a:avLst/>
            <a:gdLst>
              <a:gd name="T0" fmla="*/ 0 w 512"/>
              <a:gd name="T1" fmla="*/ 0 h 418"/>
              <a:gd name="T2" fmla="*/ 0 w 512"/>
              <a:gd name="T3" fmla="*/ 285 h 418"/>
              <a:gd name="T4" fmla="*/ 256 w 512"/>
              <a:gd name="T5" fmla="*/ 418 h 418"/>
              <a:gd name="T6" fmla="*/ 512 w 512"/>
              <a:gd name="T7" fmla="*/ 285 h 418"/>
              <a:gd name="T8" fmla="*/ 512 w 512"/>
              <a:gd name="T9" fmla="*/ 0 h 418"/>
            </a:gdLst>
            <a:ahLst/>
            <a:cxnLst>
              <a:cxn ang="0">
                <a:pos x="T0" y="T1"/>
              </a:cxn>
              <a:cxn ang="0">
                <a:pos x="T2" y="T3"/>
              </a:cxn>
              <a:cxn ang="0">
                <a:pos x="T4" y="T5"/>
              </a:cxn>
              <a:cxn ang="0">
                <a:pos x="T6" y="T7"/>
              </a:cxn>
              <a:cxn ang="0">
                <a:pos x="T8" y="T9"/>
              </a:cxn>
            </a:cxnLst>
            <a:rect l="0" t="0" r="r" b="b"/>
            <a:pathLst>
              <a:path w="512" h="418">
                <a:moveTo>
                  <a:pt x="0" y="0"/>
                </a:moveTo>
                <a:cubicBezTo>
                  <a:pt x="0" y="285"/>
                  <a:pt x="0" y="285"/>
                  <a:pt x="0" y="285"/>
                </a:cubicBezTo>
                <a:cubicBezTo>
                  <a:pt x="0" y="346"/>
                  <a:pt x="115" y="418"/>
                  <a:pt x="256" y="418"/>
                </a:cubicBezTo>
                <a:cubicBezTo>
                  <a:pt x="397" y="418"/>
                  <a:pt x="512" y="347"/>
                  <a:pt x="512" y="285"/>
                </a:cubicBezTo>
                <a:cubicBezTo>
                  <a:pt x="512" y="0"/>
                  <a:pt x="512" y="0"/>
                  <a:pt x="51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06" name="Freeform 20">
            <a:extLst>
              <a:ext uri="{FF2B5EF4-FFF2-40B4-BE49-F238E27FC236}">
                <a16:creationId xmlns:a16="http://schemas.microsoft.com/office/drawing/2014/main" id="{3BA5C2AE-0804-47A4-A4CA-B1EDB6F3EB8C}"/>
              </a:ext>
            </a:extLst>
          </p:cNvPr>
          <p:cNvSpPr>
            <a:spLocks noEditPoints="1"/>
          </p:cNvSpPr>
          <p:nvPr userDrawn="1"/>
        </p:nvSpPr>
        <p:spPr bwMode="auto">
          <a:xfrm>
            <a:off x="943482" y="4577956"/>
            <a:ext cx="1389063" cy="708025"/>
          </a:xfrm>
          <a:custGeom>
            <a:avLst/>
            <a:gdLst>
              <a:gd name="T0" fmla="*/ 469 w 968"/>
              <a:gd name="T1" fmla="*/ 489 h 493"/>
              <a:gd name="T2" fmla="*/ 27 w 968"/>
              <a:gd name="T3" fmla="*/ 280 h 493"/>
              <a:gd name="T4" fmla="*/ 27 w 968"/>
              <a:gd name="T5" fmla="*/ 218 h 493"/>
              <a:gd name="T6" fmla="*/ 469 w 968"/>
              <a:gd name="T7" fmla="*/ 4 h 493"/>
              <a:gd name="T8" fmla="*/ 499 w 968"/>
              <a:gd name="T9" fmla="*/ 4 h 493"/>
              <a:gd name="T10" fmla="*/ 941 w 968"/>
              <a:gd name="T11" fmla="*/ 218 h 493"/>
              <a:gd name="T12" fmla="*/ 941 w 968"/>
              <a:gd name="T13" fmla="*/ 280 h 493"/>
              <a:gd name="T14" fmla="*/ 499 w 968"/>
              <a:gd name="T15" fmla="*/ 489 h 493"/>
              <a:gd name="T16" fmla="*/ 469 w 968"/>
              <a:gd name="T17" fmla="*/ 489 h 493"/>
              <a:gd name="T18" fmla="*/ 469 w 968"/>
              <a:gd name="T19" fmla="*/ 489 h 493"/>
              <a:gd name="T20" fmla="*/ 469 w 968"/>
              <a:gd name="T21" fmla="*/ 48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8" h="493">
                <a:moveTo>
                  <a:pt x="469" y="489"/>
                </a:moveTo>
                <a:cubicBezTo>
                  <a:pt x="27" y="280"/>
                  <a:pt x="27" y="280"/>
                  <a:pt x="27" y="280"/>
                </a:cubicBezTo>
                <a:cubicBezTo>
                  <a:pt x="1" y="268"/>
                  <a:pt x="0" y="231"/>
                  <a:pt x="27" y="218"/>
                </a:cubicBezTo>
                <a:cubicBezTo>
                  <a:pt x="469" y="4"/>
                  <a:pt x="469" y="4"/>
                  <a:pt x="469" y="4"/>
                </a:cubicBezTo>
                <a:cubicBezTo>
                  <a:pt x="478" y="0"/>
                  <a:pt x="490" y="0"/>
                  <a:pt x="499" y="4"/>
                </a:cubicBezTo>
                <a:cubicBezTo>
                  <a:pt x="941" y="218"/>
                  <a:pt x="941" y="218"/>
                  <a:pt x="941" y="218"/>
                </a:cubicBezTo>
                <a:cubicBezTo>
                  <a:pt x="968" y="231"/>
                  <a:pt x="967" y="268"/>
                  <a:pt x="941" y="280"/>
                </a:cubicBezTo>
                <a:cubicBezTo>
                  <a:pt x="499" y="489"/>
                  <a:pt x="499" y="489"/>
                  <a:pt x="499" y="489"/>
                </a:cubicBezTo>
                <a:cubicBezTo>
                  <a:pt x="489" y="493"/>
                  <a:pt x="479" y="493"/>
                  <a:pt x="469" y="489"/>
                </a:cubicBezTo>
                <a:close/>
                <a:moveTo>
                  <a:pt x="469" y="489"/>
                </a:moveTo>
                <a:cubicBezTo>
                  <a:pt x="469" y="489"/>
                  <a:pt x="469" y="489"/>
                  <a:pt x="469" y="489"/>
                </a:cubicBezTo>
              </a:path>
            </a:pathLst>
          </a:custGeom>
          <a:solidFill>
            <a:srgbClr val="504CF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173477" y="354444"/>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userDrawn="1">
  <p:cSld name="节标题">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6E8D5E-5AD8-4FF7-A7F7-28956F4ABA4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a:extLst>
              <a:ext uri="{FF2B5EF4-FFF2-40B4-BE49-F238E27FC236}">
                <a16:creationId xmlns:a16="http://schemas.microsoft.com/office/drawing/2014/main" id="{17D90B40-23BE-4525-B89F-7010CBF65B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18999" y="0"/>
            <a:ext cx="5073559" cy="4231758"/>
          </a:xfrm>
          <a:prstGeom prst="rect">
            <a:avLst/>
          </a:prstGeom>
        </p:spPr>
      </p:pic>
      <p:sp>
        <p:nvSpPr>
          <p:cNvPr id="5" name="椭圆 4">
            <a:extLst>
              <a:ext uri="{FF2B5EF4-FFF2-40B4-BE49-F238E27FC236}">
                <a16:creationId xmlns:a16="http://schemas.microsoft.com/office/drawing/2014/main" id="{43E69121-060C-4A6A-B722-7433022ABC39}"/>
              </a:ext>
            </a:extLst>
          </p:cNvPr>
          <p:cNvSpPr/>
          <p:nvPr userDrawn="1"/>
        </p:nvSpPr>
        <p:spPr>
          <a:xfrm>
            <a:off x="6845596" y="1711842"/>
            <a:ext cx="2519916" cy="25199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AutoShape 3">
            <a:extLst>
              <a:ext uri="{FF2B5EF4-FFF2-40B4-BE49-F238E27FC236}">
                <a16:creationId xmlns:a16="http://schemas.microsoft.com/office/drawing/2014/main" id="{F184C0A0-7D8A-4306-9EB8-B061D0A66CBC}"/>
              </a:ext>
            </a:extLst>
          </p:cNvPr>
          <p:cNvSpPr>
            <a:spLocks noChangeAspect="1" noChangeArrowheads="1" noTextEdit="1"/>
          </p:cNvSpPr>
          <p:nvPr userDrawn="1"/>
        </p:nvSpPr>
        <p:spPr bwMode="auto">
          <a:xfrm>
            <a:off x="7373146" y="2240329"/>
            <a:ext cx="1451720" cy="1481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形 3">
            <a:extLst>
              <a:ext uri="{FF2B5EF4-FFF2-40B4-BE49-F238E27FC236}">
                <a16:creationId xmlns:a16="http://schemas.microsoft.com/office/drawing/2014/main" id="{7433CED0-3ACA-422D-9765-91005083A19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2" y="3136605"/>
            <a:ext cx="3301237" cy="3721395"/>
          </a:xfrm>
          <a:prstGeom prst="rect">
            <a:avLst/>
          </a:prstGeom>
        </p:spPr>
      </p:pic>
      <p:sp>
        <p:nvSpPr>
          <p:cNvPr id="20" name="标题 1"/>
          <p:cNvSpPr>
            <a:spLocks noGrp="1"/>
          </p:cNvSpPr>
          <p:nvPr userDrawn="1">
            <p:ph type="title"/>
          </p:nvPr>
        </p:nvSpPr>
        <p:spPr>
          <a:xfrm>
            <a:off x="2107659" y="2240329"/>
            <a:ext cx="5419185" cy="895350"/>
          </a:xfr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2108775" y="3135679"/>
            <a:ext cx="5419185" cy="1015623"/>
          </a:xfr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pic>
        <p:nvPicPr>
          <p:cNvPr id="9"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6" cstate="print"/>
          <a:srcRect/>
          <a:stretch>
            <a:fillRect/>
          </a:stretch>
        </p:blipFill>
        <p:spPr bwMode="auto">
          <a:xfrm>
            <a:off x="424563" y="319999"/>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dirty="0"/>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67759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2025-07-31</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28417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2" cstate="print"/>
          <a:srcRect/>
          <a:stretch>
            <a:fillRect/>
          </a:stretch>
        </p:blipFill>
        <p:spPr bwMode="auto">
          <a:xfrm>
            <a:off x="9032161" y="334755"/>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9889CE2A-E14A-49AA-BC8A-78C19038F6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43500" y="0"/>
            <a:ext cx="8105000" cy="4048352"/>
          </a:xfrm>
          <a:prstGeom prst="rect">
            <a:avLst/>
          </a:prstGeom>
        </p:spPr>
      </p:pic>
      <p:sp>
        <p:nvSpPr>
          <p:cNvPr id="13" name="标题 1"/>
          <p:cNvSpPr>
            <a:spLocks noGrp="1"/>
          </p:cNvSpPr>
          <p:nvPr userDrawn="1">
            <p:ph type="ctrTitle" hasCustomPrompt="1"/>
          </p:nvPr>
        </p:nvSpPr>
        <p:spPr>
          <a:xfrm>
            <a:off x="3382962" y="2051747"/>
            <a:ext cx="5426076" cy="1621509"/>
          </a:xfrm>
        </p:spPr>
        <p:txBody>
          <a:bodyPr anchor="b">
            <a:normAutofit/>
          </a:bodyPr>
          <a:lstStyle>
            <a:lvl1pPr marL="0" indent="0" algn="ctr">
              <a:buFont typeface="Arial" panose="020B0604020202020204" pitchFamily="34" charset="0"/>
              <a:buNone/>
              <a:defRPr sz="3200">
                <a:solidFill>
                  <a:schemeClr val="accent2"/>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3382962" y="4685064"/>
            <a:ext cx="5426076" cy="310871"/>
          </a:xfrm>
        </p:spPr>
        <p:txBody>
          <a:bodyPr vert="horz" lIns="91440" tIns="45720" rIns="91440" bIns="45720" rtlCol="0">
            <a:normAutofit/>
          </a:bodyPr>
          <a:lstStyle>
            <a:lvl1pPr marL="0" indent="0" algn="ct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6" name="文本占位符 13">
            <a:extLst>
              <a:ext uri="{FF2B5EF4-FFF2-40B4-BE49-F238E27FC236}">
                <a16:creationId xmlns:a16="http://schemas.microsoft.com/office/drawing/2014/main" id="{05EBDA4F-7210-4CAE-8333-80DB24212E78}"/>
              </a:ext>
            </a:extLst>
          </p:cNvPr>
          <p:cNvSpPr>
            <a:spLocks noGrp="1"/>
          </p:cNvSpPr>
          <p:nvPr>
            <p:ph type="body" sz="quarter" idx="10" hasCustomPrompt="1"/>
          </p:nvPr>
        </p:nvSpPr>
        <p:spPr>
          <a:xfrm>
            <a:off x="3382962" y="4388793"/>
            <a:ext cx="5426076" cy="296271"/>
          </a:xfrm>
        </p:spPr>
        <p:txBody>
          <a:bodyPr vert="horz" anchor="ctr">
            <a:noAutofit/>
          </a:bodyPr>
          <a:lstStyle>
            <a:lvl1pPr marL="0" indent="0" algn="ct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7" name="椭圆 6">
            <a:extLst>
              <a:ext uri="{FF2B5EF4-FFF2-40B4-BE49-F238E27FC236}">
                <a16:creationId xmlns:a16="http://schemas.microsoft.com/office/drawing/2014/main" id="{96B61AC4-A681-46AA-882F-93C28663A1FE}"/>
              </a:ext>
            </a:extLst>
          </p:cNvPr>
          <p:cNvSpPr/>
          <p:nvPr userDrawn="1"/>
        </p:nvSpPr>
        <p:spPr>
          <a:xfrm>
            <a:off x="1591497" y="1847149"/>
            <a:ext cx="1662067" cy="1662067"/>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形 8">
            <a:extLst>
              <a:ext uri="{FF2B5EF4-FFF2-40B4-BE49-F238E27FC236}">
                <a16:creationId xmlns:a16="http://schemas.microsoft.com/office/drawing/2014/main" id="{AE946919-B84A-48C8-902D-14658F20954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620388" y="6240462"/>
            <a:ext cx="1236340" cy="617537"/>
          </a:xfrm>
          <a:prstGeom prst="rect">
            <a:avLst/>
          </a:prstGeom>
        </p:spPr>
      </p:pic>
      <p:sp>
        <p:nvSpPr>
          <p:cNvPr id="10" name="椭圆 9">
            <a:extLst>
              <a:ext uri="{FF2B5EF4-FFF2-40B4-BE49-F238E27FC236}">
                <a16:creationId xmlns:a16="http://schemas.microsoft.com/office/drawing/2014/main" id="{8C4DD4F3-F248-4F26-9EA9-5A49FBD8BE88}"/>
              </a:ext>
            </a:extLst>
          </p:cNvPr>
          <p:cNvSpPr/>
          <p:nvPr userDrawn="1"/>
        </p:nvSpPr>
        <p:spPr>
          <a:xfrm>
            <a:off x="9171956" y="3865850"/>
            <a:ext cx="976544" cy="97654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id="{3CACF7B3-C1F4-4F34-8D17-183410C0D2C4}"/>
              </a:ext>
            </a:extLst>
          </p:cNvPr>
          <p:cNvSpPr/>
          <p:nvPr userDrawn="1"/>
        </p:nvSpPr>
        <p:spPr>
          <a:xfrm>
            <a:off x="1103225" y="3471972"/>
            <a:ext cx="613626" cy="613626"/>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Freeform 7">
            <a:extLst>
              <a:ext uri="{FF2B5EF4-FFF2-40B4-BE49-F238E27FC236}">
                <a16:creationId xmlns:a16="http://schemas.microsoft.com/office/drawing/2014/main" id="{77089441-729A-4016-8237-387076B7C84A}"/>
              </a:ext>
            </a:extLst>
          </p:cNvPr>
          <p:cNvSpPr>
            <a:spLocks noEditPoints="1"/>
          </p:cNvSpPr>
          <p:nvPr userDrawn="1"/>
        </p:nvSpPr>
        <p:spPr bwMode="auto">
          <a:xfrm>
            <a:off x="9403593" y="3707952"/>
            <a:ext cx="744907" cy="755292"/>
          </a:xfrm>
          <a:custGeom>
            <a:avLst/>
            <a:gdLst>
              <a:gd name="T0" fmla="*/ 735 w 784"/>
              <a:gd name="T1" fmla="*/ 177 h 797"/>
              <a:gd name="T2" fmla="*/ 608 w 784"/>
              <a:gd name="T3" fmla="*/ 49 h 797"/>
              <a:gd name="T4" fmla="*/ 429 w 784"/>
              <a:gd name="T5" fmla="*/ 49 h 797"/>
              <a:gd name="T6" fmla="*/ 89 w 784"/>
              <a:gd name="T7" fmla="*/ 388 h 797"/>
              <a:gd name="T8" fmla="*/ 53 w 784"/>
              <a:gd name="T9" fmla="*/ 466 h 797"/>
              <a:gd name="T10" fmla="*/ 3 w 784"/>
              <a:gd name="T11" fmla="*/ 721 h 797"/>
              <a:gd name="T12" fmla="*/ 3 w 784"/>
              <a:gd name="T13" fmla="*/ 723 h 797"/>
              <a:gd name="T14" fmla="*/ 21 w 784"/>
              <a:gd name="T15" fmla="*/ 778 h 797"/>
              <a:gd name="T16" fmla="*/ 68 w 784"/>
              <a:gd name="T17" fmla="*/ 797 h 797"/>
              <a:gd name="T18" fmla="*/ 76 w 784"/>
              <a:gd name="T19" fmla="*/ 797 h 797"/>
              <a:gd name="T20" fmla="*/ 78 w 784"/>
              <a:gd name="T21" fmla="*/ 797 h 797"/>
              <a:gd name="T22" fmla="*/ 321 w 784"/>
              <a:gd name="T23" fmla="*/ 731 h 797"/>
              <a:gd name="T24" fmla="*/ 395 w 784"/>
              <a:gd name="T25" fmla="*/ 695 h 797"/>
              <a:gd name="T26" fmla="*/ 735 w 784"/>
              <a:gd name="T27" fmla="*/ 355 h 797"/>
              <a:gd name="T28" fmla="*/ 735 w 784"/>
              <a:gd name="T29" fmla="*/ 177 h 797"/>
              <a:gd name="T30" fmla="*/ 518 w 784"/>
              <a:gd name="T31" fmla="*/ 78 h 797"/>
              <a:gd name="T32" fmla="*/ 561 w 784"/>
              <a:gd name="T33" fmla="*/ 96 h 797"/>
              <a:gd name="T34" fmla="*/ 688 w 784"/>
              <a:gd name="T35" fmla="*/ 224 h 797"/>
              <a:gd name="T36" fmla="*/ 688 w 784"/>
              <a:gd name="T37" fmla="*/ 309 h 797"/>
              <a:gd name="T38" fmla="*/ 673 w 784"/>
              <a:gd name="T39" fmla="*/ 324 h 797"/>
              <a:gd name="T40" fmla="*/ 460 w 784"/>
              <a:gd name="T41" fmla="*/ 111 h 797"/>
              <a:gd name="T42" fmla="*/ 476 w 784"/>
              <a:gd name="T43" fmla="*/ 96 h 797"/>
              <a:gd name="T44" fmla="*/ 518 w 784"/>
              <a:gd name="T45" fmla="*/ 78 h 797"/>
              <a:gd name="T46" fmla="*/ 69 w 784"/>
              <a:gd name="T47" fmla="*/ 731 h 797"/>
              <a:gd name="T48" fmla="*/ 99 w 784"/>
              <a:gd name="T49" fmla="*/ 577 h 797"/>
              <a:gd name="T50" fmla="*/ 213 w 784"/>
              <a:gd name="T51" fmla="*/ 691 h 797"/>
              <a:gd name="T52" fmla="*/ 69 w 784"/>
              <a:gd name="T53" fmla="*/ 731 h 797"/>
              <a:gd name="T54" fmla="*/ 349 w 784"/>
              <a:gd name="T55" fmla="*/ 648 h 797"/>
              <a:gd name="T56" fmla="*/ 313 w 784"/>
              <a:gd name="T57" fmla="*/ 665 h 797"/>
              <a:gd name="T58" fmla="*/ 313 w 784"/>
              <a:gd name="T59" fmla="*/ 664 h 797"/>
              <a:gd name="T60" fmla="*/ 309 w 784"/>
              <a:gd name="T61" fmla="*/ 665 h 797"/>
              <a:gd name="T62" fmla="*/ 306 w 784"/>
              <a:gd name="T63" fmla="*/ 665 h 797"/>
              <a:gd name="T64" fmla="*/ 264 w 784"/>
              <a:gd name="T65" fmla="*/ 648 h 797"/>
              <a:gd name="T66" fmla="*/ 136 w 784"/>
              <a:gd name="T67" fmla="*/ 520 h 797"/>
              <a:gd name="T68" fmla="*/ 119 w 784"/>
              <a:gd name="T69" fmla="*/ 474 h 797"/>
              <a:gd name="T70" fmla="*/ 120 w 784"/>
              <a:gd name="T71" fmla="*/ 468 h 797"/>
              <a:gd name="T72" fmla="*/ 119 w 784"/>
              <a:gd name="T73" fmla="*/ 468 h 797"/>
              <a:gd name="T74" fmla="*/ 136 w 784"/>
              <a:gd name="T75" fmla="*/ 435 h 797"/>
              <a:gd name="T76" fmla="*/ 413 w 784"/>
              <a:gd name="T77" fmla="*/ 158 h 797"/>
              <a:gd name="T78" fmla="*/ 626 w 784"/>
              <a:gd name="T79" fmla="*/ 371 h 797"/>
              <a:gd name="T80" fmla="*/ 349 w 784"/>
              <a:gd name="T81" fmla="*/ 648 h 797"/>
              <a:gd name="T82" fmla="*/ 349 w 784"/>
              <a:gd name="T83" fmla="*/ 648 h 797"/>
              <a:gd name="T84" fmla="*/ 349 w 784"/>
              <a:gd name="T85" fmla="*/ 648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797">
                <a:moveTo>
                  <a:pt x="735" y="177"/>
                </a:moveTo>
                <a:cubicBezTo>
                  <a:pt x="608" y="49"/>
                  <a:pt x="608" y="49"/>
                  <a:pt x="608" y="49"/>
                </a:cubicBezTo>
                <a:cubicBezTo>
                  <a:pt x="558" y="0"/>
                  <a:pt x="478" y="0"/>
                  <a:pt x="429" y="49"/>
                </a:cubicBezTo>
                <a:cubicBezTo>
                  <a:pt x="89" y="388"/>
                  <a:pt x="89" y="388"/>
                  <a:pt x="89" y="388"/>
                </a:cubicBezTo>
                <a:cubicBezTo>
                  <a:pt x="68" y="410"/>
                  <a:pt x="56" y="438"/>
                  <a:pt x="53" y="466"/>
                </a:cubicBezTo>
                <a:cubicBezTo>
                  <a:pt x="3" y="721"/>
                  <a:pt x="3" y="721"/>
                  <a:pt x="3" y="721"/>
                </a:cubicBezTo>
                <a:cubicBezTo>
                  <a:pt x="3" y="723"/>
                  <a:pt x="3" y="723"/>
                  <a:pt x="3" y="723"/>
                </a:cubicBezTo>
                <a:cubicBezTo>
                  <a:pt x="0" y="744"/>
                  <a:pt x="7" y="764"/>
                  <a:pt x="21" y="778"/>
                </a:cubicBezTo>
                <a:cubicBezTo>
                  <a:pt x="34" y="790"/>
                  <a:pt x="50" y="797"/>
                  <a:pt x="68" y="797"/>
                </a:cubicBezTo>
                <a:cubicBezTo>
                  <a:pt x="70" y="797"/>
                  <a:pt x="73" y="797"/>
                  <a:pt x="76" y="797"/>
                </a:cubicBezTo>
                <a:cubicBezTo>
                  <a:pt x="78" y="797"/>
                  <a:pt x="78" y="797"/>
                  <a:pt x="78" y="797"/>
                </a:cubicBezTo>
                <a:cubicBezTo>
                  <a:pt x="321" y="731"/>
                  <a:pt x="321" y="731"/>
                  <a:pt x="321" y="731"/>
                </a:cubicBezTo>
                <a:cubicBezTo>
                  <a:pt x="349" y="728"/>
                  <a:pt x="375" y="715"/>
                  <a:pt x="395" y="695"/>
                </a:cubicBezTo>
                <a:cubicBezTo>
                  <a:pt x="735" y="355"/>
                  <a:pt x="735" y="355"/>
                  <a:pt x="735" y="355"/>
                </a:cubicBezTo>
                <a:cubicBezTo>
                  <a:pt x="784" y="306"/>
                  <a:pt x="784" y="226"/>
                  <a:pt x="735" y="177"/>
                </a:cubicBezTo>
                <a:close/>
                <a:moveTo>
                  <a:pt x="518" y="78"/>
                </a:moveTo>
                <a:cubicBezTo>
                  <a:pt x="534" y="78"/>
                  <a:pt x="549" y="84"/>
                  <a:pt x="561" y="96"/>
                </a:cubicBezTo>
                <a:cubicBezTo>
                  <a:pt x="688" y="224"/>
                  <a:pt x="688" y="224"/>
                  <a:pt x="688" y="224"/>
                </a:cubicBezTo>
                <a:cubicBezTo>
                  <a:pt x="712" y="247"/>
                  <a:pt x="712" y="285"/>
                  <a:pt x="688" y="309"/>
                </a:cubicBezTo>
                <a:cubicBezTo>
                  <a:pt x="673" y="324"/>
                  <a:pt x="673" y="324"/>
                  <a:pt x="673" y="324"/>
                </a:cubicBezTo>
                <a:cubicBezTo>
                  <a:pt x="460" y="111"/>
                  <a:pt x="460" y="111"/>
                  <a:pt x="460" y="111"/>
                </a:cubicBezTo>
                <a:cubicBezTo>
                  <a:pt x="476" y="96"/>
                  <a:pt x="476" y="96"/>
                  <a:pt x="476" y="96"/>
                </a:cubicBezTo>
                <a:cubicBezTo>
                  <a:pt x="487" y="84"/>
                  <a:pt x="503" y="78"/>
                  <a:pt x="518" y="78"/>
                </a:cubicBezTo>
                <a:close/>
                <a:moveTo>
                  <a:pt x="69" y="731"/>
                </a:moveTo>
                <a:cubicBezTo>
                  <a:pt x="99" y="577"/>
                  <a:pt x="99" y="577"/>
                  <a:pt x="99" y="577"/>
                </a:cubicBezTo>
                <a:cubicBezTo>
                  <a:pt x="213" y="691"/>
                  <a:pt x="213" y="691"/>
                  <a:pt x="213" y="691"/>
                </a:cubicBezTo>
                <a:lnTo>
                  <a:pt x="69" y="731"/>
                </a:lnTo>
                <a:close/>
                <a:moveTo>
                  <a:pt x="349" y="648"/>
                </a:moveTo>
                <a:cubicBezTo>
                  <a:pt x="339" y="658"/>
                  <a:pt x="327" y="664"/>
                  <a:pt x="313" y="665"/>
                </a:cubicBezTo>
                <a:cubicBezTo>
                  <a:pt x="313" y="664"/>
                  <a:pt x="313" y="664"/>
                  <a:pt x="313" y="664"/>
                </a:cubicBezTo>
                <a:cubicBezTo>
                  <a:pt x="309" y="665"/>
                  <a:pt x="309" y="665"/>
                  <a:pt x="309" y="665"/>
                </a:cubicBezTo>
                <a:cubicBezTo>
                  <a:pt x="308" y="665"/>
                  <a:pt x="307" y="665"/>
                  <a:pt x="306" y="665"/>
                </a:cubicBezTo>
                <a:cubicBezTo>
                  <a:pt x="290" y="665"/>
                  <a:pt x="275" y="659"/>
                  <a:pt x="264" y="648"/>
                </a:cubicBezTo>
                <a:cubicBezTo>
                  <a:pt x="136" y="520"/>
                  <a:pt x="136" y="520"/>
                  <a:pt x="136" y="520"/>
                </a:cubicBezTo>
                <a:cubicBezTo>
                  <a:pt x="124" y="508"/>
                  <a:pt x="118" y="491"/>
                  <a:pt x="119" y="474"/>
                </a:cubicBezTo>
                <a:cubicBezTo>
                  <a:pt x="120" y="468"/>
                  <a:pt x="120" y="468"/>
                  <a:pt x="120" y="468"/>
                </a:cubicBezTo>
                <a:cubicBezTo>
                  <a:pt x="119" y="468"/>
                  <a:pt x="119" y="468"/>
                  <a:pt x="119" y="468"/>
                </a:cubicBezTo>
                <a:cubicBezTo>
                  <a:pt x="121" y="456"/>
                  <a:pt x="127" y="445"/>
                  <a:pt x="136" y="435"/>
                </a:cubicBezTo>
                <a:cubicBezTo>
                  <a:pt x="413" y="158"/>
                  <a:pt x="413" y="158"/>
                  <a:pt x="413" y="158"/>
                </a:cubicBezTo>
                <a:cubicBezTo>
                  <a:pt x="626" y="371"/>
                  <a:pt x="626" y="371"/>
                  <a:pt x="626" y="371"/>
                </a:cubicBezTo>
                <a:lnTo>
                  <a:pt x="349" y="648"/>
                </a:lnTo>
                <a:close/>
                <a:moveTo>
                  <a:pt x="349" y="648"/>
                </a:moveTo>
                <a:cubicBezTo>
                  <a:pt x="349" y="648"/>
                  <a:pt x="349" y="648"/>
                  <a:pt x="349" y="648"/>
                </a:cubicBezTo>
              </a:path>
            </a:pathLst>
          </a:custGeom>
          <a:solidFill>
            <a:srgbClr val="504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2025-07-31</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pic>
        <p:nvPicPr>
          <p:cNvPr id="11" name="Picture 4" descr="财税学院_2345看图王">
            <a:extLst>
              <a:ext uri="{FF2B5EF4-FFF2-40B4-BE49-F238E27FC236}">
                <a16:creationId xmlns:a16="http://schemas.microsoft.com/office/drawing/2014/main" id="{83A4DAA0-2164-4116-A410-8026D0BE5A2D}"/>
              </a:ext>
            </a:extLst>
          </p:cNvPr>
          <p:cNvPicPr>
            <a:picLocks noChangeAspect="1" noChangeArrowheads="1"/>
          </p:cNvPicPr>
          <p:nvPr userDrawn="1"/>
        </p:nvPicPr>
        <p:blipFill>
          <a:blip r:embed="rId8" cstate="print"/>
          <a:srcRect/>
          <a:stretch>
            <a:fillRect/>
          </a:stretch>
        </p:blipFill>
        <p:spPr bwMode="auto">
          <a:xfrm>
            <a:off x="9215041" y="338337"/>
            <a:ext cx="2452108" cy="3520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3" name="íṡļíḋé">
            <a:extLst>
              <a:ext uri="{FF2B5EF4-FFF2-40B4-BE49-F238E27FC236}">
                <a16:creationId xmlns:a16="http://schemas.microsoft.com/office/drawing/2014/main" id="{99044E65-71C2-4B92-8DDC-1AD787D09245}"/>
              </a:ext>
            </a:extLst>
          </p:cNvPr>
          <p:cNvGrpSpPr/>
          <p:nvPr userDrawn="1"/>
        </p:nvGrpSpPr>
        <p:grpSpPr>
          <a:xfrm>
            <a:off x="0" y="4452495"/>
            <a:ext cx="12177677" cy="2440828"/>
            <a:chOff x="0" y="4466341"/>
            <a:chExt cx="9144000" cy="1832773"/>
          </a:xfrm>
        </p:grpSpPr>
        <p:sp>
          <p:nvSpPr>
            <p:cNvPr id="1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1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2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9" r:id="rId3"/>
    <p:sldLayoutId id="2147483662"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12" userDrawn="1">
          <p15:clr>
            <a:srgbClr val="F26B43"/>
          </p15:clr>
        </p15:guide>
        <p15:guide id="5" orient="horz" pos="3931" userDrawn="1">
          <p15:clr>
            <a:srgbClr val="F26B43"/>
          </p15:clr>
        </p15:guide>
        <p15:guide id="6" orient="horz" pos="38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16.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12.wmf"/><Relationship Id="rId4" Type="http://schemas.openxmlformats.org/officeDocument/2006/relationships/image" Target="../media/image11.wm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6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6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slideLayout" Target="../slideLayouts/slideLayout4.xml"/><Relationship Id="rId1" Type="http://schemas.openxmlformats.org/officeDocument/2006/relationships/tags" Target="../tags/tag68.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9.xml"/><Relationship Id="rId1" Type="http://schemas.openxmlformats.org/officeDocument/2006/relationships/themeOverride" Target="../theme/themeOverride3.x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3C326D0B-7DAB-41B6-8030-2E4A18CC949B}"/>
              </a:ext>
            </a:extLst>
          </p:cNvPr>
          <p:cNvGraphicFramePr>
            <a:graphicFrameLocks noChangeAspect="1"/>
          </p:cNvGraphicFramePr>
          <p:nvPr>
            <p:extLst>
              <p:ext uri="{D42A27DB-BD31-4B8C-83A1-F6EECF244321}">
                <p14:modId xmlns:p14="http://schemas.microsoft.com/office/powerpoint/2010/main" val="25840861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3C326D0B-7DAB-41B6-8030-2E4A18CC949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EC933494-1B63-4A32-964F-D05236799BAA}"/>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4000" b="1"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 name="标题 3"/>
          <p:cNvSpPr>
            <a:spLocks noGrp="1"/>
          </p:cNvSpPr>
          <p:nvPr>
            <p:ph type="ctrTitle"/>
          </p:nvPr>
        </p:nvSpPr>
        <p:spPr>
          <a:xfrm>
            <a:off x="4757201" y="3506199"/>
            <a:ext cx="6973245" cy="1257932"/>
          </a:xfrm>
        </p:spPr>
        <p:txBody>
          <a:bodyPr/>
          <a:lstStyle/>
          <a:p>
            <a:r>
              <a:rPr lang="zh-CN" altLang="en-US" b="0" dirty="0">
                <a:latin typeface="+mj-ea"/>
              </a:rPr>
              <a:t>项目</a:t>
            </a:r>
            <a:r>
              <a:rPr lang="en-US" altLang="zh-CN" b="0" dirty="0">
                <a:latin typeface="+mj-ea"/>
              </a:rPr>
              <a:t>2 Python</a:t>
            </a:r>
            <a:r>
              <a:rPr lang="zh-CN" altLang="en-US" b="0" dirty="0">
                <a:latin typeface="+mj-ea"/>
              </a:rPr>
              <a:t>编程基础</a:t>
            </a:r>
          </a:p>
        </p:txBody>
      </p:sp>
    </p:spTree>
    <p:custDataLst>
      <p:tags r:id="rId2"/>
    </p:custDataLst>
    <p:extLst>
      <p:ext uri="{BB962C8B-B14F-4D97-AF65-F5344CB8AC3E}">
        <p14:creationId xmlns:p14="http://schemas.microsoft.com/office/powerpoint/2010/main" val="2271741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4" name="矩形 3"/>
          <p:cNvSpPr/>
          <p:nvPr/>
        </p:nvSpPr>
        <p:spPr>
          <a:xfrm>
            <a:off x="1210001" y="1025666"/>
            <a:ext cx="10260816" cy="4616648"/>
          </a:xfrm>
          <a:prstGeom prst="rect">
            <a:avLst/>
          </a:prstGeom>
        </p:spPr>
        <p:txBody>
          <a:bodyPr wrap="square">
            <a:spAutoFit/>
          </a:bodyPr>
          <a:lstStyle/>
          <a:p>
            <a:pPr indent="269875" algn="just">
              <a:lnSpc>
                <a:spcPct val="150000"/>
              </a:lnSpc>
              <a:spcAft>
                <a:spcPts val="0"/>
              </a:spcAft>
              <a:tabLst>
                <a:tab pos="440055" algn="l"/>
              </a:tabLst>
            </a:pPr>
            <a:r>
              <a:rPr kumimoji="1" lang="zh-CN" altLang="zh-CN" sz="2800" dirty="0">
                <a:latin typeface="微软雅黑" pitchFamily="34" charset="-122"/>
                <a:ea typeface="微软雅黑" pitchFamily="34" charset="-122"/>
              </a:rPr>
              <a:t>在程序运行过程中，其值保持不变的量称为</a:t>
            </a:r>
            <a:r>
              <a:rPr kumimoji="1" lang="zh-CN" altLang="zh-CN" sz="2800" dirty="0">
                <a:solidFill>
                  <a:srgbClr val="FF0000"/>
                </a:solidFill>
                <a:latin typeface="微软雅黑" pitchFamily="34" charset="-122"/>
                <a:ea typeface="微软雅黑" pitchFamily="34" charset="-122"/>
              </a:rPr>
              <a:t>常量</a:t>
            </a:r>
            <a:r>
              <a:rPr kumimoji="1" lang="zh-CN" altLang="zh-CN" sz="2800" dirty="0">
                <a:latin typeface="微软雅黑" pitchFamily="34" charset="-122"/>
                <a:ea typeface="微软雅黑" pitchFamily="34" charset="-122"/>
              </a:rPr>
              <a:t>。</a:t>
            </a:r>
          </a:p>
          <a:p>
            <a:pPr indent="269875" algn="just">
              <a:lnSpc>
                <a:spcPct val="150000"/>
              </a:lnSpc>
              <a:spcAft>
                <a:spcPts val="0"/>
              </a:spcAft>
            </a:pPr>
            <a:endParaRPr kumimoji="1" lang="en-US" altLang="zh-CN" sz="2400" dirty="0">
              <a:latin typeface="微软雅黑" pitchFamily="34" charset="-122"/>
              <a:ea typeface="微软雅黑" pitchFamily="34" charset="-122"/>
            </a:endParaRPr>
          </a:p>
          <a:p>
            <a:pPr marL="342900" indent="-342900" algn="just">
              <a:lnSpc>
                <a:spcPct val="150000"/>
              </a:lnSpc>
              <a:spcAft>
                <a:spcPts val="0"/>
              </a:spcAft>
              <a:buFont typeface="Wingdings" panose="05000000000000000000" pitchFamily="2" charset="2"/>
              <a:buChar char="l"/>
            </a:pPr>
            <a:r>
              <a:rPr kumimoji="1" lang="zh-CN" altLang="zh-CN" sz="2400" dirty="0">
                <a:latin typeface="微软雅黑" pitchFamily="34" charset="-122"/>
                <a:ea typeface="微软雅黑" pitchFamily="34" charset="-122"/>
              </a:rPr>
              <a:t>整型常量</a:t>
            </a:r>
            <a:r>
              <a:rPr kumimoji="1" lang="zh-CN" altLang="en-US" sz="2400" dirty="0">
                <a:latin typeface="微软雅黑" pitchFamily="34" charset="-122"/>
                <a:ea typeface="微软雅黑" pitchFamily="34" charset="-122"/>
              </a:rPr>
              <a:t>：十进制、八进制、十六进制</a:t>
            </a:r>
            <a:endParaRPr kumimoji="1" lang="en-US" altLang="zh-CN" sz="2400" dirty="0">
              <a:latin typeface="微软雅黑" pitchFamily="34" charset="-122"/>
              <a:ea typeface="微软雅黑" pitchFamily="34" charset="-122"/>
            </a:endParaRPr>
          </a:p>
          <a:p>
            <a:pPr marL="342900" indent="-342900" algn="just">
              <a:lnSpc>
                <a:spcPct val="150000"/>
              </a:lnSpc>
              <a:spcAft>
                <a:spcPts val="0"/>
              </a:spcAft>
              <a:buFont typeface="Wingdings" panose="05000000000000000000" pitchFamily="2" charset="2"/>
              <a:buChar char="l"/>
            </a:pPr>
            <a:r>
              <a:rPr kumimoji="1" lang="zh-CN" altLang="zh-CN" sz="2400" dirty="0">
                <a:latin typeface="微软雅黑" pitchFamily="34" charset="-122"/>
                <a:ea typeface="微软雅黑" pitchFamily="34" charset="-122"/>
              </a:rPr>
              <a:t>实型常量</a:t>
            </a:r>
            <a:r>
              <a:rPr kumimoji="1" lang="zh-CN" altLang="en-US" sz="2400" dirty="0">
                <a:latin typeface="微软雅黑" pitchFamily="34" charset="-122"/>
                <a:ea typeface="微软雅黑" pitchFamily="34" charset="-122"/>
              </a:rPr>
              <a:t>：小数形式、指数形式</a:t>
            </a:r>
            <a:endParaRPr kumimoji="1" lang="en-US" altLang="zh-CN" sz="2400" dirty="0">
              <a:latin typeface="微软雅黑" pitchFamily="34" charset="-122"/>
              <a:ea typeface="微软雅黑" pitchFamily="34" charset="-122"/>
            </a:endParaRPr>
          </a:p>
          <a:p>
            <a:pPr marL="342900" indent="-342900" algn="just">
              <a:lnSpc>
                <a:spcPct val="150000"/>
              </a:lnSpc>
              <a:spcAft>
                <a:spcPts val="0"/>
              </a:spcAft>
              <a:buFont typeface="Wingdings" panose="05000000000000000000" pitchFamily="2" charset="2"/>
              <a:buChar char="l"/>
            </a:pPr>
            <a:r>
              <a:rPr kumimoji="1" lang="zh-CN" altLang="zh-CN" sz="2400" dirty="0">
                <a:latin typeface="微软雅黑" pitchFamily="34" charset="-122"/>
                <a:ea typeface="微软雅黑" pitchFamily="34" charset="-122"/>
              </a:rPr>
              <a:t>字符串常量</a:t>
            </a:r>
            <a:r>
              <a:rPr kumimoji="1" lang="zh-CN" altLang="en-US" sz="2400" dirty="0">
                <a:latin typeface="微软雅黑" pitchFamily="34" charset="-122"/>
                <a:ea typeface="微软雅黑" pitchFamily="34" charset="-122"/>
              </a:rPr>
              <a:t>：</a:t>
            </a:r>
            <a:r>
              <a:rPr kumimoji="1" lang="zh-CN" altLang="zh-CN" sz="2400" dirty="0">
                <a:latin typeface="微软雅黑" pitchFamily="34" charset="-122"/>
                <a:ea typeface="微软雅黑" pitchFamily="34" charset="-122"/>
              </a:rPr>
              <a:t>使用单引号、双引号、三引号作为定界符，或以字母</a:t>
            </a:r>
            <a:r>
              <a:rPr kumimoji="1" lang="en-US" altLang="zh-CN" sz="2400" dirty="0">
                <a:latin typeface="微软雅黑" pitchFamily="34" charset="-122"/>
                <a:ea typeface="微软雅黑" pitchFamily="34" charset="-122"/>
              </a:rPr>
              <a:t>r</a:t>
            </a:r>
            <a:r>
              <a:rPr kumimoji="1" lang="zh-CN" altLang="zh-CN" sz="2400" dirty="0">
                <a:latin typeface="微软雅黑" pitchFamily="34" charset="-122"/>
                <a:ea typeface="微软雅黑" pitchFamily="34" charset="-122"/>
              </a:rPr>
              <a:t>或</a:t>
            </a:r>
            <a:r>
              <a:rPr kumimoji="1" lang="en-US" altLang="zh-CN" sz="2400" dirty="0">
                <a:latin typeface="微软雅黑" pitchFamily="34" charset="-122"/>
                <a:ea typeface="微软雅黑" pitchFamily="34" charset="-122"/>
              </a:rPr>
              <a:t>R</a:t>
            </a:r>
            <a:r>
              <a:rPr kumimoji="1" lang="zh-CN" altLang="zh-CN" sz="2400" dirty="0">
                <a:latin typeface="微软雅黑" pitchFamily="34" charset="-122"/>
                <a:ea typeface="微软雅黑" pitchFamily="34" charset="-122"/>
              </a:rPr>
              <a:t>进行引导</a:t>
            </a:r>
            <a:r>
              <a:rPr kumimoji="1" lang="zh-CN" altLang="en-US" sz="2400" dirty="0">
                <a:latin typeface="微软雅黑" pitchFamily="34" charset="-122"/>
                <a:ea typeface="微软雅黑" pitchFamily="34" charset="-122"/>
              </a:rPr>
              <a:t>的一串有序字符集合。</a:t>
            </a:r>
            <a:endParaRPr kumimoji="1" lang="en-US" altLang="zh-CN" sz="2400" dirty="0">
              <a:latin typeface="微软雅黑" pitchFamily="34" charset="-122"/>
              <a:ea typeface="微软雅黑" pitchFamily="34" charset="-122"/>
            </a:endParaRPr>
          </a:p>
          <a:p>
            <a:pPr marL="342900" indent="-342900" algn="just">
              <a:lnSpc>
                <a:spcPct val="150000"/>
              </a:lnSpc>
              <a:spcAft>
                <a:spcPts val="0"/>
              </a:spcAft>
              <a:buFont typeface="Wingdings" panose="05000000000000000000" pitchFamily="2" charset="2"/>
              <a:buChar char="l"/>
            </a:pPr>
            <a:r>
              <a:rPr kumimoji="1" lang="zh-CN" altLang="en-US" sz="2400" dirty="0">
                <a:latin typeface="微软雅黑" pitchFamily="34" charset="-122"/>
                <a:ea typeface="微软雅黑" pitchFamily="34" charset="-122"/>
              </a:rPr>
              <a:t>转义字符：对</a:t>
            </a:r>
            <a:r>
              <a:rPr kumimoji="1" lang="zh-CN" altLang="zh-CN" sz="2400" dirty="0">
                <a:latin typeface="微软雅黑" pitchFamily="34" charset="-122"/>
                <a:ea typeface="微软雅黑" pitchFamily="34" charset="-122"/>
              </a:rPr>
              <a:t>字符进行</a:t>
            </a:r>
            <a:r>
              <a:rPr kumimoji="1" lang="zh-CN" altLang="en-US" sz="2400" dirty="0">
                <a:latin typeface="微软雅黑" pitchFamily="34" charset="-122"/>
                <a:ea typeface="微软雅黑" pitchFamily="34" charset="-122"/>
              </a:rPr>
              <a:t>的</a:t>
            </a:r>
            <a:r>
              <a:rPr kumimoji="1" lang="zh-CN" altLang="zh-CN" sz="2400" dirty="0">
                <a:latin typeface="微软雅黑" pitchFamily="34" charset="-122"/>
                <a:ea typeface="微软雅黑" pitchFamily="34" charset="-122"/>
              </a:rPr>
              <a:t>转义操作，</a:t>
            </a:r>
            <a:r>
              <a:rPr kumimoji="1" lang="zh-CN" altLang="en-US" sz="2400" dirty="0">
                <a:latin typeface="微软雅黑" pitchFamily="34" charset="-122"/>
                <a:ea typeface="微软雅黑" pitchFamily="34" charset="-122"/>
              </a:rPr>
              <a:t>其目的是</a:t>
            </a:r>
            <a:r>
              <a:rPr kumimoji="1" lang="zh-CN" altLang="zh-CN" sz="2400" dirty="0">
                <a:latin typeface="微软雅黑" pitchFamily="34" charset="-122"/>
                <a:ea typeface="微软雅黑" pitchFamily="34" charset="-122"/>
              </a:rPr>
              <a:t>实现一些难以单纯用字符来描述的效果</a:t>
            </a:r>
            <a:r>
              <a:rPr kumimoji="1" lang="zh-CN" altLang="en-US" sz="2400" dirty="0">
                <a:latin typeface="微软雅黑" pitchFamily="34" charset="-122"/>
                <a:ea typeface="微软雅黑" pitchFamily="34" charset="-122"/>
              </a:rPr>
              <a:t>。</a:t>
            </a:r>
            <a:endParaRPr kumimoji="1" lang="en-US" altLang="zh-CN" sz="24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654442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4" name="矩形 3"/>
          <p:cNvSpPr/>
          <p:nvPr/>
        </p:nvSpPr>
        <p:spPr>
          <a:xfrm>
            <a:off x="531649" y="863287"/>
            <a:ext cx="11177697" cy="1292662"/>
          </a:xfrm>
          <a:prstGeom prst="rect">
            <a:avLst/>
          </a:prstGeom>
        </p:spPr>
        <p:txBody>
          <a:bodyPr wrap="square">
            <a:spAutoFit/>
          </a:bodyPr>
          <a:lstStyle/>
          <a:p>
            <a:pPr indent="269875" algn="just">
              <a:lnSpc>
                <a:spcPct val="150000"/>
              </a:lnSpc>
              <a:spcAft>
                <a:spcPts val="0"/>
              </a:spcAft>
              <a:tabLst>
                <a:tab pos="440055" algn="l"/>
              </a:tabLst>
            </a:pPr>
            <a:r>
              <a:rPr kumimoji="1" lang="en-US" altLang="zh-CN" sz="2800" dirty="0">
                <a:latin typeface="微软雅黑" pitchFamily="34" charset="-122"/>
                <a:ea typeface="微软雅黑" pitchFamily="34" charset="-122"/>
              </a:rPr>
              <a:t>Python</a:t>
            </a:r>
            <a:r>
              <a:rPr kumimoji="1" lang="zh-CN" altLang="en-US" sz="2800" dirty="0">
                <a:latin typeface="微软雅黑" pitchFamily="34" charset="-122"/>
                <a:ea typeface="微软雅黑" pitchFamily="34" charset="-122"/>
              </a:rPr>
              <a:t>中的转义字符：</a:t>
            </a:r>
            <a:endParaRPr kumimoji="1" lang="zh-CN" altLang="zh-CN" sz="2800" dirty="0">
              <a:latin typeface="微软雅黑" pitchFamily="34" charset="-122"/>
              <a:ea typeface="微软雅黑" pitchFamily="34" charset="-122"/>
            </a:endParaRPr>
          </a:p>
          <a:p>
            <a:pPr indent="269875" algn="just">
              <a:lnSpc>
                <a:spcPct val="150000"/>
              </a:lnSpc>
              <a:spcAft>
                <a:spcPts val="0"/>
              </a:spcAft>
            </a:pPr>
            <a:endParaRPr kumimoji="1" lang="en-US" altLang="zh-CN" sz="2400" dirty="0">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217593047"/>
              </p:ext>
            </p:extLst>
          </p:nvPr>
        </p:nvGraphicFramePr>
        <p:xfrm>
          <a:off x="960725" y="1904514"/>
          <a:ext cx="10571420" cy="3387792"/>
        </p:xfrm>
        <a:graphic>
          <a:graphicData uri="http://schemas.openxmlformats.org/drawingml/2006/table">
            <a:tbl>
              <a:tblPr firstRow="1" firstCol="1" bandRow="1">
                <a:tableStyleId>{5940675A-B579-460E-94D1-54222C63F5DA}</a:tableStyleId>
              </a:tblPr>
              <a:tblGrid>
                <a:gridCol w="2026201">
                  <a:extLst>
                    <a:ext uri="{9D8B030D-6E8A-4147-A177-3AD203B41FA5}">
                      <a16:colId xmlns:a16="http://schemas.microsoft.com/office/drawing/2014/main" val="2099480183"/>
                    </a:ext>
                  </a:extLst>
                </a:gridCol>
                <a:gridCol w="2387721">
                  <a:extLst>
                    <a:ext uri="{9D8B030D-6E8A-4147-A177-3AD203B41FA5}">
                      <a16:colId xmlns:a16="http://schemas.microsoft.com/office/drawing/2014/main" val="1373957231"/>
                    </a:ext>
                  </a:extLst>
                </a:gridCol>
                <a:gridCol w="2220748">
                  <a:extLst>
                    <a:ext uri="{9D8B030D-6E8A-4147-A177-3AD203B41FA5}">
                      <a16:colId xmlns:a16="http://schemas.microsoft.com/office/drawing/2014/main" val="2499559509"/>
                    </a:ext>
                  </a:extLst>
                </a:gridCol>
                <a:gridCol w="3936750">
                  <a:extLst>
                    <a:ext uri="{9D8B030D-6E8A-4147-A177-3AD203B41FA5}">
                      <a16:colId xmlns:a16="http://schemas.microsoft.com/office/drawing/2014/main" val="2213522179"/>
                    </a:ext>
                  </a:extLst>
                </a:gridCol>
              </a:tblGrid>
              <a:tr h="0">
                <a:tc>
                  <a:txBody>
                    <a:bodyPr/>
                    <a:lstStyle/>
                    <a:p>
                      <a:pPr algn="ctr">
                        <a:lnSpc>
                          <a:spcPct val="150000"/>
                        </a:lnSpc>
                        <a:spcAft>
                          <a:spcPts val="0"/>
                        </a:spcAft>
                      </a:pPr>
                      <a:r>
                        <a:rPr lang="zh-CN" sz="2400" kern="750" dirty="0">
                          <a:effectLst/>
                        </a:rPr>
                        <a:t>转义字符</a:t>
                      </a:r>
                      <a:endParaRPr lang="zh-CN" sz="2400" kern="750" dirty="0">
                        <a:effectLst/>
                        <a:latin typeface="+mn-ea"/>
                        <a:ea typeface="+mn-ea"/>
                        <a:cs typeface="Times New Roman" panose="02020603050405020304" pitchFamily="18" charset="0"/>
                      </a:endParaRPr>
                    </a:p>
                  </a:txBody>
                  <a:tcPr marL="36195" marR="36195" marT="0" marB="0" anchor="ctr">
                    <a:solidFill>
                      <a:schemeClr val="bg1">
                        <a:lumMod val="95000"/>
                      </a:schemeClr>
                    </a:solidFill>
                  </a:tcPr>
                </a:tc>
                <a:tc>
                  <a:txBody>
                    <a:bodyPr/>
                    <a:lstStyle/>
                    <a:p>
                      <a:pPr algn="ctr">
                        <a:lnSpc>
                          <a:spcPct val="150000"/>
                        </a:lnSpc>
                        <a:spcAft>
                          <a:spcPts val="0"/>
                        </a:spcAft>
                      </a:pPr>
                      <a:r>
                        <a:rPr lang="zh-CN" sz="2400" kern="750" dirty="0">
                          <a:effectLst/>
                        </a:rPr>
                        <a:t>描述</a:t>
                      </a:r>
                      <a:endParaRPr lang="zh-CN" sz="2400" kern="750" dirty="0">
                        <a:effectLst/>
                        <a:latin typeface="+mn-ea"/>
                        <a:ea typeface="+mn-ea"/>
                        <a:cs typeface="Times New Roman" panose="02020603050405020304" pitchFamily="18" charset="0"/>
                      </a:endParaRPr>
                    </a:p>
                  </a:txBody>
                  <a:tcPr marL="36195" marR="36195" marT="0" marB="0" anchor="ctr">
                    <a:solidFill>
                      <a:schemeClr val="bg1">
                        <a:lumMod val="95000"/>
                      </a:schemeClr>
                    </a:solidFill>
                  </a:tcPr>
                </a:tc>
                <a:tc>
                  <a:txBody>
                    <a:bodyPr/>
                    <a:lstStyle/>
                    <a:p>
                      <a:pPr algn="ctr">
                        <a:lnSpc>
                          <a:spcPct val="150000"/>
                        </a:lnSpc>
                        <a:spcAft>
                          <a:spcPts val="0"/>
                        </a:spcAft>
                      </a:pPr>
                      <a:r>
                        <a:rPr lang="zh-CN" sz="2400" kern="750" dirty="0">
                          <a:effectLst/>
                        </a:rPr>
                        <a:t>转义字符</a:t>
                      </a:r>
                      <a:endParaRPr lang="zh-CN" sz="2400" kern="750" dirty="0">
                        <a:effectLst/>
                        <a:latin typeface="+mn-ea"/>
                        <a:ea typeface="+mn-ea"/>
                        <a:cs typeface="Times New Roman" panose="02020603050405020304" pitchFamily="18" charset="0"/>
                      </a:endParaRPr>
                    </a:p>
                  </a:txBody>
                  <a:tcPr marL="36195" marR="36195" marT="0" marB="0" anchor="ctr">
                    <a:solidFill>
                      <a:schemeClr val="bg1">
                        <a:lumMod val="95000"/>
                      </a:schemeClr>
                    </a:solidFill>
                  </a:tcPr>
                </a:tc>
                <a:tc>
                  <a:txBody>
                    <a:bodyPr/>
                    <a:lstStyle/>
                    <a:p>
                      <a:pPr algn="ctr">
                        <a:lnSpc>
                          <a:spcPct val="150000"/>
                        </a:lnSpc>
                        <a:spcAft>
                          <a:spcPts val="0"/>
                        </a:spcAft>
                      </a:pPr>
                      <a:r>
                        <a:rPr lang="zh-CN" sz="2400" kern="750" dirty="0">
                          <a:effectLst/>
                        </a:rPr>
                        <a:t>描述</a:t>
                      </a:r>
                      <a:endParaRPr lang="zh-CN" sz="2400" kern="750" dirty="0">
                        <a:effectLst/>
                        <a:latin typeface="+mn-ea"/>
                        <a:ea typeface="+mn-ea"/>
                        <a:cs typeface="Times New Roman" panose="02020603050405020304" pitchFamily="18" charset="0"/>
                      </a:endParaRPr>
                    </a:p>
                  </a:txBody>
                  <a:tcPr marL="36195" marR="36195" marT="0" marB="0" anchor="ctr">
                    <a:solidFill>
                      <a:schemeClr val="bg1">
                        <a:lumMod val="95000"/>
                      </a:schemeClr>
                    </a:solidFill>
                  </a:tcPr>
                </a:tc>
                <a:extLst>
                  <a:ext uri="{0D108BD9-81ED-4DB2-BD59-A6C34878D82A}">
                    <a16:rowId xmlns:a16="http://schemas.microsoft.com/office/drawing/2014/main" val="3437654314"/>
                  </a:ext>
                </a:extLst>
              </a:tr>
              <a:tr h="0">
                <a:tc>
                  <a:txBody>
                    <a:bodyPr/>
                    <a:lstStyle/>
                    <a:p>
                      <a:pPr algn="ctr">
                        <a:lnSpc>
                          <a:spcPct val="150000"/>
                        </a:lnSpc>
                        <a:spcAft>
                          <a:spcPts val="0"/>
                        </a:spcAft>
                      </a:pPr>
                      <a:r>
                        <a:rPr lang="en-US" sz="1800" kern="750" dirty="0">
                          <a:effectLst/>
                        </a:rPr>
                        <a:t>\</a:t>
                      </a:r>
                      <a:r>
                        <a:rPr lang="zh-CN" sz="1800" kern="750" dirty="0">
                          <a:effectLst/>
                        </a:rPr>
                        <a:t>（在行尾时）</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续行符</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\n</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换行</a:t>
                      </a:r>
                      <a:endParaRPr lang="zh-CN" sz="1800" kern="750">
                        <a:effectLst/>
                        <a:latin typeface="+mn-ea"/>
                        <a:ea typeface="+mn-ea"/>
                      </a:endParaRPr>
                    </a:p>
                  </a:txBody>
                  <a:tcPr marL="36195" marR="36195" marT="0" marB="0" anchor="ctr"/>
                </a:tc>
                <a:extLst>
                  <a:ext uri="{0D108BD9-81ED-4DB2-BD59-A6C34878D82A}">
                    <a16:rowId xmlns:a16="http://schemas.microsoft.com/office/drawing/2014/main" val="2980451332"/>
                  </a:ext>
                </a:extLst>
              </a:tr>
              <a:tr h="0">
                <a:tc>
                  <a:txBody>
                    <a:bodyPr/>
                    <a:lstStyle/>
                    <a:p>
                      <a:pPr algn="ctr">
                        <a:lnSpc>
                          <a:spcPct val="150000"/>
                        </a:lnSpc>
                        <a:spcAft>
                          <a:spcPts val="0"/>
                        </a:spcAft>
                      </a:pPr>
                      <a:r>
                        <a:rPr lang="en-US" sz="1800" kern="750">
                          <a:effectLst/>
                        </a:rPr>
                        <a:t>\\</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反斜杠符号</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\v</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纵向制表符</a:t>
                      </a:r>
                      <a:endParaRPr lang="zh-CN" sz="1800" kern="750">
                        <a:effectLst/>
                        <a:latin typeface="+mn-ea"/>
                        <a:ea typeface="+mn-ea"/>
                      </a:endParaRPr>
                    </a:p>
                  </a:txBody>
                  <a:tcPr marL="36195" marR="36195" marT="0" marB="0" anchor="ctr"/>
                </a:tc>
                <a:extLst>
                  <a:ext uri="{0D108BD9-81ED-4DB2-BD59-A6C34878D82A}">
                    <a16:rowId xmlns:a16="http://schemas.microsoft.com/office/drawing/2014/main" val="1206761401"/>
                  </a:ext>
                </a:extLst>
              </a:tr>
              <a:tr h="0">
                <a:tc>
                  <a:txBody>
                    <a:bodyPr/>
                    <a:lstStyle/>
                    <a:p>
                      <a:pPr algn="ctr">
                        <a:lnSpc>
                          <a:spcPct val="150000"/>
                        </a:lnSpc>
                        <a:spcAft>
                          <a:spcPts val="0"/>
                        </a:spcAft>
                      </a:pPr>
                      <a:r>
                        <a:rPr lang="en-US" sz="1800" kern="750">
                          <a:effectLst/>
                        </a:rPr>
                        <a:t>\’</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单引号</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\t</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横向制表符</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694644049"/>
                  </a:ext>
                </a:extLst>
              </a:tr>
              <a:tr h="0">
                <a:tc>
                  <a:txBody>
                    <a:bodyPr/>
                    <a:lstStyle/>
                    <a:p>
                      <a:pPr algn="ctr">
                        <a:lnSpc>
                          <a:spcPct val="150000"/>
                        </a:lnSpc>
                        <a:spcAft>
                          <a:spcPts val="0"/>
                        </a:spcAft>
                      </a:pPr>
                      <a:r>
                        <a:rPr lang="en-US" sz="1800" kern="750">
                          <a:effectLst/>
                        </a:rPr>
                        <a:t>\”</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双引号</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\r</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回车</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584335476"/>
                  </a:ext>
                </a:extLst>
              </a:tr>
              <a:tr h="0">
                <a:tc>
                  <a:txBody>
                    <a:bodyPr/>
                    <a:lstStyle/>
                    <a:p>
                      <a:pPr algn="ctr">
                        <a:lnSpc>
                          <a:spcPct val="150000"/>
                        </a:lnSpc>
                        <a:spcAft>
                          <a:spcPts val="0"/>
                        </a:spcAft>
                      </a:pPr>
                      <a:r>
                        <a:rPr lang="en-US" sz="1800" kern="750">
                          <a:effectLst/>
                        </a:rPr>
                        <a:t>\a</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响铃</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\f</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换页</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3168460793"/>
                  </a:ext>
                </a:extLst>
              </a:tr>
              <a:tr h="0">
                <a:tc>
                  <a:txBody>
                    <a:bodyPr/>
                    <a:lstStyle/>
                    <a:p>
                      <a:pPr algn="ctr">
                        <a:lnSpc>
                          <a:spcPct val="150000"/>
                        </a:lnSpc>
                        <a:spcAft>
                          <a:spcPts val="0"/>
                        </a:spcAft>
                      </a:pPr>
                      <a:r>
                        <a:rPr lang="en-US" sz="1800" kern="750">
                          <a:effectLst/>
                        </a:rPr>
                        <a:t>\b</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退格（</a:t>
                      </a:r>
                      <a:r>
                        <a:rPr lang="en-US" sz="1800" kern="750">
                          <a:effectLst/>
                        </a:rPr>
                        <a:t>Backspace</a:t>
                      </a:r>
                      <a:r>
                        <a:rPr lang="zh-CN" sz="1800" kern="750">
                          <a:effectLst/>
                        </a:rPr>
                        <a:t>）</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en-US" sz="1800" kern="750" dirty="0">
                          <a:effectLst/>
                        </a:rPr>
                        <a:t>\</a:t>
                      </a:r>
                      <a:r>
                        <a:rPr lang="en-US" sz="1800" kern="750" dirty="0" err="1">
                          <a:effectLst/>
                        </a:rPr>
                        <a:t>oyy</a:t>
                      </a:r>
                      <a:endParaRPr lang="zh-CN" sz="1800" kern="750" dirty="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八进制数</a:t>
                      </a:r>
                      <a:r>
                        <a:rPr lang="en-US" sz="1800" kern="750" dirty="0" err="1">
                          <a:effectLst/>
                        </a:rPr>
                        <a:t>yy</a:t>
                      </a:r>
                      <a:r>
                        <a:rPr lang="zh-CN" sz="1800" kern="750" dirty="0">
                          <a:effectLst/>
                        </a:rPr>
                        <a:t>代表的字符</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1762423340"/>
                  </a:ext>
                </a:extLst>
              </a:tr>
              <a:tr h="0">
                <a:tc>
                  <a:txBody>
                    <a:bodyPr/>
                    <a:lstStyle/>
                    <a:p>
                      <a:pPr algn="ctr">
                        <a:lnSpc>
                          <a:spcPct val="150000"/>
                        </a:lnSpc>
                        <a:spcAft>
                          <a:spcPts val="0"/>
                        </a:spcAft>
                      </a:pPr>
                      <a:r>
                        <a:rPr lang="en-US" sz="1800" kern="750">
                          <a:effectLst/>
                        </a:rPr>
                        <a:t>\e</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转义</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en-US" sz="1800" kern="750">
                          <a:effectLst/>
                        </a:rPr>
                        <a:t>\xyy</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十进制数</a:t>
                      </a:r>
                      <a:r>
                        <a:rPr lang="en-US" sz="1800" kern="750" dirty="0" err="1">
                          <a:effectLst/>
                        </a:rPr>
                        <a:t>yy</a:t>
                      </a:r>
                      <a:r>
                        <a:rPr lang="zh-CN" sz="1800" kern="750" dirty="0">
                          <a:effectLst/>
                        </a:rPr>
                        <a:t>代表的字符</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2753557411"/>
                  </a:ext>
                </a:extLst>
              </a:tr>
              <a:tr h="0">
                <a:tc>
                  <a:txBody>
                    <a:bodyPr/>
                    <a:lstStyle/>
                    <a:p>
                      <a:pPr algn="ctr">
                        <a:lnSpc>
                          <a:spcPct val="150000"/>
                        </a:lnSpc>
                        <a:spcAft>
                          <a:spcPts val="0"/>
                        </a:spcAft>
                      </a:pPr>
                      <a:r>
                        <a:rPr lang="en-US" sz="1800" kern="750">
                          <a:effectLst/>
                        </a:rPr>
                        <a:t>\000</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a:effectLst/>
                        </a:rPr>
                        <a:t>空</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en-US" sz="1800" kern="750">
                          <a:effectLst/>
                        </a:rPr>
                        <a:t>\other</a:t>
                      </a:r>
                      <a:endParaRPr lang="zh-CN" sz="1800" kern="750">
                        <a:effectLst/>
                        <a:latin typeface="+mn-ea"/>
                        <a:ea typeface="+mn-ea"/>
                      </a:endParaRPr>
                    </a:p>
                  </a:txBody>
                  <a:tcPr marL="36195" marR="36195" marT="0" marB="0" anchor="ctr"/>
                </a:tc>
                <a:tc>
                  <a:txBody>
                    <a:bodyPr/>
                    <a:lstStyle/>
                    <a:p>
                      <a:pPr algn="ctr">
                        <a:lnSpc>
                          <a:spcPct val="150000"/>
                        </a:lnSpc>
                        <a:spcAft>
                          <a:spcPts val="0"/>
                        </a:spcAft>
                      </a:pPr>
                      <a:r>
                        <a:rPr lang="zh-CN" sz="1800" kern="750" dirty="0">
                          <a:effectLst/>
                        </a:rPr>
                        <a:t>其他的字符以普通格式输出</a:t>
                      </a:r>
                      <a:endParaRPr lang="zh-CN" sz="1800" kern="750" dirty="0">
                        <a:effectLst/>
                        <a:latin typeface="+mn-ea"/>
                        <a:ea typeface="+mn-ea"/>
                      </a:endParaRPr>
                    </a:p>
                  </a:txBody>
                  <a:tcPr marL="36195" marR="36195" marT="0" marB="0" anchor="ctr"/>
                </a:tc>
                <a:extLst>
                  <a:ext uri="{0D108BD9-81ED-4DB2-BD59-A6C34878D82A}">
                    <a16:rowId xmlns:a16="http://schemas.microsoft.com/office/drawing/2014/main" val="1697590637"/>
                  </a:ext>
                </a:extLst>
              </a:tr>
            </a:tbl>
          </a:graphicData>
        </a:graphic>
      </p:graphicFrame>
    </p:spTree>
    <p:custDataLst>
      <p:tags r:id="rId1"/>
    </p:custDataLst>
    <p:extLst>
      <p:ext uri="{BB962C8B-B14F-4D97-AF65-F5344CB8AC3E}">
        <p14:creationId xmlns:p14="http://schemas.microsoft.com/office/powerpoint/2010/main" val="3723573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2" name="矩形 1"/>
          <p:cNvSpPr/>
          <p:nvPr/>
        </p:nvSpPr>
        <p:spPr>
          <a:xfrm>
            <a:off x="982144" y="1772258"/>
            <a:ext cx="10355655" cy="3323987"/>
          </a:xfrm>
          <a:prstGeom prst="rect">
            <a:avLst/>
          </a:prstGeom>
        </p:spPr>
        <p:txBody>
          <a:bodyPr wrap="square">
            <a:spAutoFit/>
          </a:bodyPr>
          <a:lstStyle/>
          <a:p>
            <a:pPr>
              <a:lnSpc>
                <a:spcPct val="150000"/>
              </a:lnSpc>
            </a:pPr>
            <a:r>
              <a:rPr kumimoji="1" lang="en-US" altLang="zh-CN" sz="2800" dirty="0">
                <a:latin typeface="微软雅黑" pitchFamily="34" charset="-122"/>
                <a:ea typeface="微软雅黑" pitchFamily="34" charset="-122"/>
              </a:rPr>
              <a:t>       </a:t>
            </a:r>
            <a:r>
              <a:rPr kumimoji="1" lang="x-none" altLang="zh-CN" sz="2800" dirty="0">
                <a:latin typeface="微软雅黑" pitchFamily="34" charset="-122"/>
                <a:ea typeface="微软雅黑" pitchFamily="34" charset="-122"/>
              </a:rPr>
              <a:t>Python</a:t>
            </a:r>
            <a:r>
              <a:rPr kumimoji="1" lang="zh-CN" altLang="zh-CN" sz="2800" dirty="0">
                <a:latin typeface="微软雅黑" pitchFamily="34" charset="-122"/>
                <a:ea typeface="微软雅黑" pitchFamily="34" charset="-122"/>
              </a:rPr>
              <a:t>程序运行的过程中随时可能产生一些临时数据，</a:t>
            </a:r>
            <a:r>
              <a:rPr kumimoji="1" lang="zh-CN" altLang="en-US" sz="2800" dirty="0">
                <a:latin typeface="微软雅黑" pitchFamily="34" charset="-122"/>
                <a:ea typeface="微软雅黑" pitchFamily="34" charset="-122"/>
              </a:rPr>
              <a:t>譬如初始值、中间结果或最终结果，</a:t>
            </a:r>
            <a:r>
              <a:rPr kumimoji="1" lang="x-none" altLang="zh-CN" sz="2800" dirty="0">
                <a:latin typeface="微软雅黑" pitchFamily="34" charset="-122"/>
                <a:ea typeface="微软雅黑" pitchFamily="34" charset="-122"/>
              </a:rPr>
              <a:t>Python</a:t>
            </a:r>
            <a:r>
              <a:rPr kumimoji="1" lang="zh-CN" altLang="zh-CN" sz="2800" dirty="0">
                <a:latin typeface="微软雅黑" pitchFamily="34" charset="-122"/>
                <a:ea typeface="微软雅黑" pitchFamily="34" charset="-122"/>
              </a:rPr>
              <a:t>程序会将这些数据保存在内存单元中，并使用</a:t>
            </a:r>
            <a:r>
              <a:rPr kumimoji="1" lang="zh-CN" altLang="zh-CN" sz="2800" dirty="0">
                <a:solidFill>
                  <a:srgbClr val="FF0000"/>
                </a:solidFill>
                <a:latin typeface="微软雅黑" pitchFamily="34" charset="-122"/>
                <a:ea typeface="微软雅黑" pitchFamily="34" charset="-122"/>
              </a:rPr>
              <a:t>不同的标识符来标识各个内存单元。这些具有不同标识、存储临时数据的内存单元</a:t>
            </a:r>
            <a:r>
              <a:rPr kumimoji="1" lang="zh-CN" altLang="en-US" sz="2800" dirty="0">
                <a:solidFill>
                  <a:srgbClr val="FF0000"/>
                </a:solidFill>
                <a:latin typeface="微软雅黑" pitchFamily="34" charset="-122"/>
                <a:ea typeface="微软雅黑" pitchFamily="34" charset="-122"/>
              </a:rPr>
              <a:t>即</a:t>
            </a:r>
            <a:r>
              <a:rPr kumimoji="1" lang="zh-CN" altLang="zh-CN" sz="2800" dirty="0">
                <a:solidFill>
                  <a:srgbClr val="FF0000"/>
                </a:solidFill>
                <a:latin typeface="微软雅黑" pitchFamily="34" charset="-122"/>
                <a:ea typeface="微软雅黑" pitchFamily="34" charset="-122"/>
              </a:rPr>
              <a:t>为变量</a:t>
            </a:r>
            <a:r>
              <a:rPr kumimoji="1" lang="zh-CN" altLang="en-US" sz="2800" dirty="0">
                <a:solidFill>
                  <a:srgbClr val="FF0000"/>
                </a:solidFill>
                <a:latin typeface="微软雅黑" pitchFamily="34" charset="-122"/>
                <a:ea typeface="微软雅黑" pitchFamily="34" charset="-122"/>
              </a:rPr>
              <a:t>。</a:t>
            </a:r>
            <a:r>
              <a:rPr kumimoji="1" lang="zh-CN" altLang="zh-CN" sz="2800" dirty="0">
                <a:latin typeface="微软雅黑" pitchFamily="34" charset="-122"/>
                <a:ea typeface="微软雅黑" pitchFamily="34" charset="-122"/>
              </a:rPr>
              <a:t>标识内存单元的符</a:t>
            </a:r>
            <a:r>
              <a:rPr kumimoji="1" lang="zh-CN" altLang="en-US" sz="2800" dirty="0">
                <a:latin typeface="微软雅黑" pitchFamily="34" charset="-122"/>
                <a:ea typeface="微软雅黑" pitchFamily="34" charset="-122"/>
              </a:rPr>
              <a:t>号</a:t>
            </a:r>
            <a:r>
              <a:rPr kumimoji="1" lang="zh-CN" altLang="zh-CN" sz="2800" dirty="0">
                <a:latin typeface="微软雅黑" pitchFamily="34" charset="-122"/>
                <a:ea typeface="微软雅黑" pitchFamily="34" charset="-122"/>
              </a:rPr>
              <a:t>则为变量名，内存单元中存储的数据就是变量的值。</a:t>
            </a:r>
            <a:endParaRPr kumimoji="1" lang="zh-CN" altLang="en-US" sz="2800" dirty="0">
              <a:latin typeface="微软雅黑" pitchFamily="34" charset="-122"/>
              <a:ea typeface="微软雅黑" pitchFamily="34" charset="-122"/>
            </a:endParaRPr>
          </a:p>
        </p:txBody>
      </p:sp>
      <p:sp>
        <p:nvSpPr>
          <p:cNvPr id="3" name="矩形 2"/>
          <p:cNvSpPr/>
          <p:nvPr/>
        </p:nvSpPr>
        <p:spPr>
          <a:xfrm>
            <a:off x="1430488" y="1021164"/>
            <a:ext cx="8228535" cy="662554"/>
          </a:xfrm>
          <a:prstGeom prst="rect">
            <a:avLst/>
          </a:prstGeom>
        </p:spPr>
        <p:txBody>
          <a:bodyPr wrap="none">
            <a:spAutoFit/>
          </a:bodyPr>
          <a:lstStyle/>
          <a:p>
            <a:pPr indent="269875" algn="just">
              <a:lnSpc>
                <a:spcPct val="150000"/>
              </a:lnSpc>
              <a:spcAft>
                <a:spcPts val="0"/>
              </a:spcAft>
              <a:tabLst>
                <a:tab pos="440055" algn="l"/>
              </a:tabLst>
            </a:pPr>
            <a:r>
              <a:rPr kumimoji="1" lang="zh-CN" altLang="zh-CN" sz="2800" dirty="0">
                <a:latin typeface="微软雅黑" pitchFamily="34" charset="-122"/>
                <a:ea typeface="微软雅黑" pitchFamily="34" charset="-122"/>
              </a:rPr>
              <a:t>在程序运行过程中，其值</a:t>
            </a:r>
            <a:r>
              <a:rPr kumimoji="1" lang="zh-CN" altLang="en-US" sz="2800" dirty="0">
                <a:latin typeface="微软雅黑" pitchFamily="34" charset="-122"/>
                <a:ea typeface="微软雅黑" pitchFamily="34" charset="-122"/>
              </a:rPr>
              <a:t>经常改变</a:t>
            </a:r>
            <a:r>
              <a:rPr kumimoji="1" lang="zh-CN" altLang="zh-CN" sz="2800" dirty="0">
                <a:latin typeface="微软雅黑" pitchFamily="34" charset="-122"/>
                <a:ea typeface="微软雅黑" pitchFamily="34" charset="-122"/>
              </a:rPr>
              <a:t>的量称为</a:t>
            </a:r>
            <a:r>
              <a:rPr kumimoji="1" lang="zh-CN" altLang="en-US" sz="2800" dirty="0">
                <a:solidFill>
                  <a:srgbClr val="FF0000"/>
                </a:solidFill>
                <a:latin typeface="微软雅黑" pitchFamily="34" charset="-122"/>
                <a:ea typeface="微软雅黑" pitchFamily="34" charset="-122"/>
              </a:rPr>
              <a:t>变量</a:t>
            </a:r>
            <a:r>
              <a:rPr kumimoji="1" lang="zh-CN" altLang="zh-CN" dirty="0">
                <a:latin typeface="微软雅黑" pitchFamily="34" charset="-122"/>
                <a:ea typeface="微软雅黑" pitchFamily="34" charset="-122"/>
              </a:rPr>
              <a:t>。</a:t>
            </a:r>
          </a:p>
        </p:txBody>
      </p:sp>
      <p:sp>
        <p:nvSpPr>
          <p:cNvPr id="63" name="矩形 2">
            <a:extLst>
              <a:ext uri="{FF2B5EF4-FFF2-40B4-BE49-F238E27FC236}">
                <a16:creationId xmlns:a16="http://schemas.microsoft.com/office/drawing/2014/main" id="{E7AA312C-E01D-4125-94F1-B35F5A8297C6}"/>
              </a:ext>
            </a:extLst>
          </p:cNvPr>
          <p:cNvSpPr>
            <a:spLocks noChangeArrowheads="1"/>
          </p:cNvSpPr>
          <p:nvPr/>
        </p:nvSpPr>
        <p:spPr bwMode="auto">
          <a:xfrm>
            <a:off x="1230645" y="5122200"/>
            <a:ext cx="9623008"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     变量的类型由其存储的值的类型决定。，因此，变量的类型可以灵活、动态地改变。</a:t>
            </a:r>
            <a:endParaRPr lang="zh-CN" altLang="zh-CN" sz="28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790233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18"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9"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0"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1"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5"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26"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7"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9"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30"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2"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3"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7"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9"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0"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43"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4"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5"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6"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7"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8"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10" name="矩形 2">
            <a:extLst>
              <a:ext uri="{FF2B5EF4-FFF2-40B4-BE49-F238E27FC236}">
                <a16:creationId xmlns:a16="http://schemas.microsoft.com/office/drawing/2014/main" id="{20E6572B-0B82-4B0A-A200-173C7ADAA541}"/>
              </a:ext>
            </a:extLst>
          </p:cNvPr>
          <p:cNvSpPr>
            <a:spLocks noChangeArrowheads="1"/>
          </p:cNvSpPr>
          <p:nvPr/>
        </p:nvSpPr>
        <p:spPr bwMode="auto">
          <a:xfrm>
            <a:off x="629606" y="1018875"/>
            <a:ext cx="1123439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x-none" altLang="zh-CN" sz="2800" dirty="0">
                <a:latin typeface="微软雅黑" pitchFamily="34" charset="-122"/>
                <a:ea typeface="微软雅黑" pitchFamily="34" charset="-122"/>
              </a:rPr>
              <a:t>Python</a:t>
            </a:r>
            <a:r>
              <a:rPr lang="zh-CN" altLang="zh-CN" sz="2800" dirty="0">
                <a:latin typeface="微软雅黑" pitchFamily="34" charset="-122"/>
                <a:ea typeface="微软雅黑" pitchFamily="34" charset="-122"/>
              </a:rPr>
              <a:t>中定义变量的方式非常简单，只需要指定数据和变量名即可</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4A1A4252-8F43-4F79-AB26-6F33231E3007}"/>
              </a:ext>
            </a:extLst>
          </p:cNvPr>
          <p:cNvSpPr/>
          <p:nvPr/>
        </p:nvSpPr>
        <p:spPr>
          <a:xfrm>
            <a:off x="4082472" y="1740612"/>
            <a:ext cx="3989465" cy="953511"/>
          </a:xfrm>
          <a:prstGeom prst="rect">
            <a:avLst/>
          </a:prstGeom>
          <a:solidFill>
            <a:schemeClr val="accent1"/>
          </a:solidFill>
          <a:ln>
            <a:no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buFontTx/>
              <a:buNone/>
              <a:defRPr/>
            </a:pPr>
            <a:endParaRPr kumimoji="1" lang="zh-CN" altLang="en-US"/>
          </a:p>
        </p:txBody>
      </p:sp>
      <p:sp>
        <p:nvSpPr>
          <p:cNvPr id="12" name="矩形 11">
            <a:extLst>
              <a:ext uri="{FF2B5EF4-FFF2-40B4-BE49-F238E27FC236}">
                <a16:creationId xmlns:a16="http://schemas.microsoft.com/office/drawing/2014/main" id="{3F9FE57A-2DD3-480B-A43A-C44DD0403FAF}"/>
              </a:ext>
            </a:extLst>
          </p:cNvPr>
          <p:cNvSpPr>
            <a:spLocks noChangeArrowheads="1"/>
          </p:cNvSpPr>
          <p:nvPr/>
        </p:nvSpPr>
        <p:spPr bwMode="auto">
          <a:xfrm>
            <a:off x="4500051" y="1904499"/>
            <a:ext cx="3493508" cy="64633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lang="zh-CN" altLang="zh-CN" sz="3600" dirty="0">
                <a:latin typeface="Times New Roman" pitchFamily="18" charset="0"/>
                <a:ea typeface="楷体" pitchFamily="49" charset="-122"/>
              </a:rPr>
              <a:t>变量名</a:t>
            </a:r>
            <a:r>
              <a:rPr lang="en-US" altLang="zh-CN" sz="3600" dirty="0">
                <a:latin typeface="Times New Roman" pitchFamily="18" charset="0"/>
                <a:ea typeface="楷体" pitchFamily="49" charset="-122"/>
              </a:rPr>
              <a:t> = </a:t>
            </a:r>
            <a:r>
              <a:rPr lang="zh-CN" altLang="zh-CN" sz="3600" dirty="0">
                <a:latin typeface="Times New Roman" pitchFamily="18" charset="0"/>
                <a:ea typeface="楷体" pitchFamily="49" charset="-122"/>
              </a:rPr>
              <a:t>数据</a:t>
            </a:r>
            <a:endParaRPr lang="en-US" altLang="zh-CN" sz="3600" dirty="0">
              <a:latin typeface="Times New Roman" pitchFamily="18" charset="0"/>
              <a:ea typeface="楷体" pitchFamily="49" charset="-122"/>
            </a:endParaRPr>
          </a:p>
        </p:txBody>
      </p:sp>
      <p:sp>
        <p:nvSpPr>
          <p:cNvPr id="13" name="矩形 2">
            <a:extLst>
              <a:ext uri="{FF2B5EF4-FFF2-40B4-BE49-F238E27FC236}">
                <a16:creationId xmlns:a16="http://schemas.microsoft.com/office/drawing/2014/main" id="{CED96090-B0FB-465C-96E0-ECC339AD9A81}"/>
              </a:ext>
            </a:extLst>
          </p:cNvPr>
          <p:cNvSpPr>
            <a:spLocks noChangeArrowheads="1"/>
          </p:cNvSpPr>
          <p:nvPr/>
        </p:nvSpPr>
        <p:spPr bwMode="auto">
          <a:xfrm>
            <a:off x="733123" y="3097463"/>
            <a:ext cx="9519491"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zh-CN" altLang="en-US" sz="2800" dirty="0">
                <a:latin typeface="微软雅黑" pitchFamily="34" charset="-122"/>
                <a:ea typeface="微软雅黑" pitchFamily="34" charset="-122"/>
              </a:rPr>
              <a:t>变量名</a:t>
            </a:r>
            <a:r>
              <a:rPr lang="zh-CN" altLang="zh-CN" sz="2800" dirty="0">
                <a:latin typeface="微软雅黑" pitchFamily="34" charset="-122"/>
                <a:ea typeface="微软雅黑" pitchFamily="34" charset="-122"/>
              </a:rPr>
              <a:t>由字母、数字和下划线组成，且不以数字开头</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A03E8970-CB65-46DE-91DF-368660D1072B}"/>
              </a:ext>
            </a:extLst>
          </p:cNvPr>
          <p:cNvSpPr/>
          <p:nvPr/>
        </p:nvSpPr>
        <p:spPr>
          <a:xfrm>
            <a:off x="2232410" y="3826960"/>
            <a:ext cx="2883054" cy="2012165"/>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5" name="矩形 3">
            <a:extLst>
              <a:ext uri="{FF2B5EF4-FFF2-40B4-BE49-F238E27FC236}">
                <a16:creationId xmlns:a16="http://schemas.microsoft.com/office/drawing/2014/main" id="{D5BAD900-9581-4FED-9CCD-AD2A115EE75A}"/>
              </a:ext>
            </a:extLst>
          </p:cNvPr>
          <p:cNvSpPr>
            <a:spLocks noChangeArrowheads="1"/>
          </p:cNvSpPr>
          <p:nvPr/>
        </p:nvSpPr>
        <p:spPr bwMode="auto">
          <a:xfrm>
            <a:off x="2390898" y="3831848"/>
            <a:ext cx="2500468" cy="181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rgbClr val="1353A2"/>
                </a:solidFill>
                <a:latin typeface="Times New Roman" pitchFamily="18" charset="0"/>
                <a:cs typeface="Times New Roman" pitchFamily="18" charset="0"/>
              </a:rPr>
              <a:t>name</a:t>
            </a:r>
          </a:p>
          <a:p>
            <a:pPr algn="ctr">
              <a:lnSpc>
                <a:spcPct val="120000"/>
              </a:lnSpc>
            </a:pPr>
            <a:r>
              <a:rPr lang="en-US" altLang="zh-CN" sz="3200" dirty="0">
                <a:solidFill>
                  <a:srgbClr val="1353A2"/>
                </a:solidFill>
                <a:latin typeface="Times New Roman" pitchFamily="18" charset="0"/>
                <a:cs typeface="Times New Roman" pitchFamily="18" charset="0"/>
              </a:rPr>
              <a:t>_age</a:t>
            </a:r>
          </a:p>
          <a:p>
            <a:pPr algn="ctr">
              <a:lnSpc>
                <a:spcPct val="120000"/>
              </a:lnSpc>
            </a:pPr>
            <a:r>
              <a:rPr lang="en-US" altLang="zh-CN" sz="3200" dirty="0">
                <a:solidFill>
                  <a:srgbClr val="1353A2"/>
                </a:solidFill>
                <a:latin typeface="Times New Roman" pitchFamily="18" charset="0"/>
                <a:cs typeface="Times New Roman" pitchFamily="18" charset="0"/>
              </a:rPr>
              <a:t>__color</a:t>
            </a:r>
            <a:endParaRPr lang="zh-CN" altLang="zh-CN" sz="3200" dirty="0">
              <a:solidFill>
                <a:srgbClr val="1353A2"/>
              </a:solidFill>
              <a:latin typeface="Times New Roman" pitchFamily="18" charset="0"/>
              <a:cs typeface="Times New Roman" pitchFamily="18" charset="0"/>
            </a:endParaRPr>
          </a:p>
        </p:txBody>
      </p:sp>
      <p:pic>
        <p:nvPicPr>
          <p:cNvPr id="16" name="图片 4">
            <a:extLst>
              <a:ext uri="{FF2B5EF4-FFF2-40B4-BE49-F238E27FC236}">
                <a16:creationId xmlns:a16="http://schemas.microsoft.com/office/drawing/2014/main" id="{439044D6-8DFE-47E3-BCED-D05068B4E4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41216" y="5212671"/>
            <a:ext cx="903794" cy="86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3">
            <a:extLst>
              <a:ext uri="{FF2B5EF4-FFF2-40B4-BE49-F238E27FC236}">
                <a16:creationId xmlns:a16="http://schemas.microsoft.com/office/drawing/2014/main" id="{0E82F945-AE97-4367-A629-F739930A35A2}"/>
              </a:ext>
            </a:extLst>
          </p:cNvPr>
          <p:cNvSpPr>
            <a:spLocks noChangeArrowheads="1"/>
          </p:cNvSpPr>
          <p:nvPr/>
        </p:nvSpPr>
        <p:spPr bwMode="auto">
          <a:xfrm>
            <a:off x="6466834" y="3911966"/>
            <a:ext cx="2500468" cy="181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rgbClr val="1353A2"/>
                </a:solidFill>
                <a:latin typeface="Times New Roman" pitchFamily="18" charset="0"/>
                <a:cs typeface="Times New Roman" pitchFamily="18" charset="0"/>
              </a:rPr>
              <a:t>1_name</a:t>
            </a:r>
          </a:p>
          <a:p>
            <a:pPr algn="ctr">
              <a:lnSpc>
                <a:spcPct val="120000"/>
              </a:lnSpc>
            </a:pPr>
            <a:r>
              <a:rPr lang="en-US" altLang="zh-CN" sz="3200" dirty="0">
                <a:solidFill>
                  <a:srgbClr val="1353A2"/>
                </a:solidFill>
                <a:latin typeface="Times New Roman" pitchFamily="18" charset="0"/>
                <a:cs typeface="Times New Roman" pitchFamily="18" charset="0"/>
              </a:rPr>
              <a:t>2e</a:t>
            </a:r>
          </a:p>
          <a:p>
            <a:pPr algn="ctr">
              <a:lnSpc>
                <a:spcPct val="120000"/>
              </a:lnSpc>
            </a:pPr>
            <a:r>
              <a:rPr lang="en-US" altLang="zh-CN" sz="3200" dirty="0">
                <a:solidFill>
                  <a:srgbClr val="1353A2"/>
                </a:solidFill>
                <a:latin typeface="Times New Roman" pitchFamily="18" charset="0"/>
                <a:cs typeface="Times New Roman" pitchFamily="18" charset="0"/>
              </a:rPr>
              <a:t>012</a:t>
            </a:r>
            <a:endParaRPr lang="zh-CN" altLang="zh-CN" sz="3200" dirty="0">
              <a:solidFill>
                <a:srgbClr val="1353A2"/>
              </a:solidFill>
              <a:latin typeface="Times New Roman" pitchFamily="18" charset="0"/>
              <a:cs typeface="Times New Roman" pitchFamily="18" charset="0"/>
            </a:endParaRPr>
          </a:p>
        </p:txBody>
      </p:sp>
      <p:sp>
        <p:nvSpPr>
          <p:cNvPr id="23" name="矩形 22">
            <a:extLst>
              <a:ext uri="{FF2B5EF4-FFF2-40B4-BE49-F238E27FC236}">
                <a16:creationId xmlns:a16="http://schemas.microsoft.com/office/drawing/2014/main" id="{910F5BBB-9654-4291-B97C-E2281C63827A}"/>
              </a:ext>
            </a:extLst>
          </p:cNvPr>
          <p:cNvSpPr/>
          <p:nvPr/>
        </p:nvSpPr>
        <p:spPr>
          <a:xfrm>
            <a:off x="6242736" y="3812671"/>
            <a:ext cx="2883055" cy="2012165"/>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24" name="图片 6">
            <a:extLst>
              <a:ext uri="{FF2B5EF4-FFF2-40B4-BE49-F238E27FC236}">
                <a16:creationId xmlns:a16="http://schemas.microsoft.com/office/drawing/2014/main" id="{E2A82532-F359-4A07-B4BC-07AD44B548C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46103" y="5227668"/>
            <a:ext cx="800887" cy="83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矩形 49"/>
          <p:cNvSpPr/>
          <p:nvPr/>
        </p:nvSpPr>
        <p:spPr>
          <a:xfrm>
            <a:off x="499990" y="237510"/>
            <a:ext cx="5099622" cy="662554"/>
          </a:xfrm>
          <a:prstGeom prst="rect">
            <a:avLst/>
          </a:prstGeom>
        </p:spPr>
        <p:txBody>
          <a:bodyPr wrap="square">
            <a:spAutoFit/>
          </a:bodyPr>
          <a:lstStyle/>
          <a:p>
            <a:pPr indent="269875" algn="just">
              <a:lnSpc>
                <a:spcPct val="150000"/>
              </a:lnSpc>
              <a:spcAft>
                <a:spcPts val="0"/>
              </a:spcAft>
              <a:tabLst>
                <a:tab pos="440055" algn="l"/>
              </a:tabLst>
            </a:pPr>
            <a:r>
              <a:rPr kumimoji="1" lang="zh-CN" altLang="en-US" sz="2800" dirty="0">
                <a:latin typeface="微软雅黑" pitchFamily="34" charset="-122"/>
                <a:ea typeface="微软雅黑" pitchFamily="34" charset="-122"/>
              </a:rPr>
              <a:t>变量的定义和命名：</a:t>
            </a:r>
            <a:endParaRPr kumimoji="1" lang="en-US" altLang="zh-CN" sz="24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854406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27"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0"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1"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2"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3"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5"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36"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8"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9"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0"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2"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3"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49"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0"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2"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53"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4"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 name="矩形 2">
            <a:extLst>
              <a:ext uri="{FF2B5EF4-FFF2-40B4-BE49-F238E27FC236}">
                <a16:creationId xmlns:a16="http://schemas.microsoft.com/office/drawing/2014/main" id="{352BAEC7-4E67-48D8-9EE4-2F5C9FA028D6}"/>
              </a:ext>
            </a:extLst>
          </p:cNvPr>
          <p:cNvSpPr>
            <a:spLocks noChangeArrowheads="1"/>
          </p:cNvSpPr>
          <p:nvPr/>
        </p:nvSpPr>
        <p:spPr bwMode="auto">
          <a:xfrm>
            <a:off x="832590" y="1007724"/>
            <a:ext cx="11384301"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zh-CN" altLang="en-US" sz="2800" dirty="0">
                <a:latin typeface="微软雅黑" pitchFamily="34" charset="-122"/>
                <a:ea typeface="微软雅黑" pitchFamily="34" charset="-122"/>
              </a:rPr>
              <a:t>变量名</a:t>
            </a:r>
            <a:r>
              <a:rPr lang="zh-CN" altLang="zh-CN" sz="2800" dirty="0">
                <a:latin typeface="微软雅黑" pitchFamily="34" charset="-122"/>
                <a:ea typeface="微软雅黑" pitchFamily="34" charset="-122"/>
              </a:rPr>
              <a:t>区分大小写</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11" name="矩形 10">
            <a:extLst>
              <a:ext uri="{FF2B5EF4-FFF2-40B4-BE49-F238E27FC236}">
                <a16:creationId xmlns:a16="http://schemas.microsoft.com/office/drawing/2014/main" id="{C0B1BC34-F1E3-4F17-BAB7-F9633C4457BF}"/>
              </a:ext>
            </a:extLst>
          </p:cNvPr>
          <p:cNvSpPr/>
          <p:nvPr/>
        </p:nvSpPr>
        <p:spPr>
          <a:xfrm>
            <a:off x="1278888" y="1745906"/>
            <a:ext cx="4068501" cy="1764777"/>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14" name="图片 4">
            <a:extLst>
              <a:ext uri="{FF2B5EF4-FFF2-40B4-BE49-F238E27FC236}">
                <a16:creationId xmlns:a16="http://schemas.microsoft.com/office/drawing/2014/main" id="{33FE0F77-6E79-420C-BC9B-ADA6D494C6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0519" y="2899063"/>
            <a:ext cx="915786" cy="87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a:extLst>
              <a:ext uri="{FF2B5EF4-FFF2-40B4-BE49-F238E27FC236}">
                <a16:creationId xmlns:a16="http://schemas.microsoft.com/office/drawing/2014/main" id="{7CAED31E-8486-4526-9137-BFE972B2C615}"/>
              </a:ext>
            </a:extLst>
          </p:cNvPr>
          <p:cNvSpPr/>
          <p:nvPr/>
        </p:nvSpPr>
        <p:spPr>
          <a:xfrm>
            <a:off x="5992929" y="1745906"/>
            <a:ext cx="4262890" cy="1764778"/>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16" name="图片 6">
            <a:extLst>
              <a:ext uri="{FF2B5EF4-FFF2-40B4-BE49-F238E27FC236}">
                <a16:creationId xmlns:a16="http://schemas.microsoft.com/office/drawing/2014/main" id="{3D5296D9-F338-4BF7-9FA2-E8E9A7FF984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76747" y="2907889"/>
            <a:ext cx="935315" cy="97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3">
            <a:extLst>
              <a:ext uri="{FF2B5EF4-FFF2-40B4-BE49-F238E27FC236}">
                <a16:creationId xmlns:a16="http://schemas.microsoft.com/office/drawing/2014/main" id="{4AE1BAE3-6BB3-4CF9-84F1-75E85ECFFD98}"/>
              </a:ext>
            </a:extLst>
          </p:cNvPr>
          <p:cNvSpPr>
            <a:spLocks noChangeArrowheads="1"/>
          </p:cNvSpPr>
          <p:nvPr/>
        </p:nvSpPr>
        <p:spPr bwMode="auto">
          <a:xfrm>
            <a:off x="6349172" y="2011268"/>
            <a:ext cx="3550404"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x-none" altLang="zh-CN" sz="3200" dirty="0">
                <a:solidFill>
                  <a:srgbClr val="1353A2"/>
                </a:solidFill>
                <a:latin typeface="Times New Roman" pitchFamily="18" charset="0"/>
                <a:cs typeface="Times New Roman" pitchFamily="18" charset="0"/>
              </a:rPr>
              <a:t>andy</a:t>
            </a:r>
            <a:r>
              <a:rPr lang="zh-CN" altLang="zh-CN" sz="3200" dirty="0">
                <a:solidFill>
                  <a:srgbClr val="1353A2"/>
                </a:solidFill>
                <a:latin typeface="楷体" pitchFamily="49" charset="-122"/>
                <a:ea typeface="楷体" pitchFamily="49" charset="-122"/>
                <a:cs typeface="Times New Roman" pitchFamily="18" charset="0"/>
              </a:rPr>
              <a:t>和</a:t>
            </a:r>
            <a:r>
              <a:rPr lang="x-none" altLang="zh-CN" sz="3200" dirty="0">
                <a:solidFill>
                  <a:srgbClr val="1353A2"/>
                </a:solidFill>
                <a:latin typeface="Times New Roman" pitchFamily="18" charset="0"/>
                <a:cs typeface="Times New Roman" pitchFamily="18" charset="0"/>
              </a:rPr>
              <a:t>Andy</a:t>
            </a:r>
            <a:r>
              <a:rPr lang="zh-CN" altLang="zh-CN" sz="3200" dirty="0">
                <a:solidFill>
                  <a:srgbClr val="1353A2"/>
                </a:solidFill>
                <a:latin typeface="楷体" pitchFamily="49" charset="-122"/>
                <a:ea typeface="楷体" pitchFamily="49" charset="-122"/>
                <a:cs typeface="Times New Roman" pitchFamily="18" charset="0"/>
              </a:rPr>
              <a:t>是</a:t>
            </a:r>
            <a:r>
              <a:rPr lang="zh-CN" altLang="en-US" sz="3200" dirty="0">
                <a:solidFill>
                  <a:srgbClr val="1353A2"/>
                </a:solidFill>
                <a:latin typeface="楷体" pitchFamily="49" charset="-122"/>
                <a:ea typeface="楷体" pitchFamily="49" charset="-122"/>
                <a:cs typeface="Times New Roman" pitchFamily="18" charset="0"/>
              </a:rPr>
              <a:t>相</a:t>
            </a:r>
            <a:r>
              <a:rPr lang="zh-CN" altLang="zh-CN" sz="3200" dirty="0">
                <a:solidFill>
                  <a:srgbClr val="1353A2"/>
                </a:solidFill>
                <a:latin typeface="楷体" pitchFamily="49" charset="-122"/>
                <a:ea typeface="楷体" pitchFamily="49" charset="-122"/>
                <a:cs typeface="Times New Roman" pitchFamily="18" charset="0"/>
              </a:rPr>
              <a:t>同的标识符</a:t>
            </a:r>
          </a:p>
        </p:txBody>
      </p:sp>
      <p:sp>
        <p:nvSpPr>
          <p:cNvPr id="18" name="矩形 3">
            <a:extLst>
              <a:ext uri="{FF2B5EF4-FFF2-40B4-BE49-F238E27FC236}">
                <a16:creationId xmlns:a16="http://schemas.microsoft.com/office/drawing/2014/main" id="{1F0259E4-8A22-483E-9036-EF5EEF5CF0CA}"/>
              </a:ext>
            </a:extLst>
          </p:cNvPr>
          <p:cNvSpPr>
            <a:spLocks noChangeArrowheads="1"/>
          </p:cNvSpPr>
          <p:nvPr/>
        </p:nvSpPr>
        <p:spPr bwMode="auto">
          <a:xfrm>
            <a:off x="1537936" y="2011268"/>
            <a:ext cx="3550404" cy="1233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x-none" altLang="zh-CN" sz="3200" dirty="0">
                <a:solidFill>
                  <a:srgbClr val="1353A2"/>
                </a:solidFill>
                <a:latin typeface="楷体" pitchFamily="49" charset="-122"/>
                <a:ea typeface="楷体" pitchFamily="49" charset="-122"/>
                <a:cs typeface="Times New Roman" pitchFamily="18" charset="0"/>
              </a:rPr>
              <a:t>andy</a:t>
            </a:r>
            <a:r>
              <a:rPr lang="zh-CN" altLang="zh-CN" sz="3200" dirty="0">
                <a:solidFill>
                  <a:srgbClr val="1353A2"/>
                </a:solidFill>
                <a:latin typeface="楷体" pitchFamily="49" charset="-122"/>
                <a:ea typeface="楷体" pitchFamily="49" charset="-122"/>
                <a:cs typeface="Times New Roman" pitchFamily="18" charset="0"/>
              </a:rPr>
              <a:t>和</a:t>
            </a:r>
            <a:r>
              <a:rPr lang="x-none" altLang="zh-CN" sz="3200" dirty="0">
                <a:solidFill>
                  <a:srgbClr val="1353A2"/>
                </a:solidFill>
                <a:latin typeface="楷体" pitchFamily="49" charset="-122"/>
                <a:ea typeface="楷体" pitchFamily="49" charset="-122"/>
                <a:cs typeface="Times New Roman" pitchFamily="18" charset="0"/>
              </a:rPr>
              <a:t>Andy</a:t>
            </a:r>
            <a:r>
              <a:rPr lang="zh-CN" altLang="zh-CN" sz="3200" dirty="0">
                <a:solidFill>
                  <a:srgbClr val="1353A2"/>
                </a:solidFill>
                <a:latin typeface="楷体" pitchFamily="49" charset="-122"/>
                <a:ea typeface="楷体" pitchFamily="49" charset="-122"/>
                <a:cs typeface="Times New Roman" pitchFamily="18" charset="0"/>
              </a:rPr>
              <a:t>是</a:t>
            </a:r>
            <a:r>
              <a:rPr lang="zh-CN" altLang="en-US" sz="3200" dirty="0">
                <a:solidFill>
                  <a:srgbClr val="1353A2"/>
                </a:solidFill>
                <a:latin typeface="楷体" pitchFamily="49" charset="-122"/>
                <a:ea typeface="楷体" pitchFamily="49" charset="-122"/>
                <a:cs typeface="Times New Roman" pitchFamily="18" charset="0"/>
              </a:rPr>
              <a:t>不</a:t>
            </a:r>
            <a:r>
              <a:rPr lang="zh-CN" altLang="zh-CN" sz="3200" dirty="0">
                <a:solidFill>
                  <a:srgbClr val="1353A2"/>
                </a:solidFill>
                <a:latin typeface="楷体" pitchFamily="49" charset="-122"/>
                <a:ea typeface="楷体" pitchFamily="49" charset="-122"/>
                <a:cs typeface="Times New Roman" pitchFamily="18" charset="0"/>
              </a:rPr>
              <a:t>同的标识符</a:t>
            </a:r>
          </a:p>
        </p:txBody>
      </p:sp>
      <p:sp>
        <p:nvSpPr>
          <p:cNvPr id="19" name="矩形 2">
            <a:extLst>
              <a:ext uri="{FF2B5EF4-FFF2-40B4-BE49-F238E27FC236}">
                <a16:creationId xmlns:a16="http://schemas.microsoft.com/office/drawing/2014/main" id="{D893B86D-A46B-41DA-BAF7-29EEBE8CC300}"/>
              </a:ext>
            </a:extLst>
          </p:cNvPr>
          <p:cNvSpPr>
            <a:spLocks noChangeArrowheads="1"/>
          </p:cNvSpPr>
          <p:nvPr/>
        </p:nvSpPr>
        <p:spPr bwMode="auto">
          <a:xfrm>
            <a:off x="950519" y="3944041"/>
            <a:ext cx="11384301"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zh-CN" altLang="en-US" sz="2800" dirty="0">
                <a:latin typeface="微软雅黑" pitchFamily="34" charset="-122"/>
                <a:ea typeface="微软雅黑" pitchFamily="34" charset="-122"/>
              </a:rPr>
              <a:t>变量名应</a:t>
            </a:r>
            <a:r>
              <a:rPr lang="zh-CN" altLang="zh-CN" sz="2800" dirty="0">
                <a:latin typeface="微软雅黑" pitchFamily="34" charset="-122"/>
                <a:ea typeface="微软雅黑" pitchFamily="34" charset="-122"/>
              </a:rPr>
              <a:t>通俗易懂，见名知意。</a:t>
            </a:r>
          </a:p>
        </p:txBody>
      </p:sp>
      <p:sp>
        <p:nvSpPr>
          <p:cNvPr id="20" name="矩形 19">
            <a:extLst>
              <a:ext uri="{FF2B5EF4-FFF2-40B4-BE49-F238E27FC236}">
                <a16:creationId xmlns:a16="http://schemas.microsoft.com/office/drawing/2014/main" id="{3374C529-44CD-4809-A431-E84880D43A1D}"/>
              </a:ext>
            </a:extLst>
          </p:cNvPr>
          <p:cNvSpPr/>
          <p:nvPr/>
        </p:nvSpPr>
        <p:spPr>
          <a:xfrm>
            <a:off x="1290483" y="4807863"/>
            <a:ext cx="4064962" cy="153035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1" name="矩形 3">
            <a:extLst>
              <a:ext uri="{FF2B5EF4-FFF2-40B4-BE49-F238E27FC236}">
                <a16:creationId xmlns:a16="http://schemas.microsoft.com/office/drawing/2014/main" id="{317BF3F1-E37B-4BD5-9514-20264518853C}"/>
              </a:ext>
            </a:extLst>
          </p:cNvPr>
          <p:cNvSpPr>
            <a:spLocks noChangeArrowheads="1"/>
          </p:cNvSpPr>
          <p:nvPr/>
        </p:nvSpPr>
        <p:spPr bwMode="auto">
          <a:xfrm>
            <a:off x="1582638" y="4928600"/>
            <a:ext cx="3550404"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3200" dirty="0">
                <a:solidFill>
                  <a:srgbClr val="1353A2"/>
                </a:solidFill>
                <a:latin typeface="楷体" pitchFamily="49" charset="-122"/>
                <a:ea typeface="楷体" pitchFamily="49" charset="-122"/>
                <a:cs typeface="Times New Roman" pitchFamily="18" charset="0"/>
              </a:rPr>
              <a:t>将表示姓名的变量命名为</a:t>
            </a:r>
            <a:r>
              <a:rPr lang="en-US" altLang="zh-CN" sz="3200" dirty="0">
                <a:solidFill>
                  <a:srgbClr val="1353A2"/>
                </a:solidFill>
                <a:latin typeface="楷体" pitchFamily="49" charset="-122"/>
                <a:ea typeface="楷体" pitchFamily="49" charset="-122"/>
                <a:cs typeface="Times New Roman" pitchFamily="18" charset="0"/>
              </a:rPr>
              <a:t>name</a:t>
            </a:r>
            <a:endParaRPr lang="zh-CN" altLang="zh-CN" sz="3200" dirty="0">
              <a:solidFill>
                <a:srgbClr val="1353A2"/>
              </a:solidFill>
              <a:latin typeface="楷体" pitchFamily="49" charset="-122"/>
              <a:ea typeface="楷体" pitchFamily="49" charset="-122"/>
              <a:cs typeface="Times New Roman" pitchFamily="18" charset="0"/>
            </a:endParaRPr>
          </a:p>
        </p:txBody>
      </p:sp>
      <p:pic>
        <p:nvPicPr>
          <p:cNvPr id="22" name="图片 4">
            <a:extLst>
              <a:ext uri="{FF2B5EF4-FFF2-40B4-BE49-F238E27FC236}">
                <a16:creationId xmlns:a16="http://schemas.microsoft.com/office/drawing/2014/main" id="{36200DD8-866E-440A-9F04-519759B4B52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590" y="5658212"/>
            <a:ext cx="915786" cy="87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a:extLst>
              <a:ext uri="{FF2B5EF4-FFF2-40B4-BE49-F238E27FC236}">
                <a16:creationId xmlns:a16="http://schemas.microsoft.com/office/drawing/2014/main" id="{FC6CE411-186D-4B15-A606-7FDB704A7958}"/>
              </a:ext>
            </a:extLst>
          </p:cNvPr>
          <p:cNvSpPr/>
          <p:nvPr/>
        </p:nvSpPr>
        <p:spPr>
          <a:xfrm>
            <a:off x="6063902" y="4780254"/>
            <a:ext cx="4154367" cy="153035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4" name="矩形 3">
            <a:extLst>
              <a:ext uri="{FF2B5EF4-FFF2-40B4-BE49-F238E27FC236}">
                <a16:creationId xmlns:a16="http://schemas.microsoft.com/office/drawing/2014/main" id="{D1E19C58-4951-412A-B40E-9C35FC3E7FE3}"/>
              </a:ext>
            </a:extLst>
          </p:cNvPr>
          <p:cNvSpPr>
            <a:spLocks noChangeArrowheads="1"/>
          </p:cNvSpPr>
          <p:nvPr/>
        </p:nvSpPr>
        <p:spPr bwMode="auto">
          <a:xfrm>
            <a:off x="6311622" y="4941603"/>
            <a:ext cx="3550404" cy="11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3200" dirty="0">
                <a:solidFill>
                  <a:srgbClr val="1353A2"/>
                </a:solidFill>
                <a:latin typeface="楷体" pitchFamily="49" charset="-122"/>
                <a:ea typeface="楷体" pitchFamily="49" charset="-122"/>
                <a:cs typeface="Times New Roman" pitchFamily="18" charset="0"/>
              </a:rPr>
              <a:t>将表示姓名的变量命名为</a:t>
            </a:r>
            <a:r>
              <a:rPr lang="en-US" altLang="zh-CN" sz="3200" dirty="0">
                <a:solidFill>
                  <a:srgbClr val="1353A2"/>
                </a:solidFill>
                <a:latin typeface="楷体" pitchFamily="49" charset="-122"/>
                <a:ea typeface="楷体" pitchFamily="49" charset="-122"/>
                <a:cs typeface="Times New Roman" pitchFamily="18" charset="0"/>
              </a:rPr>
              <a:t>a</a:t>
            </a:r>
            <a:endParaRPr lang="zh-CN" altLang="zh-CN" sz="3200" dirty="0">
              <a:solidFill>
                <a:srgbClr val="1353A2"/>
              </a:solidFill>
              <a:latin typeface="楷体" pitchFamily="49" charset="-122"/>
              <a:ea typeface="楷体" pitchFamily="49" charset="-122"/>
              <a:cs typeface="Times New Roman" pitchFamily="18" charset="0"/>
            </a:endParaRPr>
          </a:p>
        </p:txBody>
      </p:sp>
      <p:pic>
        <p:nvPicPr>
          <p:cNvPr id="25" name="图片 6">
            <a:extLst>
              <a:ext uri="{FF2B5EF4-FFF2-40B4-BE49-F238E27FC236}">
                <a16:creationId xmlns:a16="http://schemas.microsoft.com/office/drawing/2014/main" id="{FD30A1B0-F482-4DAD-85F7-33C7876A911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50611" y="5733814"/>
            <a:ext cx="935315" cy="975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144511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15"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6"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7"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8"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9"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20"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21"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2"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23"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24"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5"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6"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7"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8"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29"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0"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31"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2"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3"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4"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7"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38"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9"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0"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1"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3"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 name="矩形 2">
            <a:extLst>
              <a:ext uri="{FF2B5EF4-FFF2-40B4-BE49-F238E27FC236}">
                <a16:creationId xmlns:a16="http://schemas.microsoft.com/office/drawing/2014/main" id="{E7AA312C-E01D-4125-94F1-B35F5A8297C6}"/>
              </a:ext>
            </a:extLst>
          </p:cNvPr>
          <p:cNvSpPr>
            <a:spLocks noChangeArrowheads="1"/>
          </p:cNvSpPr>
          <p:nvPr/>
        </p:nvSpPr>
        <p:spPr bwMode="auto">
          <a:xfrm>
            <a:off x="987679" y="1679659"/>
            <a:ext cx="9623008"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20000"/>
              </a:lnSpc>
              <a:buFont typeface="Arial" panose="020B0604020202020204" pitchFamily="34" charset="0"/>
              <a:buChar char="•"/>
            </a:pPr>
            <a:r>
              <a:rPr lang="zh-CN" altLang="en-US" sz="2800" dirty="0">
                <a:latin typeface="微软雅黑" pitchFamily="34" charset="-122"/>
                <a:ea typeface="微软雅黑" pitchFamily="34" charset="-122"/>
              </a:rPr>
              <a:t>变量名若</a:t>
            </a:r>
            <a:r>
              <a:rPr lang="zh-CN" altLang="zh-CN" sz="2800" dirty="0">
                <a:latin typeface="微软雅黑" pitchFamily="34" charset="-122"/>
                <a:ea typeface="微软雅黑" pitchFamily="34" charset="-122"/>
              </a:rPr>
              <a:t>由两个以上单词组成，</a:t>
            </a:r>
            <a:r>
              <a:rPr lang="zh-CN" altLang="en-US" sz="2800" dirty="0">
                <a:latin typeface="微软雅黑" pitchFamily="34" charset="-122"/>
                <a:ea typeface="微软雅黑" pitchFamily="34" charset="-122"/>
              </a:rPr>
              <a:t>其中</a:t>
            </a:r>
            <a:r>
              <a:rPr lang="zh-CN" altLang="zh-CN" sz="2800" dirty="0">
                <a:latin typeface="微软雅黑" pitchFamily="34" charset="-122"/>
                <a:ea typeface="微软雅黑" pitchFamily="34" charset="-122"/>
              </a:rPr>
              <a:t>单词与单词之间使用下划线连接</a:t>
            </a:r>
            <a:r>
              <a:rPr lang="zh-CN" altLang="en-US" sz="2800" dirty="0">
                <a:latin typeface="微软雅黑" pitchFamily="34" charset="-122"/>
                <a:ea typeface="微软雅黑" pitchFamily="34" charset="-122"/>
              </a:rPr>
              <a:t>。</a:t>
            </a:r>
            <a:endParaRPr lang="zh-CN" altLang="zh-CN" sz="2800" dirty="0">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id="{4D3B9E4A-3056-4587-8511-664DBE786B34}"/>
              </a:ext>
            </a:extLst>
          </p:cNvPr>
          <p:cNvSpPr/>
          <p:nvPr/>
        </p:nvSpPr>
        <p:spPr>
          <a:xfrm>
            <a:off x="1835201" y="3259739"/>
            <a:ext cx="3550404" cy="2040441"/>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9" name="矩形 8">
            <a:extLst>
              <a:ext uri="{FF2B5EF4-FFF2-40B4-BE49-F238E27FC236}">
                <a16:creationId xmlns:a16="http://schemas.microsoft.com/office/drawing/2014/main" id="{5B5F02C5-BC23-4051-B6A1-199A67AA001E}"/>
              </a:ext>
            </a:extLst>
          </p:cNvPr>
          <p:cNvSpPr>
            <a:spLocks noChangeArrowheads="1"/>
          </p:cNvSpPr>
          <p:nvPr/>
        </p:nvSpPr>
        <p:spPr bwMode="auto">
          <a:xfrm>
            <a:off x="1729800" y="3259739"/>
            <a:ext cx="3550404"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get_num</a:t>
            </a:r>
          </a:p>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set_time</a:t>
            </a:r>
          </a:p>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print_menu</a:t>
            </a:r>
            <a:endParaRPr lang="zh-CN" altLang="zh-CN" sz="3200" dirty="0">
              <a:solidFill>
                <a:srgbClr val="1353A2"/>
              </a:solidFill>
              <a:latin typeface="楷体" pitchFamily="49" charset="-122"/>
              <a:ea typeface="楷体" pitchFamily="49" charset="-122"/>
              <a:cs typeface="Times New Roman" pitchFamily="18" charset="0"/>
            </a:endParaRPr>
          </a:p>
        </p:txBody>
      </p:sp>
      <p:pic>
        <p:nvPicPr>
          <p:cNvPr id="10" name="图片 9">
            <a:extLst>
              <a:ext uri="{FF2B5EF4-FFF2-40B4-BE49-F238E27FC236}">
                <a16:creationId xmlns:a16="http://schemas.microsoft.com/office/drawing/2014/main" id="{6A76845A-74AB-47C4-9515-0279509760B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2027" y="4707344"/>
            <a:ext cx="973108" cy="9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A07382FF-8E03-48D3-AE76-E3F77FCCACE8}"/>
              </a:ext>
            </a:extLst>
          </p:cNvPr>
          <p:cNvSpPr/>
          <p:nvPr/>
        </p:nvSpPr>
        <p:spPr>
          <a:xfrm>
            <a:off x="6078583" y="3259738"/>
            <a:ext cx="3434718" cy="2040441"/>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12" name="图片 11">
            <a:extLst>
              <a:ext uri="{FF2B5EF4-FFF2-40B4-BE49-F238E27FC236}">
                <a16:creationId xmlns:a16="http://schemas.microsoft.com/office/drawing/2014/main" id="{058ABADD-8F2F-4F73-AE0E-9DBF3B0C56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90060" y="4754196"/>
            <a:ext cx="846481" cy="88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3">
            <a:extLst>
              <a:ext uri="{FF2B5EF4-FFF2-40B4-BE49-F238E27FC236}">
                <a16:creationId xmlns:a16="http://schemas.microsoft.com/office/drawing/2014/main" id="{9D8AC920-A831-4DEA-B764-AF6C325BA748}"/>
              </a:ext>
            </a:extLst>
          </p:cNvPr>
          <p:cNvSpPr>
            <a:spLocks noChangeArrowheads="1"/>
          </p:cNvSpPr>
          <p:nvPr/>
        </p:nvSpPr>
        <p:spPr bwMode="auto">
          <a:xfrm>
            <a:off x="5950629" y="3339285"/>
            <a:ext cx="3550404" cy="178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getNum</a:t>
            </a:r>
          </a:p>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settime</a:t>
            </a:r>
          </a:p>
          <a:p>
            <a:pPr algn="ctr">
              <a:lnSpc>
                <a:spcPct val="120000"/>
              </a:lnSpc>
            </a:pPr>
            <a:r>
              <a:rPr lang="en-US" altLang="zh-CN" sz="3200" dirty="0">
                <a:solidFill>
                  <a:srgbClr val="1353A2"/>
                </a:solidFill>
                <a:latin typeface="楷体" pitchFamily="49" charset="-122"/>
                <a:ea typeface="楷体" pitchFamily="49" charset="-122"/>
                <a:cs typeface="Times New Roman" pitchFamily="18" charset="0"/>
              </a:rPr>
              <a:t>printMenu</a:t>
            </a:r>
            <a:endParaRPr lang="zh-CN" altLang="zh-CN" sz="3200" dirty="0">
              <a:solidFill>
                <a:srgbClr val="1353A2"/>
              </a:solidFill>
              <a:latin typeface="楷体" pitchFamily="49" charset="-122"/>
              <a:ea typeface="楷体" pitchFamily="49" charset="-122"/>
              <a:cs typeface="Times New Roman" pitchFamily="18" charset="0"/>
            </a:endParaRPr>
          </a:p>
        </p:txBody>
      </p:sp>
    </p:spTree>
    <p:custDataLst>
      <p:tags r:id="rId1"/>
    </p:custDataLst>
    <p:extLst>
      <p:ext uri="{BB962C8B-B14F-4D97-AF65-F5344CB8AC3E}">
        <p14:creationId xmlns:p14="http://schemas.microsoft.com/office/powerpoint/2010/main" val="2907395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3688823"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变量的操作</a:t>
            </a:r>
            <a:endParaRPr lang="zh-CN" altLang="zh-CN" sz="2800" dirty="0">
              <a:latin typeface="微软雅黑" pitchFamily="34" charset="-122"/>
              <a:ea typeface="微软雅黑" pitchFamily="34" charset="-122"/>
            </a:endParaRPr>
          </a:p>
        </p:txBody>
      </p:sp>
      <p:sp>
        <p:nvSpPr>
          <p:cNvPr id="5" name="矩形 2">
            <a:extLst>
              <a:ext uri="{FF2B5EF4-FFF2-40B4-BE49-F238E27FC236}">
                <a16:creationId xmlns:a16="http://schemas.microsoft.com/office/drawing/2014/main" id="{352BAEC7-4E67-48D8-9EE4-2F5C9FA028D6}"/>
              </a:ext>
            </a:extLst>
          </p:cNvPr>
          <p:cNvSpPr>
            <a:spLocks noChangeArrowheads="1"/>
          </p:cNvSpPr>
          <p:nvPr/>
        </p:nvSpPr>
        <p:spPr bwMode="auto">
          <a:xfrm>
            <a:off x="910967" y="1390901"/>
            <a:ext cx="10479845" cy="1955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50000"/>
              </a:lnSpc>
              <a:buFont typeface="Arial" panose="020B0604020202020204" pitchFamily="34" charset="0"/>
              <a:buChar char="•"/>
            </a:pPr>
            <a:r>
              <a:rPr lang="zh-CN" altLang="en-US" sz="2800" dirty="0">
                <a:latin typeface="微软雅黑" pitchFamily="34" charset="-122"/>
                <a:ea typeface="微软雅黑" pitchFamily="34" charset="-122"/>
              </a:rPr>
              <a:t>变量的定义（声明）：给一个变量赋值，就定义了一个变量。</a:t>
            </a:r>
            <a:endParaRPr lang="en-US" altLang="zh-CN" sz="2800" dirty="0">
              <a:latin typeface="微软雅黑" pitchFamily="34" charset="-122"/>
              <a:ea typeface="微软雅黑" pitchFamily="34" charset="-122"/>
            </a:endParaRPr>
          </a:p>
          <a:p>
            <a:pPr marL="457200" indent="-457200">
              <a:lnSpc>
                <a:spcPct val="150000"/>
              </a:lnSpc>
              <a:buFont typeface="Arial" panose="020B0604020202020204" pitchFamily="34" charset="0"/>
              <a:buChar char="•"/>
            </a:pPr>
            <a:r>
              <a:rPr lang="zh-CN" altLang="en-US" sz="2800" dirty="0">
                <a:latin typeface="微软雅黑" pitchFamily="34" charset="-122"/>
                <a:ea typeface="微软雅黑" pitchFamily="34" charset="-122"/>
              </a:rPr>
              <a:t>同时给多个变量赋值定义多个变量：</a:t>
            </a:r>
            <a:endParaRPr lang="en-US" altLang="zh-CN" sz="2800" dirty="0">
              <a:latin typeface="微软雅黑" pitchFamily="34" charset="-122"/>
              <a:ea typeface="微软雅黑" pitchFamily="34" charset="-122"/>
            </a:endParaRPr>
          </a:p>
          <a:p>
            <a:pPr marL="457200" indent="-457200">
              <a:lnSpc>
                <a:spcPct val="150000"/>
              </a:lnSpc>
              <a:buFont typeface="Arial" panose="020B0604020202020204" pitchFamily="34" charset="0"/>
              <a:buChar char="•"/>
            </a:pPr>
            <a:r>
              <a:rPr lang="zh-CN" altLang="en-US" sz="2800" dirty="0">
                <a:latin typeface="微软雅黑" pitchFamily="34" charset="-122"/>
                <a:ea typeface="微软雅黑" pitchFamily="34" charset="-122"/>
              </a:rPr>
              <a:t>变量相互赋值可以交换变量的值：</a:t>
            </a:r>
            <a:endParaRPr lang="zh-CN" altLang="zh-CN" sz="28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788325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83179" y="2533650"/>
            <a:ext cx="6723016" cy="895350"/>
          </a:xfrm>
        </p:spPr>
        <p:txBody>
          <a:bodyPr>
            <a:noAutofit/>
          </a:bodyPr>
          <a:lstStyle/>
          <a:p>
            <a:pPr algn="ctr">
              <a:lnSpc>
                <a:spcPct val="130000"/>
              </a:lnSpc>
            </a:pPr>
            <a:r>
              <a:rPr lang="zh-CN" altLang="en-US" sz="3600" b="0" dirty="0"/>
              <a:t>简单数据类型</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523543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6" name="TextBox 1">
            <a:extLst>
              <a:ext uri="{FF2B5EF4-FFF2-40B4-BE49-F238E27FC236}">
                <a16:creationId xmlns:a16="http://schemas.microsoft.com/office/drawing/2014/main" id="{AF140519-3480-4E12-B502-CD762D2D4A93}"/>
              </a:ext>
            </a:extLst>
          </p:cNvPr>
          <p:cNvSpPr txBox="1"/>
          <p:nvPr/>
        </p:nvSpPr>
        <p:spPr>
          <a:xfrm>
            <a:off x="476210" y="421667"/>
            <a:ext cx="556593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数据类型</a:t>
            </a:r>
          </a:p>
        </p:txBody>
      </p:sp>
      <p:sp>
        <p:nvSpPr>
          <p:cNvPr id="63" name="矩形 62">
            <a:extLst>
              <a:ext uri="{FF2B5EF4-FFF2-40B4-BE49-F238E27FC236}">
                <a16:creationId xmlns:a16="http://schemas.microsoft.com/office/drawing/2014/main" id="{09D16011-9EFC-4880-9092-53D128D8E303}"/>
              </a:ext>
            </a:extLst>
          </p:cNvPr>
          <p:cNvSpPr/>
          <p:nvPr/>
        </p:nvSpPr>
        <p:spPr>
          <a:xfrm>
            <a:off x="755476" y="1055046"/>
            <a:ext cx="11063416" cy="1868268"/>
          </a:xfrm>
          <a:prstGeom prst="rect">
            <a:avLst/>
          </a:prstGeom>
        </p:spPr>
        <p:txBody>
          <a:bodyPr wrap="square">
            <a:spAutoFit/>
          </a:bodyPr>
          <a:lstStyle/>
          <a:p>
            <a:pPr defTabSz="720725">
              <a:lnSpc>
                <a:spcPct val="150000"/>
              </a:lnSpc>
            </a:pPr>
            <a:r>
              <a:rPr lang="zh-CN" altLang="en-US" sz="2800" dirty="0">
                <a:latin typeface="微软雅黑" pitchFamily="34" charset="-122"/>
                <a:ea typeface="微软雅黑" pitchFamily="34" charset="-122"/>
              </a:rPr>
              <a:t>       </a:t>
            </a:r>
            <a:r>
              <a:rPr lang="zh-CN" altLang="en-US" sz="2600" dirty="0">
                <a:latin typeface="微软雅黑" pitchFamily="34" charset="-122"/>
                <a:ea typeface="微软雅黑" pitchFamily="34" charset="-122"/>
              </a:rPr>
              <a:t>根据数据存储形式的不同，</a:t>
            </a:r>
            <a:r>
              <a:rPr lang="en-US" altLang="zh-CN" sz="2600" dirty="0">
                <a:latin typeface="微软雅黑" pitchFamily="34" charset="-122"/>
                <a:ea typeface="微软雅黑" pitchFamily="34" charset="-122"/>
              </a:rPr>
              <a:t>python</a:t>
            </a:r>
            <a:r>
              <a:rPr lang="zh-CN" altLang="en-US" sz="2600" dirty="0">
                <a:latin typeface="微软雅黑" pitchFamily="34" charset="-122"/>
                <a:ea typeface="微软雅黑" pitchFamily="34" charset="-122"/>
              </a:rPr>
              <a:t>中的数据类型分为数字类型和组合类型两类，其中，数字类型又分为</a:t>
            </a:r>
            <a:r>
              <a:rPr lang="zh-CN" altLang="en-US" sz="2600" dirty="0">
                <a:solidFill>
                  <a:srgbClr val="FF0000"/>
                </a:solidFill>
                <a:latin typeface="微软雅黑" pitchFamily="34" charset="-122"/>
                <a:ea typeface="微软雅黑" pitchFamily="34" charset="-122"/>
              </a:rPr>
              <a:t>整型</a:t>
            </a:r>
            <a:r>
              <a:rPr lang="zh-CN" altLang="en-US" sz="2600" dirty="0">
                <a:solidFill>
                  <a:schemeClr val="bg1">
                    <a:lumMod val="50000"/>
                  </a:schemeClr>
                </a:solidFill>
                <a:latin typeface="微软雅黑" pitchFamily="34" charset="-122"/>
                <a:ea typeface="微软雅黑" pitchFamily="34" charset="-122"/>
              </a:rPr>
              <a:t>、</a:t>
            </a:r>
            <a:r>
              <a:rPr lang="zh-CN" altLang="en-US" sz="2600" dirty="0">
                <a:solidFill>
                  <a:srgbClr val="FF0000"/>
                </a:solidFill>
                <a:latin typeface="微软雅黑" pitchFamily="34" charset="-122"/>
                <a:ea typeface="微软雅黑" pitchFamily="34" charset="-122"/>
              </a:rPr>
              <a:t>浮点型</a:t>
            </a:r>
            <a:r>
              <a:rPr lang="zh-CN" altLang="en-US" sz="2600" dirty="0">
                <a:solidFill>
                  <a:schemeClr val="bg1">
                    <a:lumMod val="50000"/>
                  </a:schemeClr>
                </a:solidFill>
                <a:latin typeface="微软雅黑" pitchFamily="34" charset="-122"/>
                <a:ea typeface="微软雅黑" pitchFamily="34" charset="-122"/>
              </a:rPr>
              <a:t>、</a:t>
            </a:r>
            <a:r>
              <a:rPr lang="zh-CN" altLang="en-US" sz="2600" dirty="0">
                <a:solidFill>
                  <a:srgbClr val="FF0000"/>
                </a:solidFill>
                <a:latin typeface="微软雅黑" pitchFamily="34" charset="-122"/>
                <a:ea typeface="微软雅黑" pitchFamily="34" charset="-122"/>
              </a:rPr>
              <a:t>布尔类型</a:t>
            </a:r>
            <a:r>
              <a:rPr lang="zh-CN" altLang="en-US" sz="2600" dirty="0">
                <a:latin typeface="微软雅黑" pitchFamily="34" charset="-122"/>
                <a:ea typeface="微软雅黑" pitchFamily="34" charset="-122"/>
              </a:rPr>
              <a:t>和</a:t>
            </a:r>
            <a:r>
              <a:rPr lang="zh-CN" altLang="en-US" sz="2600" dirty="0">
                <a:solidFill>
                  <a:srgbClr val="FF0000"/>
                </a:solidFill>
                <a:latin typeface="微软雅黑" pitchFamily="34" charset="-122"/>
                <a:ea typeface="微软雅黑" pitchFamily="34" charset="-122"/>
              </a:rPr>
              <a:t>复数类型</a:t>
            </a:r>
            <a:r>
              <a:rPr lang="zh-CN" altLang="en-US" sz="2600" dirty="0">
                <a:latin typeface="微软雅黑" pitchFamily="34" charset="-122"/>
                <a:ea typeface="微软雅黑" pitchFamily="34" charset="-122"/>
              </a:rPr>
              <a:t>；组合类型分为</a:t>
            </a:r>
            <a:r>
              <a:rPr lang="zh-CN" altLang="en-US" sz="2600" dirty="0">
                <a:solidFill>
                  <a:srgbClr val="FF0000"/>
                </a:solidFill>
                <a:latin typeface="微软雅黑" pitchFamily="34" charset="-122"/>
                <a:ea typeface="微软雅黑" pitchFamily="34" charset="-122"/>
              </a:rPr>
              <a:t>字符串</a:t>
            </a:r>
            <a:r>
              <a:rPr lang="zh-CN" altLang="en-US" sz="2600" dirty="0">
                <a:solidFill>
                  <a:schemeClr val="bg1">
                    <a:lumMod val="50000"/>
                  </a:schemeClr>
                </a:solidFill>
                <a:latin typeface="微软雅黑" pitchFamily="34" charset="-122"/>
                <a:ea typeface="微软雅黑" pitchFamily="34" charset="-122"/>
              </a:rPr>
              <a:t>、</a:t>
            </a:r>
            <a:r>
              <a:rPr lang="zh-CN" altLang="en-US" sz="2600" dirty="0">
                <a:solidFill>
                  <a:srgbClr val="FF0000"/>
                </a:solidFill>
                <a:latin typeface="微软雅黑" pitchFamily="34" charset="-122"/>
                <a:ea typeface="微软雅黑" pitchFamily="34" charset="-122"/>
              </a:rPr>
              <a:t>列表</a:t>
            </a:r>
            <a:r>
              <a:rPr lang="zh-CN" altLang="en-US" sz="2600" dirty="0">
                <a:solidFill>
                  <a:schemeClr val="bg1">
                    <a:lumMod val="50000"/>
                  </a:schemeClr>
                </a:solidFill>
                <a:latin typeface="微软雅黑" pitchFamily="34" charset="-122"/>
                <a:ea typeface="微软雅黑" pitchFamily="34" charset="-122"/>
              </a:rPr>
              <a:t>、</a:t>
            </a:r>
            <a:r>
              <a:rPr lang="zh-CN" altLang="en-US" sz="2600" dirty="0">
                <a:solidFill>
                  <a:srgbClr val="FF0000"/>
                </a:solidFill>
                <a:latin typeface="微软雅黑" pitchFamily="34" charset="-122"/>
                <a:ea typeface="微软雅黑" pitchFamily="34" charset="-122"/>
              </a:rPr>
              <a:t>元组</a:t>
            </a:r>
            <a:r>
              <a:rPr lang="zh-CN" altLang="en-US" sz="2600" dirty="0">
                <a:solidFill>
                  <a:schemeClr val="bg1">
                    <a:lumMod val="50000"/>
                  </a:schemeClr>
                </a:solidFill>
                <a:latin typeface="微软雅黑" pitchFamily="34" charset="-122"/>
                <a:ea typeface="微软雅黑" pitchFamily="34" charset="-122"/>
              </a:rPr>
              <a:t>、</a:t>
            </a:r>
            <a:r>
              <a:rPr lang="zh-CN" altLang="en-US" sz="2600" dirty="0">
                <a:solidFill>
                  <a:srgbClr val="FF0000"/>
                </a:solidFill>
                <a:latin typeface="微软雅黑" pitchFamily="34" charset="-122"/>
                <a:ea typeface="微软雅黑" pitchFamily="34" charset="-122"/>
              </a:rPr>
              <a:t>字典、集合</a:t>
            </a:r>
            <a:r>
              <a:rPr lang="zh-CN" altLang="en-US" sz="2600" dirty="0">
                <a:latin typeface="微软雅黑" pitchFamily="34" charset="-122"/>
                <a:ea typeface="微软雅黑" pitchFamily="34" charset="-122"/>
              </a:rPr>
              <a:t>等。</a:t>
            </a:r>
            <a:endParaRPr lang="zh-CN" altLang="en-US" sz="2600" dirty="0">
              <a:solidFill>
                <a:srgbClr val="0070C0"/>
              </a:solidFill>
              <a:latin typeface="微软雅黑" pitchFamily="34" charset="-122"/>
              <a:ea typeface="微软雅黑" pitchFamily="34" charset="-122"/>
            </a:endParaRPr>
          </a:p>
        </p:txBody>
      </p:sp>
      <p:pic>
        <p:nvPicPr>
          <p:cNvPr id="64" name="Picture 2">
            <a:extLst>
              <a:ext uri="{FF2B5EF4-FFF2-40B4-BE49-F238E27FC236}">
                <a16:creationId xmlns:a16="http://schemas.microsoft.com/office/drawing/2014/main" id="{35394577-6EEA-42FE-A429-61E8574F1A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1739" y="3282535"/>
            <a:ext cx="6200775" cy="331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 name="Picture 2">
            <a:extLst>
              <a:ext uri="{FF2B5EF4-FFF2-40B4-BE49-F238E27FC236}">
                <a16:creationId xmlns:a16="http://schemas.microsoft.com/office/drawing/2014/main" id="{16CC6770-17DD-43FC-85F9-B4A8953E49B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40274" y="3972314"/>
            <a:ext cx="2326608" cy="2326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764292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232F2B05-63C4-4500-9715-7F5C337F5AC1}"/>
              </a:ext>
            </a:extLst>
          </p:cNvPr>
          <p:cNvSpPr txBox="1"/>
          <p:nvPr/>
        </p:nvSpPr>
        <p:spPr>
          <a:xfrm>
            <a:off x="655341" y="367442"/>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zh-CN" sz="3200" dirty="0">
                <a:solidFill>
                  <a:srgbClr val="1353A2"/>
                </a:solidFill>
                <a:latin typeface="微软雅黑" panose="020B0503020204020204" charset="-122"/>
                <a:ea typeface="微软雅黑" panose="020B0503020204020204" charset="-122"/>
              </a:rPr>
              <a:t>数字类型</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16" name="文本框 99">
            <a:extLst>
              <a:ext uri="{FF2B5EF4-FFF2-40B4-BE49-F238E27FC236}">
                <a16:creationId xmlns:a16="http://schemas.microsoft.com/office/drawing/2014/main" id="{63764A83-12C5-4456-B060-38F9F2F67FF9}"/>
              </a:ext>
            </a:extLst>
          </p:cNvPr>
          <p:cNvSpPr txBox="1">
            <a:spLocks noChangeArrowheads="1"/>
          </p:cNvSpPr>
          <p:nvPr/>
        </p:nvSpPr>
        <p:spPr bwMode="auto">
          <a:xfrm>
            <a:off x="1469303" y="1541691"/>
            <a:ext cx="9131471"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20000"/>
              </a:lnSpc>
            </a:pPr>
            <a:r>
              <a:rPr lang="zh-CN" altLang="zh-CN" sz="3200" dirty="0">
                <a:latin typeface="微软雅黑" panose="020B0503020204020204" pitchFamily="34" charset="-122"/>
                <a:ea typeface="微软雅黑" panose="020B0503020204020204" pitchFamily="34" charset="-122"/>
              </a:rPr>
              <a:t>表示数字或数值的数据类型称为</a:t>
            </a:r>
            <a:r>
              <a:rPr lang="zh-CN" altLang="zh-CN" sz="3200" dirty="0">
                <a:solidFill>
                  <a:srgbClr val="FF0000"/>
                </a:solidFill>
                <a:latin typeface="微软雅黑" panose="020B0503020204020204" pitchFamily="34" charset="-122"/>
                <a:ea typeface="微软雅黑" panose="020B0503020204020204" pitchFamily="34" charset="-122"/>
              </a:rPr>
              <a:t>数字类型</a:t>
            </a:r>
            <a:r>
              <a:rPr lang="zh-CN" altLang="zh-CN"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
        <p:nvSpPr>
          <p:cNvPr id="17" name="矩形 2">
            <a:extLst>
              <a:ext uri="{FF2B5EF4-FFF2-40B4-BE49-F238E27FC236}">
                <a16:creationId xmlns:a16="http://schemas.microsoft.com/office/drawing/2014/main" id="{0871988A-DA3E-47AF-96E9-8BDEC1558B11}"/>
              </a:ext>
            </a:extLst>
          </p:cNvPr>
          <p:cNvSpPr>
            <a:spLocks noChangeArrowheads="1"/>
          </p:cNvSpPr>
          <p:nvPr/>
        </p:nvSpPr>
        <p:spPr bwMode="auto">
          <a:xfrm>
            <a:off x="768552" y="2628735"/>
            <a:ext cx="1053297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3200" dirty="0">
                <a:latin typeface="微软雅黑" panose="020B0503020204020204" pitchFamily="34" charset="-122"/>
                <a:ea typeface="微软雅黑" panose="020B0503020204020204" pitchFamily="34" charset="-122"/>
              </a:rPr>
              <a:t>    Python</a:t>
            </a:r>
            <a:r>
              <a:rPr lang="zh-CN" altLang="en-US" sz="3200" dirty="0">
                <a:latin typeface="微软雅黑" panose="020B0503020204020204" pitchFamily="34" charset="-122"/>
                <a:ea typeface="微软雅黑" panose="020B0503020204020204" pitchFamily="34" charset="-122"/>
              </a:rPr>
              <a:t>中</a:t>
            </a:r>
            <a:r>
              <a:rPr lang="zh-CN" altLang="zh-CN" sz="3200" dirty="0">
                <a:latin typeface="微软雅黑" panose="020B0503020204020204" pitchFamily="34" charset="-122"/>
                <a:ea typeface="微软雅黑" panose="020B0503020204020204" pitchFamily="34" charset="-122"/>
              </a:rPr>
              <a:t>数字类型有整型（</a:t>
            </a:r>
            <a:r>
              <a:rPr lang="en-US" altLang="zh-CN" sz="3200" dirty="0">
                <a:latin typeface="微软雅黑" panose="020B0503020204020204" pitchFamily="34" charset="-122"/>
                <a:ea typeface="微软雅黑" panose="020B0503020204020204" pitchFamily="34" charset="-122"/>
              </a:rPr>
              <a:t>int</a:t>
            </a:r>
            <a:r>
              <a:rPr lang="zh-CN" altLang="zh-CN" sz="3200" dirty="0">
                <a:latin typeface="微软雅黑" panose="020B0503020204020204" pitchFamily="34" charset="-122"/>
                <a:ea typeface="微软雅黑" panose="020B0503020204020204" pitchFamily="34" charset="-122"/>
              </a:rPr>
              <a:t>）、浮点型（</a:t>
            </a:r>
            <a:r>
              <a:rPr lang="en-US" altLang="zh-CN" sz="3200" dirty="0">
                <a:latin typeface="微软雅黑" panose="020B0503020204020204" pitchFamily="34" charset="-122"/>
                <a:ea typeface="微软雅黑" panose="020B0503020204020204" pitchFamily="34" charset="-122"/>
              </a:rPr>
              <a:t>float</a:t>
            </a:r>
            <a:r>
              <a:rPr lang="zh-CN" altLang="zh-CN" sz="3200" dirty="0">
                <a:latin typeface="微软雅黑" panose="020B0503020204020204" pitchFamily="34" charset="-122"/>
                <a:ea typeface="微软雅黑" panose="020B0503020204020204" pitchFamily="34" charset="-122"/>
              </a:rPr>
              <a:t>）、复数类型（</a:t>
            </a:r>
            <a:r>
              <a:rPr lang="en-US" altLang="zh-CN" sz="3200" dirty="0">
                <a:latin typeface="微软雅黑" panose="020B0503020204020204" pitchFamily="34" charset="-122"/>
                <a:ea typeface="微软雅黑" panose="020B0503020204020204" pitchFamily="34" charset="-122"/>
              </a:rPr>
              <a:t>complex</a:t>
            </a:r>
            <a:r>
              <a:rPr lang="zh-CN" altLang="zh-CN" sz="3200" dirty="0">
                <a:latin typeface="微软雅黑" panose="020B0503020204020204" pitchFamily="34" charset="-122"/>
                <a:ea typeface="微软雅黑" panose="020B0503020204020204" pitchFamily="34" charset="-122"/>
              </a:rPr>
              <a:t>），还有一种比较特殊的整型——布尔类型（</a:t>
            </a:r>
            <a:r>
              <a:rPr lang="en-US" altLang="zh-CN" sz="3200" dirty="0">
                <a:latin typeface="微软雅黑" panose="020B0503020204020204" pitchFamily="34" charset="-122"/>
                <a:ea typeface="微软雅黑" panose="020B0503020204020204" pitchFamily="34" charset="-122"/>
              </a:rPr>
              <a:t>bool</a:t>
            </a:r>
            <a:r>
              <a:rPr lang="zh-CN" altLang="zh-CN" sz="3200" dirty="0">
                <a:latin typeface="微软雅黑" panose="020B0503020204020204" pitchFamily="34" charset="-122"/>
                <a:ea typeface="微软雅黑" panose="020B0503020204020204" pitchFamily="34" charset="-122"/>
              </a:rPr>
              <a:t>）。</a:t>
            </a:r>
            <a:endParaRPr lang="en-US" altLang="zh-CN" sz="3200" dirty="0">
              <a:latin typeface="微软雅黑" panose="020B0503020204020204" pitchFamily="34" charset="-122"/>
              <a:ea typeface="微软雅黑" panose="020B0503020204020204" pitchFamily="34" charset="-122"/>
            </a:endParaRPr>
          </a:p>
          <a:p>
            <a:pPr>
              <a:lnSpc>
                <a:spcPct val="120000"/>
              </a:lnSpc>
            </a:pPr>
            <a:r>
              <a:rPr lang="en-US" altLang="zh-CN" sz="3200" dirty="0">
                <a:latin typeface="微软雅黑" panose="020B0503020204020204" pitchFamily="34" charset="-122"/>
                <a:ea typeface="微软雅黑" panose="020B0503020204020204" pitchFamily="34" charset="-122"/>
              </a:rPr>
              <a:t>   </a:t>
            </a:r>
          </a:p>
          <a:p>
            <a:pPr>
              <a:lnSpc>
                <a:spcPct val="120000"/>
              </a:lnSpc>
            </a:pP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譬如：</a:t>
            </a:r>
            <a:r>
              <a:rPr lang="en-US" altLang="zh-CN" sz="3200" dirty="0">
                <a:latin typeface="微软雅黑" panose="020B0503020204020204" pitchFamily="34" charset="-122"/>
                <a:ea typeface="微软雅黑" panose="020B0503020204020204" pitchFamily="34" charset="-122"/>
              </a:rPr>
              <a:t>10   10.0   3+2j   True </a:t>
            </a:r>
            <a:endParaRPr lang="zh-CN" altLang="en-US" sz="32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579444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22383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4323" y="1025252"/>
            <a:ext cx="12177677" cy="5926131"/>
            <a:chOff x="0" y="967196"/>
            <a:chExt cx="12177676" cy="5926131"/>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9"/>
              <a:ext cx="12177676"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17" name="îSḻïḋé">
              <a:extLst>
                <a:ext uri="{FF2B5EF4-FFF2-40B4-BE49-F238E27FC236}">
                  <a16:creationId xmlns:a16="http://schemas.microsoft.com/office/drawing/2014/main" id="{BF20F748-132E-4C96-BBEB-A70517E9351A}"/>
                </a:ext>
              </a:extLst>
            </p:cNvPr>
            <p:cNvSpPr/>
            <p:nvPr/>
          </p:nvSpPr>
          <p:spPr>
            <a:xfrm>
              <a:off x="4595432" y="967196"/>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项目内容</a:t>
              </a:r>
            </a:p>
          </p:txBody>
        </p:sp>
      </p:grpSp>
      <p:sp>
        <p:nvSpPr>
          <p:cNvPr id="71" name="原创设计师QQ：598969553           _26">
            <a:extLst>
              <a:ext uri="{FF2B5EF4-FFF2-40B4-BE49-F238E27FC236}">
                <a16:creationId xmlns:a16="http://schemas.microsoft.com/office/drawing/2014/main" id="{309086B0-6144-44AF-AFF9-4554E5839757}"/>
              </a:ext>
            </a:extLst>
          </p:cNvPr>
          <p:cNvSpPr/>
          <p:nvPr/>
        </p:nvSpPr>
        <p:spPr>
          <a:xfrm>
            <a:off x="-541527" y="3731984"/>
            <a:ext cx="4794004" cy="452945"/>
          </a:xfrm>
          <a:prstGeom prst="rect">
            <a:avLst/>
          </a:prstGeom>
        </p:spPr>
        <p:txBody>
          <a:bodyPr wrap="square">
            <a:spAutoFit/>
          </a:bodyPr>
          <a:lstStyle/>
          <a:p>
            <a:pPr algn="ctr">
              <a:lnSpc>
                <a:spcPct val="130000"/>
              </a:lnSpc>
            </a:pPr>
            <a:r>
              <a:rPr lang="zh-CN" altLang="en-US" sz="2000" dirty="0">
                <a:solidFill>
                  <a:schemeClr val="tx1">
                    <a:lumMod val="75000"/>
                    <a:lumOff val="25000"/>
                  </a:schemeClr>
                </a:solidFill>
                <a:latin typeface="+mj-lt"/>
                <a:ea typeface="+mj-ea"/>
              </a:rPr>
              <a:t>标识符与关键字</a:t>
            </a:r>
          </a:p>
        </p:txBody>
      </p:sp>
      <p:sp>
        <p:nvSpPr>
          <p:cNvPr id="73" name="原创设计师QQ：598969553           _26">
            <a:extLst>
              <a:ext uri="{FF2B5EF4-FFF2-40B4-BE49-F238E27FC236}">
                <a16:creationId xmlns:a16="http://schemas.microsoft.com/office/drawing/2014/main" id="{309086B0-6144-44AF-AFF9-4554E5839757}"/>
              </a:ext>
            </a:extLst>
          </p:cNvPr>
          <p:cNvSpPr/>
          <p:nvPr/>
        </p:nvSpPr>
        <p:spPr>
          <a:xfrm>
            <a:off x="1589305" y="3730938"/>
            <a:ext cx="4400655" cy="451919"/>
          </a:xfrm>
          <a:prstGeom prst="rect">
            <a:avLst/>
          </a:prstGeom>
        </p:spPr>
        <p:txBody>
          <a:bodyPr wrap="square">
            <a:spAutoFit/>
          </a:bodyPr>
          <a:lstStyle/>
          <a:p>
            <a:pPr algn="ctr">
              <a:lnSpc>
                <a:spcPct val="130000"/>
              </a:lnSpc>
            </a:pPr>
            <a:r>
              <a:rPr lang="zh-CN" altLang="en-US" sz="2000" dirty="0">
                <a:solidFill>
                  <a:schemeClr val="tx1">
                    <a:lumMod val="75000"/>
                    <a:lumOff val="25000"/>
                  </a:schemeClr>
                </a:solidFill>
                <a:latin typeface="+mj-lt"/>
                <a:ea typeface="+mj-ea"/>
                <a:cs typeface="Open Sans" panose="020B0606030504020204" pitchFamily="34" charset="0"/>
              </a:rPr>
              <a:t>常量与变量</a:t>
            </a:r>
            <a:endParaRPr lang="zh-CN" altLang="en-US" sz="2000" dirty="0">
              <a:latin typeface="Impact" pitchFamily="34" charset="0"/>
              <a:ea typeface="微软雅黑" pitchFamily="34" charset="-122"/>
            </a:endParaRPr>
          </a:p>
        </p:txBody>
      </p:sp>
      <p:sp>
        <p:nvSpPr>
          <p:cNvPr id="74" name="îṡļiḋè">
            <a:extLst>
              <a:ext uri="{FF2B5EF4-FFF2-40B4-BE49-F238E27FC236}">
                <a16:creationId xmlns:a16="http://schemas.microsoft.com/office/drawing/2014/main" id="{9695CD39-70C1-45DC-B79F-6C94062937D5}"/>
              </a:ext>
            </a:extLst>
          </p:cNvPr>
          <p:cNvSpPr/>
          <p:nvPr/>
        </p:nvSpPr>
        <p:spPr>
          <a:xfrm>
            <a:off x="752150" y="3050347"/>
            <a:ext cx="10845801" cy="316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p>
            <a:pPr algn="ctr"/>
            <a:endParaRPr lang="zh-CN" altLang="en-US"/>
          </a:p>
        </p:txBody>
      </p:sp>
      <p:sp>
        <p:nvSpPr>
          <p:cNvPr id="75" name="íšḻïḋé">
            <a:extLst>
              <a:ext uri="{FF2B5EF4-FFF2-40B4-BE49-F238E27FC236}">
                <a16:creationId xmlns:a16="http://schemas.microsoft.com/office/drawing/2014/main" id="{A91857BE-0F6B-4D6D-BA2B-A4BC36F6D921}"/>
              </a:ext>
            </a:extLst>
          </p:cNvPr>
          <p:cNvSpPr/>
          <p:nvPr/>
        </p:nvSpPr>
        <p:spPr bwMode="auto">
          <a:xfrm>
            <a:off x="1592684" y="2692780"/>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01</a:t>
            </a:r>
            <a:endParaRPr lang="zh-CN" altLang="en-US" dirty="0"/>
          </a:p>
        </p:txBody>
      </p:sp>
      <p:sp>
        <p:nvSpPr>
          <p:cNvPr id="76" name="ïṣḷîḋè">
            <a:extLst>
              <a:ext uri="{FF2B5EF4-FFF2-40B4-BE49-F238E27FC236}">
                <a16:creationId xmlns:a16="http://schemas.microsoft.com/office/drawing/2014/main" id="{B43BCD28-DC88-4698-9E49-EC3ECA61F80C}"/>
              </a:ext>
            </a:extLst>
          </p:cNvPr>
          <p:cNvSpPr/>
          <p:nvPr/>
        </p:nvSpPr>
        <p:spPr bwMode="auto">
          <a:xfrm>
            <a:off x="3452550" y="2682685"/>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02</a:t>
            </a:r>
            <a:endParaRPr lang="zh-CN" altLang="en-US" dirty="0"/>
          </a:p>
        </p:txBody>
      </p:sp>
      <p:sp>
        <p:nvSpPr>
          <p:cNvPr id="63" name="原创设计师QQ：598969553           _26">
            <a:extLst>
              <a:ext uri="{FF2B5EF4-FFF2-40B4-BE49-F238E27FC236}">
                <a16:creationId xmlns:a16="http://schemas.microsoft.com/office/drawing/2014/main" id="{04769DD5-8155-4585-ADCE-E17E726FF2DF}"/>
              </a:ext>
            </a:extLst>
          </p:cNvPr>
          <p:cNvSpPr/>
          <p:nvPr/>
        </p:nvSpPr>
        <p:spPr>
          <a:xfrm>
            <a:off x="3459046" y="3793797"/>
            <a:ext cx="4400655" cy="451919"/>
          </a:xfrm>
          <a:prstGeom prst="rect">
            <a:avLst/>
          </a:prstGeom>
        </p:spPr>
        <p:txBody>
          <a:bodyPr wrap="square">
            <a:spAutoFit/>
          </a:bodyPr>
          <a:lstStyle/>
          <a:p>
            <a:pPr algn="ctr">
              <a:lnSpc>
                <a:spcPct val="130000"/>
              </a:lnSpc>
            </a:pPr>
            <a:r>
              <a:rPr lang="zh-CN" altLang="en-US" sz="2000" dirty="0">
                <a:latin typeface="Impact" pitchFamily="34" charset="0"/>
                <a:ea typeface="微软雅黑" pitchFamily="34" charset="-122"/>
              </a:rPr>
              <a:t>简单数据类型</a:t>
            </a:r>
          </a:p>
        </p:txBody>
      </p:sp>
      <p:sp>
        <p:nvSpPr>
          <p:cNvPr id="64" name="ïṣḷîḋè">
            <a:extLst>
              <a:ext uri="{FF2B5EF4-FFF2-40B4-BE49-F238E27FC236}">
                <a16:creationId xmlns:a16="http://schemas.microsoft.com/office/drawing/2014/main" id="{850BEA36-1B1D-4832-AD65-405ED3CC67E6}"/>
              </a:ext>
            </a:extLst>
          </p:cNvPr>
          <p:cNvSpPr/>
          <p:nvPr/>
        </p:nvSpPr>
        <p:spPr bwMode="auto">
          <a:xfrm>
            <a:off x="5231761" y="2745544"/>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03</a:t>
            </a:r>
            <a:endParaRPr lang="zh-CN" altLang="en-US" dirty="0"/>
          </a:p>
        </p:txBody>
      </p:sp>
      <p:sp>
        <p:nvSpPr>
          <p:cNvPr id="65" name="原创设计师QQ：598969553           _26">
            <a:extLst>
              <a:ext uri="{FF2B5EF4-FFF2-40B4-BE49-F238E27FC236}">
                <a16:creationId xmlns:a16="http://schemas.microsoft.com/office/drawing/2014/main" id="{C1CE792D-40F0-4ACF-AE93-84626E508F12}"/>
              </a:ext>
            </a:extLst>
          </p:cNvPr>
          <p:cNvSpPr/>
          <p:nvPr/>
        </p:nvSpPr>
        <p:spPr>
          <a:xfrm>
            <a:off x="5451143" y="3785939"/>
            <a:ext cx="4400655" cy="451919"/>
          </a:xfrm>
          <a:prstGeom prst="rect">
            <a:avLst/>
          </a:prstGeom>
        </p:spPr>
        <p:txBody>
          <a:bodyPr wrap="square">
            <a:spAutoFit/>
          </a:bodyPr>
          <a:lstStyle/>
          <a:p>
            <a:pPr algn="ctr">
              <a:lnSpc>
                <a:spcPct val="130000"/>
              </a:lnSpc>
            </a:pPr>
            <a:r>
              <a:rPr lang="zh-CN" altLang="en-US" sz="2000" dirty="0">
                <a:latin typeface="Impact" pitchFamily="34" charset="0"/>
                <a:ea typeface="微软雅黑" pitchFamily="34" charset="-122"/>
              </a:rPr>
              <a:t>运算符与表达式</a:t>
            </a:r>
          </a:p>
        </p:txBody>
      </p:sp>
      <p:sp>
        <p:nvSpPr>
          <p:cNvPr id="66" name="ïṣḷîḋè">
            <a:extLst>
              <a:ext uri="{FF2B5EF4-FFF2-40B4-BE49-F238E27FC236}">
                <a16:creationId xmlns:a16="http://schemas.microsoft.com/office/drawing/2014/main" id="{739CDE0C-0C91-4D2E-A9C3-715735613E0D}"/>
              </a:ext>
            </a:extLst>
          </p:cNvPr>
          <p:cNvSpPr/>
          <p:nvPr/>
        </p:nvSpPr>
        <p:spPr bwMode="auto">
          <a:xfrm>
            <a:off x="7223858" y="2737686"/>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04</a:t>
            </a:r>
            <a:endParaRPr lang="zh-CN" altLang="en-US" dirty="0"/>
          </a:p>
        </p:txBody>
      </p:sp>
      <p:sp>
        <p:nvSpPr>
          <p:cNvPr id="67" name="原创设计师QQ：598969553           _26">
            <a:extLst>
              <a:ext uri="{FF2B5EF4-FFF2-40B4-BE49-F238E27FC236}">
                <a16:creationId xmlns:a16="http://schemas.microsoft.com/office/drawing/2014/main" id="{F27D4EE2-895F-4986-8F41-90E72D672C7E}"/>
              </a:ext>
            </a:extLst>
          </p:cNvPr>
          <p:cNvSpPr/>
          <p:nvPr/>
        </p:nvSpPr>
        <p:spPr>
          <a:xfrm>
            <a:off x="7845837" y="3781335"/>
            <a:ext cx="4400655" cy="852028"/>
          </a:xfrm>
          <a:prstGeom prst="rect">
            <a:avLst/>
          </a:prstGeom>
        </p:spPr>
        <p:txBody>
          <a:bodyPr wrap="square">
            <a:spAutoFit/>
          </a:bodyPr>
          <a:lstStyle/>
          <a:p>
            <a:pPr algn="ctr">
              <a:lnSpc>
                <a:spcPct val="130000"/>
              </a:lnSpc>
            </a:pPr>
            <a:r>
              <a:rPr lang="zh-CN" altLang="zh-CN" sz="2000" dirty="0">
                <a:latin typeface="Impact" pitchFamily="34" charset="0"/>
                <a:ea typeface="微软雅黑" pitchFamily="34" charset="-122"/>
              </a:rPr>
              <a:t>实现数据输入与数据输出</a:t>
            </a:r>
            <a:endParaRPr lang="en-US" altLang="zh-CN" sz="2000" dirty="0">
              <a:latin typeface="Impact" pitchFamily="34" charset="0"/>
              <a:ea typeface="微软雅黑" pitchFamily="34" charset="-122"/>
            </a:endParaRPr>
          </a:p>
          <a:p>
            <a:pPr algn="ctr">
              <a:lnSpc>
                <a:spcPct val="130000"/>
              </a:lnSpc>
            </a:pPr>
            <a:r>
              <a:rPr lang="zh-CN" altLang="zh-CN" sz="2000" dirty="0">
                <a:latin typeface="Impact" pitchFamily="34" charset="0"/>
                <a:ea typeface="微软雅黑" pitchFamily="34" charset="-122"/>
              </a:rPr>
              <a:t>的方法</a:t>
            </a:r>
            <a:endParaRPr lang="zh-CN" altLang="en-US" sz="2000" dirty="0">
              <a:latin typeface="Impact" pitchFamily="34" charset="0"/>
              <a:ea typeface="微软雅黑" pitchFamily="34" charset="-122"/>
            </a:endParaRPr>
          </a:p>
        </p:txBody>
      </p:sp>
      <p:sp>
        <p:nvSpPr>
          <p:cNvPr id="68" name="ïṣḷîḋè">
            <a:extLst>
              <a:ext uri="{FF2B5EF4-FFF2-40B4-BE49-F238E27FC236}">
                <a16:creationId xmlns:a16="http://schemas.microsoft.com/office/drawing/2014/main" id="{B3DA804C-7B46-4188-88A0-112D1A239500}"/>
              </a:ext>
            </a:extLst>
          </p:cNvPr>
          <p:cNvSpPr/>
          <p:nvPr/>
        </p:nvSpPr>
        <p:spPr bwMode="auto">
          <a:xfrm>
            <a:off x="9301829" y="2692443"/>
            <a:ext cx="805186" cy="904456"/>
          </a:xfrm>
          <a:custGeom>
            <a:avLst/>
            <a:gdLst>
              <a:gd name="T0" fmla="*/ 1488 w 1488"/>
              <a:gd name="T1" fmla="*/ 498 h 1680"/>
              <a:gd name="T2" fmla="*/ 1413 w 1488"/>
              <a:gd name="T3" fmla="*/ 366 h 1680"/>
              <a:gd name="T4" fmla="*/ 820 w 1488"/>
              <a:gd name="T5" fmla="*/ 24 h 1680"/>
              <a:gd name="T6" fmla="*/ 669 w 1488"/>
              <a:gd name="T7" fmla="*/ 24 h 1680"/>
              <a:gd name="T8" fmla="*/ 76 w 1488"/>
              <a:gd name="T9" fmla="*/ 366 h 1680"/>
              <a:gd name="T10" fmla="*/ 0 w 1488"/>
              <a:gd name="T11" fmla="*/ 498 h 1680"/>
              <a:gd name="T12" fmla="*/ 0 w 1488"/>
              <a:gd name="T13" fmla="*/ 1182 h 1680"/>
              <a:gd name="T14" fmla="*/ 76 w 1488"/>
              <a:gd name="T15" fmla="*/ 1314 h 1680"/>
              <a:gd name="T16" fmla="*/ 669 w 1488"/>
              <a:gd name="T17" fmla="*/ 1656 h 1680"/>
              <a:gd name="T18" fmla="*/ 820 w 1488"/>
              <a:gd name="T19" fmla="*/ 1656 h 1680"/>
              <a:gd name="T20" fmla="*/ 1413 w 1488"/>
              <a:gd name="T21" fmla="*/ 1314 h 1680"/>
              <a:gd name="T22" fmla="*/ 1488 w 1488"/>
              <a:gd name="T23" fmla="*/ 1182 h 1680"/>
              <a:gd name="T24" fmla="*/ 1488 w 1488"/>
              <a:gd name="T25" fmla="*/ 498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1680">
                <a:moveTo>
                  <a:pt x="1488" y="498"/>
                </a:moveTo>
                <a:cubicBezTo>
                  <a:pt x="1488" y="450"/>
                  <a:pt x="1454" y="390"/>
                  <a:pt x="1413" y="366"/>
                </a:cubicBezTo>
                <a:cubicBezTo>
                  <a:pt x="820" y="24"/>
                  <a:pt x="820" y="24"/>
                  <a:pt x="820" y="24"/>
                </a:cubicBezTo>
                <a:cubicBezTo>
                  <a:pt x="779" y="0"/>
                  <a:pt x="710" y="0"/>
                  <a:pt x="669" y="24"/>
                </a:cubicBezTo>
                <a:cubicBezTo>
                  <a:pt x="76" y="366"/>
                  <a:pt x="76" y="366"/>
                  <a:pt x="76" y="366"/>
                </a:cubicBezTo>
                <a:cubicBezTo>
                  <a:pt x="35" y="390"/>
                  <a:pt x="0" y="450"/>
                  <a:pt x="0" y="498"/>
                </a:cubicBezTo>
                <a:cubicBezTo>
                  <a:pt x="0" y="1182"/>
                  <a:pt x="0" y="1182"/>
                  <a:pt x="0" y="1182"/>
                </a:cubicBezTo>
                <a:cubicBezTo>
                  <a:pt x="0" y="1231"/>
                  <a:pt x="35" y="1289"/>
                  <a:pt x="76" y="1314"/>
                </a:cubicBezTo>
                <a:cubicBezTo>
                  <a:pt x="669" y="1656"/>
                  <a:pt x="669" y="1656"/>
                  <a:pt x="669" y="1656"/>
                </a:cubicBezTo>
                <a:cubicBezTo>
                  <a:pt x="710" y="1680"/>
                  <a:pt x="779" y="1680"/>
                  <a:pt x="820" y="1656"/>
                </a:cubicBezTo>
                <a:cubicBezTo>
                  <a:pt x="1413" y="1314"/>
                  <a:pt x="1413" y="1314"/>
                  <a:pt x="1413" y="1314"/>
                </a:cubicBezTo>
                <a:cubicBezTo>
                  <a:pt x="1454" y="1289"/>
                  <a:pt x="1488" y="1231"/>
                  <a:pt x="1488" y="1182"/>
                </a:cubicBezTo>
                <a:lnTo>
                  <a:pt x="1488" y="498"/>
                </a:lnTo>
                <a:close/>
              </a:path>
            </a:pathLst>
          </a:custGeom>
          <a:solidFill>
            <a:schemeClr val="bg1"/>
          </a:solidFill>
          <a:ln w="0">
            <a:solidFill>
              <a:schemeClr val="accent1"/>
            </a:solidFill>
            <a:prstDash val="solid"/>
            <a:round/>
            <a:headEnd/>
            <a:tailEnd/>
          </a:ln>
        </p:spPr>
        <p:txBody>
          <a:bodyPr vert="horz" wrap="square" lIns="91440" tIns="45720" rIns="91440" bIns="45720" numCol="1" anchor="ctr" anchorCtr="0" compatLnSpc="1">
            <a:prstTxWarp prst="textNoShape">
              <a:avLst/>
            </a:prstTxWarp>
            <a:normAutofit/>
          </a:bodyPr>
          <a:lstStyle/>
          <a:p>
            <a:pPr algn="ctr"/>
            <a:r>
              <a:rPr lang="en-US" altLang="zh-CN" dirty="0"/>
              <a:t>05</a:t>
            </a:r>
            <a:endParaRPr lang="zh-CN" altLang="en-US" dirty="0"/>
          </a:p>
        </p:txBody>
      </p:sp>
    </p:spTree>
    <p:custDataLst>
      <p:tags r:id="rId1"/>
    </p:custDataLst>
    <p:extLst>
      <p:ext uri="{BB962C8B-B14F-4D97-AF65-F5344CB8AC3E}">
        <p14:creationId xmlns:p14="http://schemas.microsoft.com/office/powerpoint/2010/main" val="1193571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6F89F6E0-8620-4AE3-B165-D97C62B45F33}"/>
              </a:ext>
            </a:extLst>
          </p:cNvPr>
          <p:cNvSpPr>
            <a:spLocks noChangeArrowheads="1"/>
          </p:cNvSpPr>
          <p:nvPr/>
        </p:nvSpPr>
        <p:spPr bwMode="auto">
          <a:xfrm>
            <a:off x="935397" y="1585469"/>
            <a:ext cx="5034455" cy="15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dirty="0">
                <a:latin typeface="微软雅黑" panose="020B0503020204020204" pitchFamily="34" charset="-122"/>
                <a:ea typeface="微软雅黑" panose="020B0503020204020204" pitchFamily="34" charset="-122"/>
              </a:rPr>
              <a:t>Python</a:t>
            </a:r>
            <a:r>
              <a:rPr lang="zh-CN" altLang="zh-CN" sz="2800" dirty="0">
                <a:latin typeface="微软雅黑" panose="020B0503020204020204" pitchFamily="34" charset="-122"/>
                <a:ea typeface="微软雅黑" panose="020B0503020204020204" pitchFamily="34" charset="-122"/>
              </a:rPr>
              <a:t>中使用</a:t>
            </a:r>
            <a:r>
              <a:rPr lang="en-US" altLang="zh-CN" sz="2800" dirty="0">
                <a:latin typeface="微软雅黑" panose="020B0503020204020204" pitchFamily="34" charset="-122"/>
                <a:ea typeface="微软雅黑" panose="020B0503020204020204" pitchFamily="34" charset="-122"/>
              </a:rPr>
              <a:t>4</a:t>
            </a:r>
            <a:r>
              <a:rPr lang="zh-CN" altLang="zh-CN" sz="2800" dirty="0">
                <a:latin typeface="微软雅黑" panose="020B0503020204020204" pitchFamily="34" charset="-122"/>
                <a:ea typeface="微软雅黑" panose="020B0503020204020204" pitchFamily="34" charset="-122"/>
              </a:rPr>
              <a:t>种进制表示整型，分别为二进制、八进制、十进制和十六进制。</a:t>
            </a:r>
          </a:p>
        </p:txBody>
      </p:sp>
      <p:sp>
        <p:nvSpPr>
          <p:cNvPr id="3" name="矩形 2">
            <a:extLst>
              <a:ext uri="{FF2B5EF4-FFF2-40B4-BE49-F238E27FC236}">
                <a16:creationId xmlns:a16="http://schemas.microsoft.com/office/drawing/2014/main" id="{49ABB523-1182-4C8B-B89D-37A93E936B31}"/>
              </a:ext>
            </a:extLst>
          </p:cNvPr>
          <p:cNvSpPr>
            <a:spLocks noChangeArrowheads="1"/>
          </p:cNvSpPr>
          <p:nvPr/>
        </p:nvSpPr>
        <p:spPr bwMode="auto">
          <a:xfrm>
            <a:off x="745742" y="489898"/>
            <a:ext cx="37827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zh-CN" sz="3200" dirty="0">
                <a:solidFill>
                  <a:srgbClr val="1353A2"/>
                </a:solidFill>
                <a:latin typeface="微软雅黑" panose="020B0503020204020204" charset="-122"/>
                <a:ea typeface="微软雅黑" panose="020B0503020204020204" charset="-122"/>
              </a:rPr>
              <a:t>整型</a:t>
            </a:r>
          </a:p>
        </p:txBody>
      </p:sp>
      <p:sp>
        <p:nvSpPr>
          <p:cNvPr id="4" name="矩形 3">
            <a:extLst>
              <a:ext uri="{FF2B5EF4-FFF2-40B4-BE49-F238E27FC236}">
                <a16:creationId xmlns:a16="http://schemas.microsoft.com/office/drawing/2014/main" id="{BAC41D2B-8E9D-47CD-9127-2443F811DFC4}"/>
              </a:ext>
            </a:extLst>
          </p:cNvPr>
          <p:cNvSpPr/>
          <p:nvPr/>
        </p:nvSpPr>
        <p:spPr>
          <a:xfrm>
            <a:off x="6388956" y="1533899"/>
            <a:ext cx="5184812" cy="1732947"/>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5" name="文本框 2">
            <a:extLst>
              <a:ext uri="{FF2B5EF4-FFF2-40B4-BE49-F238E27FC236}">
                <a16:creationId xmlns:a16="http://schemas.microsoft.com/office/drawing/2014/main" id="{1835ED6D-AB2A-479B-93C6-A5DD85EA9239}"/>
              </a:ext>
            </a:extLst>
          </p:cNvPr>
          <p:cNvSpPr txBox="1">
            <a:spLocks noChangeArrowheads="1"/>
          </p:cNvSpPr>
          <p:nvPr/>
        </p:nvSpPr>
        <p:spPr bwMode="auto">
          <a:xfrm>
            <a:off x="6618564" y="1615542"/>
            <a:ext cx="48545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solidFill>
                  <a:srgbClr val="FF0000"/>
                </a:solidFill>
                <a:latin typeface="Times New Roman" pitchFamily="18" charset="0"/>
              </a:rPr>
              <a:t>0b</a:t>
            </a:r>
            <a:r>
              <a:rPr lang="en-US" altLang="zh-CN" dirty="0">
                <a:latin typeface="Times New Roman" pitchFamily="18" charset="0"/>
              </a:rPr>
              <a:t>1010   </a:t>
            </a:r>
            <a:r>
              <a:rPr lang="zh-CN" altLang="en-US" dirty="0">
                <a:latin typeface="Times New Roman" pitchFamily="18" charset="0"/>
              </a:rPr>
              <a:t>或  </a:t>
            </a:r>
            <a:r>
              <a:rPr lang="en-US" altLang="zh-CN" dirty="0">
                <a:solidFill>
                  <a:srgbClr val="FF0000"/>
                </a:solidFill>
                <a:latin typeface="Times New Roman" pitchFamily="18" charset="0"/>
              </a:rPr>
              <a:t>0B</a:t>
            </a:r>
            <a:r>
              <a:rPr lang="en-US" altLang="zh-CN" dirty="0">
                <a:latin typeface="Times New Roman" pitchFamily="18" charset="0"/>
              </a:rPr>
              <a:t>1010	  # </a:t>
            </a:r>
            <a:r>
              <a:rPr lang="zh-CN" altLang="zh-CN" dirty="0">
                <a:latin typeface="Times New Roman" pitchFamily="18" charset="0"/>
              </a:rPr>
              <a:t>二进制</a:t>
            </a:r>
          </a:p>
          <a:p>
            <a:r>
              <a:rPr lang="en-US" altLang="zh-CN" dirty="0">
                <a:solidFill>
                  <a:srgbClr val="FF0000"/>
                </a:solidFill>
                <a:latin typeface="Times New Roman" pitchFamily="18" charset="0"/>
              </a:rPr>
              <a:t>0o</a:t>
            </a:r>
            <a:r>
              <a:rPr lang="en-US" altLang="zh-CN" dirty="0">
                <a:latin typeface="Times New Roman" pitchFamily="18" charset="0"/>
              </a:rPr>
              <a:t>12       </a:t>
            </a:r>
            <a:r>
              <a:rPr lang="zh-CN" altLang="en-US" dirty="0">
                <a:latin typeface="Times New Roman" pitchFamily="18" charset="0"/>
              </a:rPr>
              <a:t>或  </a:t>
            </a:r>
            <a:r>
              <a:rPr lang="en-US" altLang="zh-CN" dirty="0">
                <a:latin typeface="Times New Roman" pitchFamily="18" charset="0"/>
              </a:rPr>
              <a:t> </a:t>
            </a:r>
            <a:r>
              <a:rPr lang="en-US" altLang="zh-CN" dirty="0">
                <a:solidFill>
                  <a:srgbClr val="FF0000"/>
                </a:solidFill>
                <a:latin typeface="Times New Roman" pitchFamily="18" charset="0"/>
              </a:rPr>
              <a:t>0O</a:t>
            </a:r>
            <a:r>
              <a:rPr lang="en-US" altLang="zh-CN" dirty="0">
                <a:latin typeface="Times New Roman" pitchFamily="18" charset="0"/>
              </a:rPr>
              <a:t>12       # </a:t>
            </a:r>
            <a:r>
              <a:rPr lang="zh-CN" altLang="zh-CN" dirty="0">
                <a:latin typeface="Times New Roman" pitchFamily="18" charset="0"/>
              </a:rPr>
              <a:t>八进制</a:t>
            </a:r>
          </a:p>
          <a:p>
            <a:r>
              <a:rPr lang="en-US" altLang="zh-CN" dirty="0">
                <a:latin typeface="Times New Roman" pitchFamily="18" charset="0"/>
              </a:rPr>
              <a:t>10                                  # </a:t>
            </a:r>
            <a:r>
              <a:rPr lang="zh-CN" altLang="zh-CN" dirty="0">
                <a:latin typeface="Times New Roman" pitchFamily="18" charset="0"/>
              </a:rPr>
              <a:t>十进制</a:t>
            </a:r>
          </a:p>
          <a:p>
            <a:r>
              <a:rPr lang="en-US" altLang="zh-CN" dirty="0">
                <a:solidFill>
                  <a:srgbClr val="FF0000"/>
                </a:solidFill>
                <a:latin typeface="Times New Roman" pitchFamily="18" charset="0"/>
              </a:rPr>
              <a:t>0x</a:t>
            </a:r>
            <a:r>
              <a:rPr lang="en-US" altLang="zh-CN" dirty="0">
                <a:latin typeface="Times New Roman" pitchFamily="18" charset="0"/>
              </a:rPr>
              <a:t>A         </a:t>
            </a:r>
            <a:r>
              <a:rPr lang="zh-CN" altLang="en-US" dirty="0">
                <a:latin typeface="Times New Roman" pitchFamily="18" charset="0"/>
              </a:rPr>
              <a:t>或  </a:t>
            </a:r>
            <a:r>
              <a:rPr lang="en-US" altLang="zh-CN" dirty="0">
                <a:solidFill>
                  <a:srgbClr val="FF0000"/>
                </a:solidFill>
                <a:latin typeface="Times New Roman" pitchFamily="18" charset="0"/>
              </a:rPr>
              <a:t>0X</a:t>
            </a:r>
            <a:r>
              <a:rPr lang="en-US" altLang="zh-CN" dirty="0">
                <a:latin typeface="Times New Roman" pitchFamily="18" charset="0"/>
              </a:rPr>
              <a:t>A         # </a:t>
            </a:r>
            <a:r>
              <a:rPr lang="zh-CN" altLang="zh-CN" dirty="0">
                <a:latin typeface="Times New Roman" pitchFamily="18" charset="0"/>
              </a:rPr>
              <a:t>十六进制</a:t>
            </a:r>
            <a:endParaRPr lang="zh-CN" altLang="en-US" dirty="0">
              <a:latin typeface="Times New Roman" pitchFamily="18" charset="0"/>
            </a:endParaRPr>
          </a:p>
        </p:txBody>
      </p:sp>
      <p:sp>
        <p:nvSpPr>
          <p:cNvPr id="6" name="矩形 5">
            <a:extLst>
              <a:ext uri="{FF2B5EF4-FFF2-40B4-BE49-F238E27FC236}">
                <a16:creationId xmlns:a16="http://schemas.microsoft.com/office/drawing/2014/main" id="{D8876A5D-5457-4AC0-B9CF-7715DCC7B4F5}"/>
              </a:ext>
            </a:extLst>
          </p:cNvPr>
          <p:cNvSpPr/>
          <p:nvPr/>
        </p:nvSpPr>
        <p:spPr>
          <a:xfrm>
            <a:off x="400065" y="3566900"/>
            <a:ext cx="11391870" cy="662554"/>
          </a:xfrm>
          <a:prstGeom prst="rect">
            <a:avLst/>
          </a:prstGeom>
        </p:spPr>
        <p:txBody>
          <a:bodyPr wrap="square">
            <a:spAutoFit/>
          </a:bodyPr>
          <a:lstStyle/>
          <a:p>
            <a:pPr>
              <a:lnSpc>
                <a:spcPct val="150000"/>
              </a:lnSpc>
            </a:pPr>
            <a:r>
              <a:rPr kumimoji="1" lang="zh-CN" altLang="en-US" sz="2800" dirty="0">
                <a:latin typeface="微软雅黑" pitchFamily="34" charset="-122"/>
                <a:ea typeface="微软雅黑" pitchFamily="34" charset="-122"/>
              </a:rPr>
              <a:t>为了方便使用各进制的数据，</a:t>
            </a:r>
            <a:r>
              <a:rPr kumimoji="1" lang="en-US" altLang="zh-CN" sz="2800" dirty="0">
                <a:latin typeface="微软雅黑" pitchFamily="34" charset="-122"/>
                <a:ea typeface="微软雅黑" pitchFamily="34" charset="-122"/>
              </a:rPr>
              <a:t>Python</a:t>
            </a:r>
            <a:r>
              <a:rPr kumimoji="1" lang="zh-CN" altLang="en-US" sz="2800" dirty="0">
                <a:latin typeface="微软雅黑" pitchFamily="34" charset="-122"/>
                <a:ea typeface="微软雅黑" pitchFamily="34" charset="-122"/>
              </a:rPr>
              <a:t>中内置了用于</a:t>
            </a:r>
            <a:r>
              <a:rPr kumimoji="1" lang="zh-CN" altLang="en-US" sz="2800" dirty="0">
                <a:solidFill>
                  <a:srgbClr val="FF0000"/>
                </a:solidFill>
                <a:latin typeface="微软雅黑" pitchFamily="34" charset="-122"/>
                <a:ea typeface="微软雅黑" pitchFamily="34" charset="-122"/>
              </a:rPr>
              <a:t>转换数据进制</a:t>
            </a:r>
            <a:r>
              <a:rPr kumimoji="1" lang="zh-CN" altLang="en-US" sz="2800" dirty="0">
                <a:latin typeface="微软雅黑" pitchFamily="34" charset="-122"/>
                <a:ea typeface="微软雅黑" pitchFamily="34" charset="-122"/>
              </a:rPr>
              <a:t>的函数。</a:t>
            </a:r>
          </a:p>
        </p:txBody>
      </p:sp>
      <p:graphicFrame>
        <p:nvGraphicFramePr>
          <p:cNvPr id="8" name="表格 7"/>
          <p:cNvGraphicFramePr>
            <a:graphicFrameLocks noGrp="1"/>
          </p:cNvGraphicFramePr>
          <p:nvPr>
            <p:extLst>
              <p:ext uri="{D42A27DB-BD31-4B8C-83A1-F6EECF244321}">
                <p14:modId xmlns:p14="http://schemas.microsoft.com/office/powerpoint/2010/main" val="2752256363"/>
              </p:ext>
            </p:extLst>
          </p:nvPr>
        </p:nvGraphicFramePr>
        <p:xfrm>
          <a:off x="1953624" y="4426371"/>
          <a:ext cx="6929119" cy="1854200"/>
        </p:xfrm>
        <a:graphic>
          <a:graphicData uri="http://schemas.openxmlformats.org/drawingml/2006/table">
            <a:tbl>
              <a:tblPr firstRow="1" bandRow="1">
                <a:tableStyleId>{16D9F66E-5EB9-4882-86FB-DCBF35E3C3E4}</a:tableStyleId>
              </a:tblPr>
              <a:tblGrid>
                <a:gridCol w="2202469">
                  <a:extLst>
                    <a:ext uri="{9D8B030D-6E8A-4147-A177-3AD203B41FA5}">
                      <a16:colId xmlns:a16="http://schemas.microsoft.com/office/drawing/2014/main" val="2061248410"/>
                    </a:ext>
                  </a:extLst>
                </a:gridCol>
                <a:gridCol w="4726650">
                  <a:extLst>
                    <a:ext uri="{9D8B030D-6E8A-4147-A177-3AD203B41FA5}">
                      <a16:colId xmlns:a16="http://schemas.microsoft.com/office/drawing/2014/main" val="2905293335"/>
                    </a:ext>
                  </a:extLst>
                </a:gridCol>
              </a:tblGrid>
              <a:tr h="370840">
                <a:tc>
                  <a:txBody>
                    <a:bodyPr/>
                    <a:lstStyle/>
                    <a:p>
                      <a:pPr algn="ctr"/>
                      <a:r>
                        <a:rPr lang="zh-CN" altLang="en-US" dirty="0"/>
                        <a:t>函数</a:t>
                      </a:r>
                    </a:p>
                  </a:txBody>
                  <a:tcPr/>
                </a:tc>
                <a:tc>
                  <a:txBody>
                    <a:bodyPr/>
                    <a:lstStyle/>
                    <a:p>
                      <a:pPr algn="ctr"/>
                      <a:r>
                        <a:rPr lang="zh-CN" altLang="en-US" dirty="0"/>
                        <a:t>说明</a:t>
                      </a:r>
                    </a:p>
                  </a:txBody>
                  <a:tcPr/>
                </a:tc>
                <a:extLst>
                  <a:ext uri="{0D108BD9-81ED-4DB2-BD59-A6C34878D82A}">
                    <a16:rowId xmlns:a16="http://schemas.microsoft.com/office/drawing/2014/main" val="241415090"/>
                  </a:ext>
                </a:extLst>
              </a:tr>
              <a:tr h="370840">
                <a:tc>
                  <a:txBody>
                    <a:bodyPr/>
                    <a:lstStyle/>
                    <a:p>
                      <a:pPr algn="ctr"/>
                      <a:r>
                        <a:rPr lang="en-US" altLang="zh-CN" dirty="0"/>
                        <a:t>bin(x)</a:t>
                      </a:r>
                      <a:endParaRPr lang="zh-CN" altLang="en-US" dirty="0"/>
                    </a:p>
                  </a:txBody>
                  <a:tcPr/>
                </a:tc>
                <a:tc>
                  <a:txBody>
                    <a:bodyPr/>
                    <a:lstStyle/>
                    <a:p>
                      <a:r>
                        <a:rPr lang="zh-CN" altLang="en-US" dirty="0"/>
                        <a:t>将</a:t>
                      </a:r>
                      <a:r>
                        <a:rPr lang="en-US" altLang="zh-CN" dirty="0"/>
                        <a:t>x</a:t>
                      </a:r>
                      <a:r>
                        <a:rPr lang="zh-CN" altLang="en-US" dirty="0"/>
                        <a:t>转换为二进制数据</a:t>
                      </a:r>
                    </a:p>
                  </a:txBody>
                  <a:tcPr/>
                </a:tc>
                <a:extLst>
                  <a:ext uri="{0D108BD9-81ED-4DB2-BD59-A6C34878D82A}">
                    <a16:rowId xmlns:a16="http://schemas.microsoft.com/office/drawing/2014/main" val="3400084503"/>
                  </a:ext>
                </a:extLst>
              </a:tr>
              <a:tr h="370840">
                <a:tc>
                  <a:txBody>
                    <a:bodyPr/>
                    <a:lstStyle/>
                    <a:p>
                      <a:pPr algn="ctr"/>
                      <a:r>
                        <a:rPr lang="en-US" altLang="zh-CN" dirty="0" err="1"/>
                        <a:t>oct</a:t>
                      </a:r>
                      <a:r>
                        <a:rPr lang="en-US" altLang="zh-CN" dirty="0"/>
                        <a:t>(x)</a:t>
                      </a:r>
                    </a:p>
                  </a:txBody>
                  <a:tcPr/>
                </a:tc>
                <a:tc>
                  <a:txBody>
                    <a:bodyPr/>
                    <a:lstStyle/>
                    <a:p>
                      <a:r>
                        <a:rPr lang="zh-CN" altLang="en-US" dirty="0"/>
                        <a:t>将</a:t>
                      </a:r>
                      <a:r>
                        <a:rPr lang="en-US" altLang="zh-CN" dirty="0"/>
                        <a:t>x</a:t>
                      </a:r>
                      <a:r>
                        <a:rPr lang="zh-CN" altLang="en-US" dirty="0"/>
                        <a:t>转换为八进制数据</a:t>
                      </a:r>
                    </a:p>
                  </a:txBody>
                  <a:tcPr/>
                </a:tc>
                <a:extLst>
                  <a:ext uri="{0D108BD9-81ED-4DB2-BD59-A6C34878D82A}">
                    <a16:rowId xmlns:a16="http://schemas.microsoft.com/office/drawing/2014/main" val="1763003133"/>
                  </a:ext>
                </a:extLst>
              </a:tr>
              <a:tr h="370840">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n-US" altLang="zh-CN" dirty="0" err="1"/>
                        <a:t>int</a:t>
                      </a:r>
                      <a:r>
                        <a:rPr lang="en-US" altLang="zh-CN" dirty="0"/>
                        <a:t>(x)</a:t>
                      </a:r>
                      <a:endParaRPr lang="zh-CN" altLang="en-US" dirty="0"/>
                    </a:p>
                  </a:txBody>
                  <a:tcPr/>
                </a:tc>
                <a:tc>
                  <a:txBody>
                    <a:bodyPr/>
                    <a:lstStyle/>
                    <a:p>
                      <a:r>
                        <a:rPr lang="zh-CN" altLang="en-US" dirty="0"/>
                        <a:t>将</a:t>
                      </a:r>
                      <a:r>
                        <a:rPr lang="en-US" altLang="zh-CN" dirty="0"/>
                        <a:t>x</a:t>
                      </a:r>
                      <a:r>
                        <a:rPr lang="zh-CN" altLang="en-US" dirty="0"/>
                        <a:t>转换为十进制数据</a:t>
                      </a:r>
                    </a:p>
                  </a:txBody>
                  <a:tcPr/>
                </a:tc>
                <a:extLst>
                  <a:ext uri="{0D108BD9-81ED-4DB2-BD59-A6C34878D82A}">
                    <a16:rowId xmlns:a16="http://schemas.microsoft.com/office/drawing/2014/main" val="2416789725"/>
                  </a:ext>
                </a:extLst>
              </a:tr>
              <a:tr h="370840">
                <a:tc>
                  <a:txBody>
                    <a:bodyPr/>
                    <a:lstStyle/>
                    <a:p>
                      <a:pPr algn="ctr"/>
                      <a:r>
                        <a:rPr lang="en-US" altLang="zh-CN" dirty="0"/>
                        <a:t>hex(x)</a:t>
                      </a:r>
                      <a:endParaRPr lang="zh-CN" altLang="en-US" dirty="0"/>
                    </a:p>
                  </a:txBody>
                  <a:tcPr/>
                </a:tc>
                <a:tc>
                  <a:txBody>
                    <a:bodyPr/>
                    <a:lstStyle/>
                    <a:p>
                      <a:r>
                        <a:rPr lang="zh-CN" altLang="en-US" dirty="0"/>
                        <a:t>将</a:t>
                      </a:r>
                      <a:r>
                        <a:rPr lang="en-US" altLang="zh-CN" dirty="0"/>
                        <a:t>x</a:t>
                      </a:r>
                      <a:r>
                        <a:rPr lang="zh-CN" altLang="en-US" dirty="0"/>
                        <a:t>转换为十六进制数据</a:t>
                      </a:r>
                    </a:p>
                  </a:txBody>
                  <a:tcPr/>
                </a:tc>
                <a:extLst>
                  <a:ext uri="{0D108BD9-81ED-4DB2-BD59-A6C34878D82A}">
                    <a16:rowId xmlns:a16="http://schemas.microsoft.com/office/drawing/2014/main" val="509637770"/>
                  </a:ext>
                </a:extLst>
              </a:tr>
            </a:tbl>
          </a:graphicData>
        </a:graphic>
      </p:graphicFrame>
    </p:spTree>
    <p:custDataLst>
      <p:tags r:id="rId1"/>
    </p:custDataLst>
    <p:extLst>
      <p:ext uri="{BB962C8B-B14F-4D97-AF65-F5344CB8AC3E}">
        <p14:creationId xmlns:p14="http://schemas.microsoft.com/office/powerpoint/2010/main" val="2347423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BEDAA524-51AF-40AE-8F60-3319C481CA6A}"/>
              </a:ext>
            </a:extLst>
          </p:cNvPr>
          <p:cNvSpPr>
            <a:spLocks noChangeArrowheads="1"/>
          </p:cNvSpPr>
          <p:nvPr/>
        </p:nvSpPr>
        <p:spPr bwMode="auto">
          <a:xfrm>
            <a:off x="888624" y="1457301"/>
            <a:ext cx="106108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将</a:t>
            </a:r>
            <a:r>
              <a:rPr lang="zh-CN" altLang="zh-CN" sz="2800" dirty="0">
                <a:latin typeface="微软雅黑" panose="020B0503020204020204" pitchFamily="34" charset="-122"/>
                <a:ea typeface="微软雅黑" panose="020B0503020204020204" pitchFamily="34" charset="-122"/>
              </a:rPr>
              <a:t>十进制整数</a:t>
            </a:r>
            <a:r>
              <a:rPr lang="en-US" altLang="zh-CN" sz="2800" dirty="0">
                <a:latin typeface="微软雅黑" panose="020B0503020204020204" pitchFamily="34" charset="-122"/>
                <a:ea typeface="微软雅黑" panose="020B0503020204020204" pitchFamily="34" charset="-122"/>
              </a:rPr>
              <a:t>100</a:t>
            </a:r>
            <a:r>
              <a:rPr lang="zh-CN" altLang="zh-CN" sz="2800" dirty="0">
                <a:latin typeface="微软雅黑" panose="020B0503020204020204" pitchFamily="34" charset="-122"/>
                <a:ea typeface="微软雅黑" panose="020B0503020204020204" pitchFamily="34" charset="-122"/>
              </a:rPr>
              <a:t>分别输出其二进制、八进制、小写十六进制。</a:t>
            </a:r>
          </a:p>
        </p:txBody>
      </p:sp>
      <p:sp>
        <p:nvSpPr>
          <p:cNvPr id="3" name="文本框 2">
            <a:extLst>
              <a:ext uri="{FF2B5EF4-FFF2-40B4-BE49-F238E27FC236}">
                <a16:creationId xmlns:a16="http://schemas.microsoft.com/office/drawing/2014/main" id="{68951F30-1152-42B5-9DD4-5847E85F9F7B}"/>
              </a:ext>
            </a:extLst>
          </p:cNvPr>
          <p:cNvSpPr txBox="1">
            <a:spLocks noChangeArrowheads="1"/>
          </p:cNvSpPr>
          <p:nvPr/>
        </p:nvSpPr>
        <p:spPr bwMode="auto">
          <a:xfrm>
            <a:off x="1044043" y="2227218"/>
            <a:ext cx="10455452" cy="2677656"/>
          </a:xfrm>
          <a:prstGeom prst="rect">
            <a:avLst/>
          </a:prstGeom>
          <a:solidFill>
            <a:schemeClr val="accent4">
              <a:lumMod val="20000"/>
              <a:lumOff val="80000"/>
            </a:schemeClr>
          </a:solidFill>
          <a:ln>
            <a:noFill/>
          </a:ln>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 x=100</a:t>
            </a:r>
          </a:p>
          <a:p>
            <a:r>
              <a:rPr lang="en-US" altLang="zh-CN" sz="2800" dirty="0">
                <a:latin typeface="Times New Roman" pitchFamily="18" charset="0"/>
              </a:rPr>
              <a:t>y=bin(x)</a:t>
            </a:r>
          </a:p>
          <a:p>
            <a:r>
              <a:rPr lang="en-US" altLang="zh-CN" sz="2800" dirty="0">
                <a:latin typeface="Times New Roman" pitchFamily="18" charset="0"/>
              </a:rPr>
              <a:t>z=</a:t>
            </a:r>
            <a:r>
              <a:rPr lang="en-US" altLang="zh-CN" sz="2800" dirty="0" err="1">
                <a:latin typeface="Times New Roman" pitchFamily="18" charset="0"/>
              </a:rPr>
              <a:t>oct</a:t>
            </a:r>
            <a:r>
              <a:rPr lang="en-US" altLang="zh-CN" sz="2800" dirty="0">
                <a:latin typeface="Times New Roman" pitchFamily="18" charset="0"/>
              </a:rPr>
              <a:t>(x)</a:t>
            </a:r>
          </a:p>
          <a:p>
            <a:r>
              <a:rPr lang="en-US" altLang="zh-CN" sz="2800" dirty="0">
                <a:latin typeface="Times New Roman" pitchFamily="18" charset="0"/>
              </a:rPr>
              <a:t>w=hex(x)</a:t>
            </a:r>
          </a:p>
          <a:p>
            <a:r>
              <a:rPr lang="en-US" altLang="zh-CN" sz="2800" dirty="0">
                <a:latin typeface="Times New Roman" pitchFamily="18" charset="0"/>
              </a:rPr>
              <a:t>print(f'</a:t>
            </a:r>
            <a:r>
              <a:rPr lang="zh-CN" altLang="en-US" sz="2800" dirty="0">
                <a:latin typeface="Times New Roman" pitchFamily="18" charset="0"/>
              </a:rPr>
              <a:t>十进制整数</a:t>
            </a:r>
            <a:r>
              <a:rPr lang="en-US" altLang="zh-CN" sz="2800" dirty="0">
                <a:latin typeface="Times New Roman" pitchFamily="18" charset="0"/>
              </a:rPr>
              <a:t>{x}</a:t>
            </a:r>
            <a:r>
              <a:rPr lang="zh-CN" altLang="en-US" sz="2800" dirty="0">
                <a:latin typeface="Times New Roman" pitchFamily="18" charset="0"/>
              </a:rPr>
              <a:t>对应的二进制数是</a:t>
            </a:r>
            <a:r>
              <a:rPr lang="en-US" altLang="zh-CN" sz="2800" dirty="0">
                <a:latin typeface="Times New Roman" pitchFamily="18" charset="0"/>
              </a:rPr>
              <a:t>{y},</a:t>
            </a:r>
            <a:r>
              <a:rPr lang="zh-CN" altLang="en-US" sz="2800" dirty="0">
                <a:latin typeface="Times New Roman" pitchFamily="18" charset="0"/>
              </a:rPr>
              <a:t>对应的八进制数是</a:t>
            </a:r>
            <a:r>
              <a:rPr lang="en-US" altLang="zh-CN" sz="2800" dirty="0">
                <a:latin typeface="Times New Roman" pitchFamily="18" charset="0"/>
              </a:rPr>
              <a:t>{z},</a:t>
            </a:r>
            <a:r>
              <a:rPr lang="zh-CN" altLang="en-US" sz="2800" dirty="0">
                <a:latin typeface="Times New Roman" pitchFamily="18" charset="0"/>
              </a:rPr>
              <a:t>对应的十六进制数是</a:t>
            </a:r>
            <a:r>
              <a:rPr lang="en-US" altLang="zh-CN" sz="2800" dirty="0">
                <a:latin typeface="Times New Roman" pitchFamily="18" charset="0"/>
              </a:rPr>
              <a:t>{w}')</a:t>
            </a:r>
            <a:endParaRPr lang="zh-CN" altLang="zh-CN" sz="2800" dirty="0">
              <a:latin typeface="Times New Roman" pitchFamily="18" charset="0"/>
            </a:endParaRPr>
          </a:p>
        </p:txBody>
      </p:sp>
      <p:sp>
        <p:nvSpPr>
          <p:cNvPr id="6" name="矩形 2">
            <a:extLst>
              <a:ext uri="{FF2B5EF4-FFF2-40B4-BE49-F238E27FC236}">
                <a16:creationId xmlns:a16="http://schemas.microsoft.com/office/drawing/2014/main" id="{BEDAA524-51AF-40AE-8F60-3319C481CA6A}"/>
              </a:ext>
            </a:extLst>
          </p:cNvPr>
          <p:cNvSpPr>
            <a:spLocks noChangeArrowheads="1"/>
          </p:cNvSpPr>
          <p:nvPr/>
        </p:nvSpPr>
        <p:spPr bwMode="auto">
          <a:xfrm>
            <a:off x="775534" y="460758"/>
            <a:ext cx="25694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实例：</a:t>
            </a:r>
            <a:endParaRPr lang="zh-CN" altLang="zh-CN" sz="280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1282529" y="5400699"/>
            <a:ext cx="8824834" cy="291084"/>
          </a:xfrm>
          <a:prstGeom prst="rect">
            <a:avLst/>
          </a:prstGeom>
        </p:spPr>
      </p:pic>
    </p:spTree>
    <p:custDataLst>
      <p:tags r:id="rId1"/>
    </p:custDataLst>
    <p:extLst>
      <p:ext uri="{BB962C8B-B14F-4D97-AF65-F5344CB8AC3E}">
        <p14:creationId xmlns:p14="http://schemas.microsoft.com/office/powerpoint/2010/main" val="2277478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50AF68F3-DD91-403E-9738-7882ACA5DA81}"/>
              </a:ext>
            </a:extLst>
          </p:cNvPr>
          <p:cNvSpPr>
            <a:spLocks noChangeArrowheads="1"/>
          </p:cNvSpPr>
          <p:nvPr/>
        </p:nvSpPr>
        <p:spPr bwMode="auto">
          <a:xfrm>
            <a:off x="659233" y="371308"/>
            <a:ext cx="30932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zh-CN" sz="3200" b="1" dirty="0">
                <a:solidFill>
                  <a:srgbClr val="1353A2"/>
                </a:solidFill>
                <a:latin typeface="微软雅黑" pitchFamily="34" charset="-122"/>
                <a:ea typeface="微软雅黑" pitchFamily="34" charset="-122"/>
              </a:rPr>
              <a:t>浮点型</a:t>
            </a:r>
          </a:p>
        </p:txBody>
      </p:sp>
      <p:sp>
        <p:nvSpPr>
          <p:cNvPr id="3" name="矩形 2">
            <a:extLst>
              <a:ext uri="{FF2B5EF4-FFF2-40B4-BE49-F238E27FC236}">
                <a16:creationId xmlns:a16="http://schemas.microsoft.com/office/drawing/2014/main" id="{B30C6868-F34C-4A2D-8A9B-D10CC3998060}"/>
              </a:ext>
            </a:extLst>
          </p:cNvPr>
          <p:cNvSpPr/>
          <p:nvPr/>
        </p:nvSpPr>
        <p:spPr>
          <a:xfrm>
            <a:off x="2589395" y="5070528"/>
            <a:ext cx="5191463" cy="1494174"/>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4" name="文本框 2">
            <a:extLst>
              <a:ext uri="{FF2B5EF4-FFF2-40B4-BE49-F238E27FC236}">
                <a16:creationId xmlns:a16="http://schemas.microsoft.com/office/drawing/2014/main" id="{C4E6F8EE-A2D0-499A-86C0-351AAF036306}"/>
              </a:ext>
            </a:extLst>
          </p:cNvPr>
          <p:cNvSpPr txBox="1">
            <a:spLocks noChangeArrowheads="1"/>
          </p:cNvSpPr>
          <p:nvPr/>
        </p:nvSpPr>
        <p:spPr bwMode="auto">
          <a:xfrm>
            <a:off x="2707526" y="5155272"/>
            <a:ext cx="495520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dirty="0">
                <a:latin typeface="Times New Roman" pitchFamily="18" charset="0"/>
              </a:rPr>
              <a:t>num_one = 3.14    # </a:t>
            </a:r>
            <a:r>
              <a:rPr lang="zh-CN" altLang="zh-CN" dirty="0">
                <a:latin typeface="Times New Roman" pitchFamily="18" charset="0"/>
              </a:rPr>
              <a:t>十进制形式表示</a:t>
            </a:r>
          </a:p>
          <a:p>
            <a:r>
              <a:rPr lang="en-US" altLang="zh-CN" dirty="0">
                <a:latin typeface="Times New Roman" pitchFamily="18" charset="0"/>
              </a:rPr>
              <a:t>num_two = 3e8     # </a:t>
            </a:r>
            <a:r>
              <a:rPr lang="zh-CN" altLang="zh-CN" dirty="0">
                <a:latin typeface="Times New Roman" pitchFamily="18" charset="0"/>
              </a:rPr>
              <a:t>科学计数法表示</a:t>
            </a:r>
          </a:p>
          <a:p>
            <a:r>
              <a:rPr lang="en-US" altLang="zh-CN" dirty="0">
                <a:latin typeface="Times New Roman" pitchFamily="18" charset="0"/>
              </a:rPr>
              <a:t>num_third = 2e-2  # </a:t>
            </a:r>
            <a:r>
              <a:rPr lang="zh-CN" altLang="zh-CN" dirty="0">
                <a:latin typeface="Times New Roman" pitchFamily="18" charset="0"/>
              </a:rPr>
              <a:t>科学计数法表示</a:t>
            </a:r>
          </a:p>
        </p:txBody>
      </p:sp>
      <p:sp>
        <p:nvSpPr>
          <p:cNvPr id="5" name="矩形 4">
            <a:extLst>
              <a:ext uri="{FF2B5EF4-FFF2-40B4-BE49-F238E27FC236}">
                <a16:creationId xmlns:a16="http://schemas.microsoft.com/office/drawing/2014/main" id="{F46761B2-DFAA-44B4-ACB5-C91B41329F60}"/>
              </a:ext>
            </a:extLst>
          </p:cNvPr>
          <p:cNvSpPr/>
          <p:nvPr/>
        </p:nvSpPr>
        <p:spPr>
          <a:xfrm>
            <a:off x="659233" y="1165184"/>
            <a:ext cx="10987489" cy="3600986"/>
          </a:xfrm>
          <a:prstGeom prst="rect">
            <a:avLst/>
          </a:prstGeom>
        </p:spPr>
        <p:txBody>
          <a:bodyPr wrap="square">
            <a:spAutoFit/>
          </a:bodyPr>
          <a:lstStyle/>
          <a:p>
            <a:pPr defTabSz="720725">
              <a:lnSpc>
                <a:spcPct val="150000"/>
              </a:lnSpc>
            </a:pPr>
            <a:r>
              <a:rPr kumimoji="1" lang="zh-CN" altLang="zh-CN" sz="2400" dirty="0">
                <a:solidFill>
                  <a:srgbClr val="FF0000"/>
                </a:solidFill>
                <a:latin typeface="微软雅黑" pitchFamily="34" charset="-122"/>
                <a:ea typeface="微软雅黑" pitchFamily="34" charset="-122"/>
              </a:rPr>
              <a:t>浮点型（</a:t>
            </a:r>
            <a:r>
              <a:rPr kumimoji="1" lang="en-US" altLang="zh-CN" sz="2400" dirty="0">
                <a:solidFill>
                  <a:srgbClr val="FF0000"/>
                </a:solidFill>
                <a:latin typeface="微软雅黑" pitchFamily="34" charset="-122"/>
                <a:ea typeface="微软雅黑" pitchFamily="34" charset="-122"/>
              </a:rPr>
              <a:t>float</a:t>
            </a:r>
            <a:r>
              <a:rPr kumimoji="1" lang="zh-CN" altLang="zh-CN" sz="2400" dirty="0">
                <a:solidFill>
                  <a:srgbClr val="FF0000"/>
                </a:solidFill>
                <a:latin typeface="微软雅黑" pitchFamily="34" charset="-122"/>
                <a:ea typeface="微软雅黑" pitchFamily="34" charset="-122"/>
              </a:rPr>
              <a:t>）</a:t>
            </a:r>
            <a:r>
              <a:rPr kumimoji="1" lang="zh-CN" altLang="zh-CN" sz="2400" dirty="0">
                <a:latin typeface="微软雅黑" pitchFamily="34" charset="-122"/>
                <a:ea typeface="微软雅黑" pitchFamily="34" charset="-122"/>
              </a:rPr>
              <a:t>用于表示实数，由</a:t>
            </a:r>
            <a:r>
              <a:rPr kumimoji="1" lang="zh-CN" altLang="zh-CN" sz="2400" dirty="0">
                <a:solidFill>
                  <a:srgbClr val="FF0000"/>
                </a:solidFill>
                <a:latin typeface="微软雅黑" pitchFamily="34" charset="-122"/>
                <a:ea typeface="微软雅黑" pitchFamily="34" charset="-122"/>
              </a:rPr>
              <a:t>整数</a:t>
            </a:r>
            <a:r>
              <a:rPr kumimoji="1" lang="zh-CN" altLang="zh-CN" sz="2400" dirty="0">
                <a:latin typeface="微软雅黑" pitchFamily="34" charset="-122"/>
                <a:ea typeface="微软雅黑" pitchFamily="34" charset="-122"/>
              </a:rPr>
              <a:t>和</a:t>
            </a:r>
            <a:r>
              <a:rPr kumimoji="1" lang="zh-CN" altLang="zh-CN" sz="2400" dirty="0">
                <a:solidFill>
                  <a:srgbClr val="FF0000"/>
                </a:solidFill>
                <a:latin typeface="微软雅黑" pitchFamily="34" charset="-122"/>
                <a:ea typeface="微软雅黑" pitchFamily="34" charset="-122"/>
              </a:rPr>
              <a:t>小数</a:t>
            </a:r>
            <a:r>
              <a:rPr kumimoji="1" lang="zh-CN" altLang="zh-CN" sz="2400" dirty="0">
                <a:latin typeface="微软雅黑" pitchFamily="34" charset="-122"/>
                <a:ea typeface="微软雅黑" pitchFamily="34" charset="-122"/>
              </a:rPr>
              <a:t>部分（可以是</a:t>
            </a:r>
            <a:r>
              <a:rPr kumimoji="1" lang="en-US" altLang="zh-CN" sz="2400" dirty="0">
                <a:latin typeface="微软雅黑" pitchFamily="34" charset="-122"/>
                <a:ea typeface="微软雅黑" pitchFamily="34" charset="-122"/>
              </a:rPr>
              <a:t>0</a:t>
            </a:r>
            <a:r>
              <a:rPr kumimoji="1" lang="zh-CN" altLang="zh-CN" sz="2400" dirty="0">
                <a:latin typeface="微软雅黑" pitchFamily="34" charset="-122"/>
                <a:ea typeface="微软雅黑" pitchFamily="34" charset="-122"/>
              </a:rPr>
              <a:t>）组成</a:t>
            </a:r>
            <a:r>
              <a:rPr kumimoji="1" lang="zh-CN" altLang="en-US" sz="2400" dirty="0">
                <a:latin typeface="微软雅黑" pitchFamily="34" charset="-122"/>
                <a:ea typeface="微软雅黑" pitchFamily="34" charset="-122"/>
              </a:rPr>
              <a:t>。</a:t>
            </a:r>
            <a:endParaRPr kumimoji="1" lang="en-US" altLang="zh-CN" sz="2400" dirty="0">
              <a:latin typeface="微软雅黑" pitchFamily="34" charset="-122"/>
              <a:ea typeface="微软雅黑" pitchFamily="34" charset="-122"/>
            </a:endParaRPr>
          </a:p>
          <a:p>
            <a:pPr defTabSz="720725">
              <a:lnSpc>
                <a:spcPct val="150000"/>
              </a:lnSpc>
            </a:pPr>
            <a:r>
              <a:rPr kumimoji="1" lang="zh-CN" altLang="zh-CN" sz="2400" dirty="0">
                <a:latin typeface="微软雅黑" pitchFamily="34" charset="-122"/>
                <a:ea typeface="微软雅黑" pitchFamily="34" charset="-122"/>
              </a:rPr>
              <a:t>例如，</a:t>
            </a:r>
            <a:r>
              <a:rPr kumimoji="1" lang="en-US" altLang="zh-CN" sz="2400" dirty="0">
                <a:latin typeface="微软雅黑" pitchFamily="34" charset="-122"/>
                <a:ea typeface="微软雅黑" pitchFamily="34" charset="-122"/>
              </a:rPr>
              <a:t>3.14</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0.9</a:t>
            </a:r>
            <a:r>
              <a:rPr kumimoji="1" lang="zh-CN" altLang="zh-CN" sz="2400" dirty="0">
                <a:latin typeface="微软雅黑" pitchFamily="34" charset="-122"/>
                <a:ea typeface="微软雅黑" pitchFamily="34" charset="-122"/>
              </a:rPr>
              <a:t>等</a:t>
            </a:r>
            <a:r>
              <a:rPr kumimoji="1" lang="zh-CN" altLang="en-US" sz="2400" dirty="0">
                <a:latin typeface="微软雅黑" pitchFamily="34" charset="-122"/>
                <a:ea typeface="微软雅黑" pitchFamily="34" charset="-122"/>
              </a:rPr>
              <a:t>。较大或较小的浮点数可以使用科学计算法表示。</a:t>
            </a:r>
            <a:endParaRPr kumimoji="1" lang="en-US" altLang="zh-CN" sz="2400" dirty="0">
              <a:latin typeface="微软雅黑" pitchFamily="34" charset="-122"/>
              <a:ea typeface="微软雅黑" pitchFamily="34" charset="-122"/>
            </a:endParaRPr>
          </a:p>
          <a:p>
            <a:pPr defTabSz="720725">
              <a:lnSpc>
                <a:spcPct val="150000"/>
              </a:lnSpc>
            </a:pPr>
            <a:r>
              <a:rPr kumimoji="1" lang="zh-CN" altLang="en-US" sz="2400" dirty="0">
                <a:solidFill>
                  <a:srgbClr val="FF0000"/>
                </a:solidFill>
                <a:latin typeface="微软雅黑" pitchFamily="34" charset="-122"/>
                <a:ea typeface="微软雅黑" pitchFamily="34" charset="-122"/>
              </a:rPr>
              <a:t>科学计数法：</a:t>
            </a:r>
            <a:r>
              <a:rPr kumimoji="1" lang="zh-CN" altLang="en-US" sz="2400" dirty="0">
                <a:latin typeface="微软雅黑" pitchFamily="34" charset="-122"/>
                <a:ea typeface="微软雅黑" pitchFamily="34" charset="-122"/>
              </a:rPr>
              <a:t>把一个数表示成</a:t>
            </a:r>
            <a:r>
              <a:rPr kumimoji="1" lang="en-US" altLang="zh-CN" sz="2400" dirty="0">
                <a:latin typeface="微软雅黑" pitchFamily="34" charset="-122"/>
                <a:ea typeface="微软雅黑" pitchFamily="34" charset="-122"/>
              </a:rPr>
              <a:t>a</a:t>
            </a:r>
            <a:r>
              <a:rPr kumimoji="1" lang="zh-CN" altLang="en-US" sz="2400" dirty="0">
                <a:latin typeface="微软雅黑" pitchFamily="34" charset="-122"/>
                <a:ea typeface="微软雅黑" pitchFamily="34" charset="-122"/>
              </a:rPr>
              <a:t>与</a:t>
            </a:r>
            <a:r>
              <a:rPr kumimoji="1" lang="en-US" altLang="zh-CN" sz="2400" dirty="0">
                <a:latin typeface="微软雅黑" pitchFamily="34" charset="-122"/>
                <a:ea typeface="微软雅黑" pitchFamily="34" charset="-122"/>
              </a:rPr>
              <a:t>10</a:t>
            </a:r>
            <a:r>
              <a:rPr kumimoji="1" lang="zh-CN" altLang="en-US" sz="2400" dirty="0">
                <a:latin typeface="微软雅黑" pitchFamily="34" charset="-122"/>
                <a:ea typeface="微软雅黑" pitchFamily="34" charset="-122"/>
              </a:rPr>
              <a:t>的</a:t>
            </a:r>
            <a:r>
              <a:rPr kumimoji="1" lang="en-US" altLang="zh-CN" sz="2400" dirty="0">
                <a:latin typeface="微软雅黑" pitchFamily="34" charset="-122"/>
                <a:ea typeface="微软雅黑" pitchFamily="34" charset="-122"/>
              </a:rPr>
              <a:t>n</a:t>
            </a:r>
            <a:r>
              <a:rPr kumimoji="1" lang="zh-CN" altLang="en-US" sz="2400" dirty="0">
                <a:latin typeface="微软雅黑" pitchFamily="34" charset="-122"/>
                <a:ea typeface="微软雅黑" pitchFamily="34" charset="-122"/>
              </a:rPr>
              <a:t>次幂相乘的形式，数学中科学计数法的格式为：</a:t>
            </a:r>
          </a:p>
          <a:p>
            <a:pPr algn="ctr"/>
            <a:r>
              <a:rPr kumimoji="1" lang="en-US" altLang="zh-CN" sz="2400" dirty="0">
                <a:solidFill>
                  <a:srgbClr val="1353A2"/>
                </a:solidFill>
                <a:latin typeface="微软雅黑" pitchFamily="34" charset="-122"/>
                <a:ea typeface="微软雅黑" pitchFamily="34" charset="-122"/>
              </a:rPr>
              <a:t>a×10</a:t>
            </a:r>
            <a:r>
              <a:rPr kumimoji="1" lang="en-US" altLang="zh-CN" sz="2400" baseline="30000" dirty="0">
                <a:solidFill>
                  <a:srgbClr val="1353A2"/>
                </a:solidFill>
                <a:latin typeface="微软雅黑" pitchFamily="34" charset="-122"/>
                <a:ea typeface="微软雅黑" pitchFamily="34" charset="-122"/>
              </a:rPr>
              <a:t>n</a:t>
            </a:r>
            <a:r>
              <a:rPr kumimoji="1" lang="en-US" altLang="zh-CN" sz="2400" dirty="0">
                <a:solidFill>
                  <a:srgbClr val="1353A2"/>
                </a:solidFill>
                <a:latin typeface="微软雅黑" pitchFamily="34" charset="-122"/>
                <a:ea typeface="微软雅黑" pitchFamily="34" charset="-122"/>
              </a:rPr>
              <a:t> </a:t>
            </a:r>
            <a:r>
              <a:rPr kumimoji="1" lang="zh-CN" altLang="en-US" sz="2400" dirty="0">
                <a:solidFill>
                  <a:srgbClr val="1353A2"/>
                </a:solidFill>
                <a:latin typeface="微软雅黑" pitchFamily="34" charset="-122"/>
                <a:ea typeface="微软雅黑" pitchFamily="34" charset="-122"/>
              </a:rPr>
              <a:t>（</a:t>
            </a:r>
            <a:r>
              <a:rPr kumimoji="1" lang="en-US" altLang="zh-CN" sz="2400" dirty="0">
                <a:solidFill>
                  <a:srgbClr val="1353A2"/>
                </a:solidFill>
                <a:latin typeface="微软雅黑" pitchFamily="34" charset="-122"/>
                <a:ea typeface="微软雅黑" pitchFamily="34" charset="-122"/>
              </a:rPr>
              <a:t>1≤|a|&lt;10</a:t>
            </a:r>
            <a:r>
              <a:rPr kumimoji="1" lang="zh-CN" altLang="en-US" sz="2400" dirty="0">
                <a:solidFill>
                  <a:srgbClr val="1353A2"/>
                </a:solidFill>
                <a:latin typeface="微软雅黑" pitchFamily="34" charset="-122"/>
                <a:ea typeface="微软雅黑" pitchFamily="34" charset="-122"/>
              </a:rPr>
              <a:t>，</a:t>
            </a:r>
            <a:r>
              <a:rPr kumimoji="1" lang="en-US" altLang="zh-CN" sz="2400" dirty="0">
                <a:solidFill>
                  <a:srgbClr val="1353A2"/>
                </a:solidFill>
                <a:latin typeface="微软雅黑" pitchFamily="34" charset="-122"/>
                <a:ea typeface="微软雅黑" pitchFamily="34" charset="-122"/>
              </a:rPr>
              <a:t>n∈N</a:t>
            </a:r>
            <a:r>
              <a:rPr kumimoji="1" lang="zh-CN" altLang="en-US" sz="2400" dirty="0">
                <a:solidFill>
                  <a:srgbClr val="1353A2"/>
                </a:solidFill>
                <a:latin typeface="微软雅黑" pitchFamily="34" charset="-122"/>
                <a:ea typeface="微软雅黑" pitchFamily="34" charset="-122"/>
              </a:rPr>
              <a:t>）</a:t>
            </a:r>
            <a:endParaRPr kumimoji="1" lang="en-US" altLang="zh-CN" sz="2400" dirty="0">
              <a:solidFill>
                <a:srgbClr val="1353A2"/>
              </a:solidFill>
              <a:latin typeface="微软雅黑" pitchFamily="34" charset="-122"/>
              <a:ea typeface="微软雅黑" pitchFamily="34" charset="-122"/>
            </a:endParaRPr>
          </a:p>
          <a:p>
            <a:pPr algn="ctr"/>
            <a:endParaRPr kumimoji="1" lang="zh-CN" altLang="en-US" sz="2400" dirty="0">
              <a:solidFill>
                <a:srgbClr val="FF0000"/>
              </a:solidFill>
              <a:latin typeface="微软雅黑" pitchFamily="34" charset="-122"/>
              <a:ea typeface="微软雅黑" pitchFamily="34" charset="-122"/>
            </a:endParaRPr>
          </a:p>
          <a:p>
            <a:pPr defTabSz="720725">
              <a:lnSpc>
                <a:spcPct val="150000"/>
              </a:lnSpc>
            </a:pPr>
            <a:r>
              <a:rPr kumimoji="1" lang="en-US" altLang="zh-CN" sz="2400" dirty="0">
                <a:latin typeface="微软雅黑" pitchFamily="34" charset="-122"/>
                <a:ea typeface="微软雅黑" pitchFamily="34" charset="-122"/>
              </a:rPr>
              <a:t>Python</a:t>
            </a:r>
            <a:r>
              <a:rPr kumimoji="1" lang="zh-CN" altLang="en-US" sz="2400" dirty="0">
                <a:latin typeface="微软雅黑" pitchFamily="34" charset="-122"/>
                <a:ea typeface="微软雅黑" pitchFamily="34" charset="-122"/>
              </a:rPr>
              <a:t>程序中使用字母</a:t>
            </a:r>
            <a:r>
              <a:rPr kumimoji="1" lang="en-US" altLang="zh-CN" sz="2400" dirty="0">
                <a:solidFill>
                  <a:srgbClr val="FF0000"/>
                </a:solidFill>
                <a:latin typeface="微软雅黑" pitchFamily="34" charset="-122"/>
                <a:ea typeface="微软雅黑" pitchFamily="34" charset="-122"/>
              </a:rPr>
              <a:t>e</a:t>
            </a:r>
            <a:r>
              <a:rPr kumimoji="1" lang="zh-CN" altLang="en-US" sz="2400" dirty="0">
                <a:solidFill>
                  <a:srgbClr val="FF0000"/>
                </a:solidFill>
                <a:latin typeface="微软雅黑" pitchFamily="34" charset="-122"/>
                <a:ea typeface="微软雅黑" pitchFamily="34" charset="-122"/>
              </a:rPr>
              <a:t>或</a:t>
            </a:r>
            <a:r>
              <a:rPr kumimoji="1" lang="en-US" altLang="zh-CN" sz="2400" dirty="0">
                <a:solidFill>
                  <a:srgbClr val="FF0000"/>
                </a:solidFill>
                <a:latin typeface="微软雅黑" pitchFamily="34" charset="-122"/>
                <a:ea typeface="微软雅黑" pitchFamily="34" charset="-122"/>
              </a:rPr>
              <a:t>E</a:t>
            </a:r>
            <a:r>
              <a:rPr kumimoji="1" lang="zh-CN" altLang="en-US" sz="2400" dirty="0">
                <a:latin typeface="微软雅黑" pitchFamily="34" charset="-122"/>
                <a:ea typeface="微软雅黑" pitchFamily="34" charset="-122"/>
              </a:rPr>
              <a:t>代表底数</a:t>
            </a:r>
            <a:r>
              <a:rPr kumimoji="1" lang="en-US" altLang="zh-CN" sz="2400" dirty="0">
                <a:latin typeface="微软雅黑" pitchFamily="34" charset="-122"/>
                <a:ea typeface="微软雅黑" pitchFamily="34" charset="-122"/>
              </a:rPr>
              <a:t>10</a:t>
            </a:r>
            <a:r>
              <a:rPr kumimoji="1" lang="zh-CN" altLang="en-US" sz="2400" dirty="0">
                <a:latin typeface="微软雅黑" pitchFamily="34" charset="-122"/>
                <a:ea typeface="微软雅黑" pitchFamily="34" charset="-122"/>
              </a:rPr>
              <a:t>。</a:t>
            </a:r>
            <a:endParaRPr kumimoji="1" lang="en-US" altLang="zh-CN" sz="24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711671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3F369B1B-79C9-40B8-AD56-D488158911B3}"/>
              </a:ext>
            </a:extLst>
          </p:cNvPr>
          <p:cNvSpPr>
            <a:spLocks noChangeArrowheads="1"/>
          </p:cNvSpPr>
          <p:nvPr/>
        </p:nvSpPr>
        <p:spPr bwMode="auto">
          <a:xfrm>
            <a:off x="779028" y="366195"/>
            <a:ext cx="73110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zh-CN" sz="3200" b="1" dirty="0">
                <a:solidFill>
                  <a:srgbClr val="1353A2"/>
                </a:solidFill>
                <a:latin typeface="微软雅黑" pitchFamily="34" charset="-122"/>
                <a:ea typeface="微软雅黑" pitchFamily="34" charset="-122"/>
              </a:rPr>
              <a:t>复数类型</a:t>
            </a:r>
          </a:p>
        </p:txBody>
      </p:sp>
      <p:sp>
        <p:nvSpPr>
          <p:cNvPr id="3" name="文本框 2">
            <a:extLst>
              <a:ext uri="{FF2B5EF4-FFF2-40B4-BE49-F238E27FC236}">
                <a16:creationId xmlns:a16="http://schemas.microsoft.com/office/drawing/2014/main" id="{58DD228E-A9A7-46F7-AC0C-69C14C6E42BB}"/>
              </a:ext>
            </a:extLst>
          </p:cNvPr>
          <p:cNvSpPr txBox="1">
            <a:spLocks noChangeArrowheads="1"/>
          </p:cNvSpPr>
          <p:nvPr/>
        </p:nvSpPr>
        <p:spPr bwMode="auto">
          <a:xfrm>
            <a:off x="1178734" y="1162420"/>
            <a:ext cx="8765861" cy="182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marL="514350" indent="-514350">
              <a:lnSpc>
                <a:spcPct val="150000"/>
              </a:lnSpc>
              <a:buFont typeface="+mj-lt"/>
              <a:buAutoNum type="arabicPeriod"/>
            </a:pPr>
            <a:r>
              <a:rPr lang="zh-CN" altLang="zh-CN" sz="2600" dirty="0">
                <a:latin typeface="微软雅黑" panose="020B0503020204020204" pitchFamily="34" charset="-122"/>
                <a:ea typeface="微软雅黑" panose="020B0503020204020204" pitchFamily="34" charset="-122"/>
              </a:rPr>
              <a:t>复数由实部和虚部构成，其一般形式为：</a:t>
            </a:r>
            <a:r>
              <a:rPr lang="en-US" altLang="zh-CN" sz="2600" dirty="0" err="1">
                <a:latin typeface="微软雅黑" panose="020B0503020204020204" pitchFamily="34" charset="-122"/>
                <a:ea typeface="微软雅黑" panose="020B0503020204020204" pitchFamily="34" charset="-122"/>
              </a:rPr>
              <a:t>real+imagj</a:t>
            </a:r>
            <a:r>
              <a:rPr lang="zh-CN" altLang="en-US" sz="2600" dirty="0">
                <a:latin typeface="微软雅黑" panose="020B0503020204020204" pitchFamily="34" charset="-122"/>
                <a:ea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zh-CN" sz="2600" dirty="0">
                <a:latin typeface="微软雅黑" panose="020B0503020204020204" pitchFamily="34" charset="-122"/>
                <a:ea typeface="微软雅黑" panose="020B0503020204020204" pitchFamily="34" charset="-122"/>
              </a:rPr>
              <a:t>实部</a:t>
            </a:r>
            <a:r>
              <a:rPr lang="en-US" altLang="zh-CN" sz="2600" dirty="0">
                <a:latin typeface="微软雅黑" panose="020B0503020204020204" pitchFamily="34" charset="-122"/>
                <a:ea typeface="微软雅黑" panose="020B0503020204020204" pitchFamily="34" charset="-122"/>
              </a:rPr>
              <a:t>real</a:t>
            </a:r>
            <a:r>
              <a:rPr lang="zh-CN" altLang="zh-CN" sz="2600" dirty="0">
                <a:latin typeface="微软雅黑" panose="020B0503020204020204" pitchFamily="34" charset="-122"/>
                <a:ea typeface="微软雅黑" panose="020B0503020204020204" pitchFamily="34" charset="-122"/>
              </a:rPr>
              <a:t>和虚部的</a:t>
            </a:r>
            <a:r>
              <a:rPr lang="en-US" altLang="zh-CN" sz="2600" dirty="0">
                <a:latin typeface="微软雅黑" panose="020B0503020204020204" pitchFamily="34" charset="-122"/>
                <a:ea typeface="微软雅黑" panose="020B0503020204020204" pitchFamily="34" charset="-122"/>
              </a:rPr>
              <a:t>imag</a:t>
            </a:r>
            <a:r>
              <a:rPr lang="zh-CN" altLang="zh-CN" sz="2600" dirty="0">
                <a:latin typeface="微软雅黑" panose="020B0503020204020204" pitchFamily="34" charset="-122"/>
                <a:ea typeface="微软雅黑" panose="020B0503020204020204" pitchFamily="34" charset="-122"/>
              </a:rPr>
              <a:t>都是浮点型</a:t>
            </a:r>
            <a:r>
              <a:rPr lang="zh-CN" altLang="en-US" sz="2600" dirty="0">
                <a:latin typeface="微软雅黑" panose="020B0503020204020204" pitchFamily="34" charset="-122"/>
                <a:ea typeface="微软雅黑" panose="020B0503020204020204" pitchFamily="34" charset="-122"/>
              </a:rPr>
              <a:t>。</a:t>
            </a:r>
            <a:endParaRPr lang="en-US" altLang="zh-CN" sz="2600" dirty="0">
              <a:latin typeface="微软雅黑" panose="020B0503020204020204" pitchFamily="34" charset="-122"/>
              <a:ea typeface="微软雅黑" panose="020B0503020204020204" pitchFamily="34" charset="-122"/>
            </a:endParaRPr>
          </a:p>
          <a:p>
            <a:pPr marL="514350" indent="-514350">
              <a:lnSpc>
                <a:spcPct val="150000"/>
              </a:lnSpc>
              <a:buFont typeface="+mj-lt"/>
              <a:buAutoNum type="arabicPeriod"/>
            </a:pPr>
            <a:r>
              <a:rPr lang="zh-CN" altLang="zh-CN" sz="2600" dirty="0">
                <a:latin typeface="微软雅黑" panose="020B0503020204020204" pitchFamily="34" charset="-122"/>
                <a:ea typeface="微软雅黑" panose="020B0503020204020204" pitchFamily="34" charset="-122"/>
              </a:rPr>
              <a:t>虚部必须有后缀</a:t>
            </a:r>
            <a:r>
              <a:rPr lang="en-US" altLang="zh-CN" sz="2600" dirty="0">
                <a:latin typeface="微软雅黑" panose="020B0503020204020204" pitchFamily="34" charset="-122"/>
                <a:ea typeface="微软雅黑" panose="020B0503020204020204" pitchFamily="34" charset="-122"/>
              </a:rPr>
              <a:t>j</a:t>
            </a:r>
            <a:r>
              <a:rPr lang="zh-CN" altLang="zh-CN" sz="2600" dirty="0">
                <a:latin typeface="微软雅黑" panose="020B0503020204020204" pitchFamily="34" charset="-122"/>
                <a:ea typeface="微软雅黑" panose="020B0503020204020204" pitchFamily="34" charset="-122"/>
              </a:rPr>
              <a:t>或</a:t>
            </a:r>
            <a:r>
              <a:rPr lang="en-US" altLang="zh-CN" sz="2600" dirty="0">
                <a:latin typeface="微软雅黑" panose="020B0503020204020204" pitchFamily="34" charset="-122"/>
                <a:ea typeface="微软雅黑" panose="020B0503020204020204" pitchFamily="34" charset="-122"/>
              </a:rPr>
              <a:t>J</a:t>
            </a:r>
            <a:r>
              <a:rPr lang="zh-CN" altLang="en-US" sz="2600" dirty="0">
                <a:latin typeface="微软雅黑" panose="020B0503020204020204" pitchFamily="34" charset="-122"/>
                <a:ea typeface="微软雅黑" panose="020B0503020204020204" pitchFamily="34" charset="-122"/>
              </a:rPr>
              <a:t>。</a:t>
            </a:r>
            <a:endParaRPr lang="zh-CN" altLang="zh-CN" sz="2600" dirty="0">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DD5DBB2C-9509-40B1-BD80-924CBC4C62C7}"/>
              </a:ext>
            </a:extLst>
          </p:cNvPr>
          <p:cNvSpPr txBox="1"/>
          <p:nvPr/>
        </p:nvSpPr>
        <p:spPr>
          <a:xfrm>
            <a:off x="475969" y="3304207"/>
            <a:ext cx="10727315" cy="1011880"/>
          </a:xfrm>
          <a:prstGeom prst="rect">
            <a:avLst/>
          </a:prstGeom>
          <a:noFill/>
        </p:spPr>
        <p:txBody>
          <a:bodyPr wrap="square">
            <a:spAutoFit/>
          </a:bodyPr>
          <a:lstStyle/>
          <a:p>
            <a:pPr>
              <a:lnSpc>
                <a:spcPct val="120000"/>
              </a:lnSpc>
            </a:pPr>
            <a:r>
              <a:rPr lang="en-US" altLang="zh-CN" sz="2600" dirty="0">
                <a:latin typeface="微软雅黑" panose="020B0503020204020204" pitchFamily="34" charset="-122"/>
                <a:ea typeface="微软雅黑" panose="020B0503020204020204" pitchFamily="34" charset="-122"/>
              </a:rPr>
              <a:t>Python</a:t>
            </a:r>
            <a:r>
              <a:rPr lang="zh-CN" altLang="zh-CN" sz="2600" dirty="0">
                <a:latin typeface="微软雅黑" panose="020B0503020204020204" pitchFamily="34" charset="-122"/>
                <a:ea typeface="微软雅黑" panose="020B0503020204020204" pitchFamily="34" charset="-122"/>
              </a:rPr>
              <a:t>中有两种创建复数的方式，一种是按照复数的一般形式直接创建，另一种是通过内置函数</a:t>
            </a:r>
            <a:r>
              <a:rPr lang="en-US" altLang="zh-CN" sz="2600" dirty="0">
                <a:latin typeface="微软雅黑" panose="020B0503020204020204" pitchFamily="34" charset="-122"/>
                <a:ea typeface="微软雅黑" panose="020B0503020204020204" pitchFamily="34" charset="-122"/>
              </a:rPr>
              <a:t>complex()</a:t>
            </a:r>
            <a:r>
              <a:rPr lang="zh-CN" altLang="zh-CN" sz="2600" dirty="0">
                <a:latin typeface="微软雅黑" panose="020B0503020204020204" pitchFamily="34" charset="-122"/>
                <a:ea typeface="微软雅黑" panose="020B0503020204020204" pitchFamily="34" charset="-122"/>
              </a:rPr>
              <a:t>创建</a:t>
            </a:r>
            <a:r>
              <a:rPr lang="zh-CN" altLang="en-US" sz="2600" dirty="0">
                <a:latin typeface="微软雅黑" panose="020B0503020204020204" pitchFamily="34" charset="-122"/>
                <a:ea typeface="微软雅黑" panose="020B0503020204020204" pitchFamily="34" charset="-122"/>
              </a:rPr>
              <a:t>。</a:t>
            </a:r>
            <a:endParaRPr lang="zh-CN" altLang="zh-CN" sz="2600" dirty="0">
              <a:latin typeface="微软雅黑" panose="020B0503020204020204" pitchFamily="34" charset="-122"/>
              <a:ea typeface="微软雅黑" panose="020B0503020204020204" pitchFamily="34" charset="-122"/>
            </a:endParaRPr>
          </a:p>
        </p:txBody>
      </p:sp>
      <p:sp>
        <p:nvSpPr>
          <p:cNvPr id="5" name="文本框 2">
            <a:extLst>
              <a:ext uri="{FF2B5EF4-FFF2-40B4-BE49-F238E27FC236}">
                <a16:creationId xmlns:a16="http://schemas.microsoft.com/office/drawing/2014/main" id="{AF5226CE-C1D5-4260-8B2A-DC4A663E4C6D}"/>
              </a:ext>
            </a:extLst>
          </p:cNvPr>
          <p:cNvSpPr txBox="1">
            <a:spLocks noChangeArrowheads="1"/>
          </p:cNvSpPr>
          <p:nvPr/>
        </p:nvSpPr>
        <p:spPr bwMode="auto">
          <a:xfrm>
            <a:off x="1397522" y="4436639"/>
            <a:ext cx="6866688" cy="1135054"/>
          </a:xfrm>
          <a:prstGeom prst="rect">
            <a:avLst/>
          </a:prstGeom>
          <a:solidFill>
            <a:schemeClr val="accent4">
              <a:lumMod val="20000"/>
              <a:lumOff val="80000"/>
            </a:schemeClr>
          </a:solidFill>
          <a:ln>
            <a:noFill/>
          </a:ln>
        </p:spPr>
        <p:txBody>
          <a:bodyPr wrap="non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pPr>
              <a:lnSpc>
                <a:spcPct val="150000"/>
              </a:lnSpc>
            </a:pPr>
            <a:r>
              <a:rPr lang="en-US" altLang="zh-CN" dirty="0">
                <a:latin typeface="微软雅黑" panose="020B0503020204020204" pitchFamily="34" charset="-122"/>
                <a:ea typeface="微软雅黑" panose="020B0503020204020204" pitchFamily="34" charset="-122"/>
              </a:rPr>
              <a:t>num_one = 3 + 2j               # </a:t>
            </a:r>
            <a:r>
              <a:rPr lang="zh-CN" altLang="en-US" dirty="0">
                <a:latin typeface="微软雅黑" panose="020B0503020204020204" pitchFamily="34" charset="-122"/>
                <a:ea typeface="微软雅黑" panose="020B0503020204020204" pitchFamily="34" charset="-122"/>
              </a:rPr>
              <a:t>直接创建</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num_two = complex(3, 2)  # </a:t>
            </a:r>
            <a:r>
              <a:rPr lang="zh-CN" altLang="en-US" dirty="0">
                <a:latin typeface="微软雅黑" panose="020B0503020204020204" pitchFamily="34" charset="-122"/>
                <a:ea typeface="微软雅黑" panose="020B0503020204020204" pitchFamily="34" charset="-122"/>
              </a:rPr>
              <a:t>通过内置函数创建</a:t>
            </a:r>
            <a:endParaRPr lang="zh-CN" altLang="zh-CN" dirty="0">
              <a:latin typeface="微软雅黑" panose="020B0503020204020204" pitchFamily="34" charset="-122"/>
              <a:ea typeface="微软雅黑" panose="020B0503020204020204" pitchFamily="34" charset="-122"/>
            </a:endParaRPr>
          </a:p>
        </p:txBody>
      </p:sp>
      <p:pic>
        <p:nvPicPr>
          <p:cNvPr id="6" name="图片 1">
            <a:extLst>
              <a:ext uri="{FF2B5EF4-FFF2-40B4-BE49-F238E27FC236}">
                <a16:creationId xmlns:a16="http://schemas.microsoft.com/office/drawing/2014/main" id="{4D0923BD-98D9-4904-BCF2-0CEFF9032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22413">
            <a:off x="1000844" y="5990326"/>
            <a:ext cx="983399" cy="70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3546B4CF-D225-4D1B-9472-290C2B8F403C}"/>
              </a:ext>
            </a:extLst>
          </p:cNvPr>
          <p:cNvSpPr/>
          <p:nvPr/>
        </p:nvSpPr>
        <p:spPr>
          <a:xfrm>
            <a:off x="1849172" y="5968377"/>
            <a:ext cx="7570874" cy="499624"/>
          </a:xfrm>
          <a:prstGeom prst="rect">
            <a:avLst/>
          </a:prstGeom>
        </p:spPr>
        <p:txBody>
          <a:bodyPr wrap="square">
            <a:spAutoFit/>
          </a:bodyPr>
          <a:lstStyle/>
          <a:p>
            <a:pPr>
              <a:lnSpc>
                <a:spcPct val="150000"/>
              </a:lnSpc>
            </a:pPr>
            <a:r>
              <a:rPr kumimoji="1" lang="zh-CN" altLang="zh-CN" sz="2000" dirty="0">
                <a:latin typeface="微软雅黑" pitchFamily="34" charset="-122"/>
                <a:ea typeface="微软雅黑" pitchFamily="34" charset="-122"/>
              </a:rPr>
              <a:t>通过</a:t>
            </a:r>
            <a:r>
              <a:rPr kumimoji="1" lang="en-US" altLang="zh-CN" sz="2000" dirty="0">
                <a:solidFill>
                  <a:srgbClr val="FF0000"/>
                </a:solidFill>
                <a:latin typeface="微软雅黑" pitchFamily="34" charset="-122"/>
                <a:ea typeface="微软雅黑" pitchFamily="34" charset="-122"/>
              </a:rPr>
              <a:t>real</a:t>
            </a:r>
            <a:r>
              <a:rPr kumimoji="1" lang="zh-CN" altLang="zh-CN" sz="2000" dirty="0">
                <a:latin typeface="微软雅黑" pitchFamily="34" charset="-122"/>
                <a:ea typeface="微软雅黑" pitchFamily="34" charset="-122"/>
              </a:rPr>
              <a:t>和</a:t>
            </a:r>
            <a:r>
              <a:rPr kumimoji="1" lang="en-US" altLang="zh-CN" sz="2000" dirty="0">
                <a:solidFill>
                  <a:srgbClr val="FF0000"/>
                </a:solidFill>
                <a:latin typeface="微软雅黑" pitchFamily="34" charset="-122"/>
                <a:ea typeface="微软雅黑" pitchFamily="34" charset="-122"/>
              </a:rPr>
              <a:t>imag</a:t>
            </a:r>
            <a:r>
              <a:rPr kumimoji="1" lang="zh-CN" altLang="zh-CN" sz="2000" dirty="0">
                <a:latin typeface="微软雅黑" pitchFamily="34" charset="-122"/>
                <a:ea typeface="微软雅黑" pitchFamily="34" charset="-122"/>
              </a:rPr>
              <a:t>属性可以获取复数的</a:t>
            </a:r>
            <a:r>
              <a:rPr kumimoji="1" lang="zh-CN" altLang="zh-CN" sz="2000" dirty="0">
                <a:solidFill>
                  <a:srgbClr val="FF0000"/>
                </a:solidFill>
                <a:latin typeface="微软雅黑" pitchFamily="34" charset="-122"/>
                <a:ea typeface="微软雅黑" pitchFamily="34" charset="-122"/>
              </a:rPr>
              <a:t>实</a:t>
            </a:r>
            <a:r>
              <a:rPr kumimoji="1" lang="zh-CN" altLang="en-US" sz="2000" dirty="0">
                <a:solidFill>
                  <a:srgbClr val="FF0000"/>
                </a:solidFill>
                <a:latin typeface="微软雅黑" pitchFamily="34" charset="-122"/>
                <a:ea typeface="微软雅黑" pitchFamily="34" charset="-122"/>
              </a:rPr>
              <a:t>部</a:t>
            </a:r>
            <a:r>
              <a:rPr kumimoji="1" lang="zh-CN" altLang="zh-CN" sz="2000" dirty="0">
                <a:solidFill>
                  <a:srgbClr val="FF0000"/>
                </a:solidFill>
                <a:latin typeface="微软雅黑" pitchFamily="34" charset="-122"/>
                <a:ea typeface="微软雅黑" pitchFamily="34" charset="-122"/>
              </a:rPr>
              <a:t>部分</a:t>
            </a:r>
            <a:r>
              <a:rPr kumimoji="1" lang="zh-CN" altLang="zh-CN" sz="2000" dirty="0">
                <a:latin typeface="微软雅黑" pitchFamily="34" charset="-122"/>
                <a:ea typeface="微软雅黑" pitchFamily="34" charset="-122"/>
              </a:rPr>
              <a:t>和</a:t>
            </a:r>
            <a:r>
              <a:rPr kumimoji="1" lang="zh-CN" altLang="zh-CN" sz="2000" dirty="0">
                <a:solidFill>
                  <a:srgbClr val="FF0000"/>
                </a:solidFill>
                <a:latin typeface="微软雅黑" pitchFamily="34" charset="-122"/>
                <a:ea typeface="微软雅黑" pitchFamily="34" charset="-122"/>
              </a:rPr>
              <a:t>虚</a:t>
            </a:r>
            <a:r>
              <a:rPr kumimoji="1" lang="zh-CN" altLang="en-US" sz="2000" dirty="0">
                <a:solidFill>
                  <a:srgbClr val="FF0000"/>
                </a:solidFill>
                <a:latin typeface="微软雅黑" pitchFamily="34" charset="-122"/>
                <a:ea typeface="微软雅黑" pitchFamily="34" charset="-122"/>
              </a:rPr>
              <a:t>部</a:t>
            </a:r>
            <a:r>
              <a:rPr kumimoji="1" lang="zh-CN" altLang="zh-CN" sz="2000" dirty="0">
                <a:solidFill>
                  <a:srgbClr val="FF0000"/>
                </a:solidFill>
                <a:latin typeface="微软雅黑" pitchFamily="34" charset="-122"/>
                <a:ea typeface="微软雅黑" pitchFamily="34" charset="-122"/>
              </a:rPr>
              <a:t>部分</a:t>
            </a:r>
            <a:r>
              <a:rPr lang="zh-CN" altLang="en-US" sz="2000" dirty="0">
                <a:solidFill>
                  <a:srgbClr val="FF0000"/>
                </a:solidFill>
                <a:latin typeface="微软雅黑" pitchFamily="34" charset="-122"/>
                <a:ea typeface="微软雅黑" pitchFamily="34" charset="-122"/>
              </a:rPr>
              <a:t>。</a:t>
            </a:r>
            <a:endParaRPr lang="zh-CN" altLang="zh-CN" sz="2000" dirty="0">
              <a:solidFill>
                <a:srgbClr val="FF0000"/>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314505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3C676C84-59AA-4B74-9D15-E0A805E5C0CF}"/>
              </a:ext>
            </a:extLst>
          </p:cNvPr>
          <p:cNvSpPr>
            <a:spLocks noChangeArrowheads="1"/>
          </p:cNvSpPr>
          <p:nvPr/>
        </p:nvSpPr>
        <p:spPr bwMode="auto">
          <a:xfrm>
            <a:off x="1156788" y="1338529"/>
            <a:ext cx="10057389" cy="53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anose="020B0503020204020204" pitchFamily="34" charset="-122"/>
                <a:ea typeface="微软雅黑" panose="020B0503020204020204" pitchFamily="34" charset="-122"/>
              </a:rPr>
              <a:t>Python</a:t>
            </a:r>
            <a:r>
              <a:rPr lang="zh-CN" altLang="zh-CN" sz="2600" dirty="0">
                <a:latin typeface="微软雅黑" panose="020B0503020204020204" pitchFamily="34" charset="-122"/>
                <a:ea typeface="微软雅黑" panose="020B0503020204020204" pitchFamily="34" charset="-122"/>
              </a:rPr>
              <a:t>中的布尔类型（</a:t>
            </a:r>
            <a:r>
              <a:rPr lang="en-US" altLang="zh-CN" sz="2600" dirty="0">
                <a:latin typeface="微软雅黑" panose="020B0503020204020204" pitchFamily="34" charset="-122"/>
                <a:ea typeface="微软雅黑" panose="020B0503020204020204" pitchFamily="34" charset="-122"/>
              </a:rPr>
              <a:t>bool</a:t>
            </a:r>
            <a:r>
              <a:rPr lang="zh-CN" altLang="zh-CN" sz="2600" dirty="0">
                <a:latin typeface="微软雅黑" panose="020B0503020204020204" pitchFamily="34" charset="-122"/>
                <a:ea typeface="微软雅黑" panose="020B0503020204020204" pitchFamily="34" charset="-122"/>
              </a:rPr>
              <a:t>）只有两个取值：</a:t>
            </a:r>
            <a:r>
              <a:rPr lang="en-US" altLang="zh-CN" sz="2600" dirty="0">
                <a:latin typeface="微软雅黑" panose="020B0503020204020204" pitchFamily="34" charset="-122"/>
                <a:ea typeface="微软雅黑" panose="020B0503020204020204" pitchFamily="34" charset="-122"/>
              </a:rPr>
              <a:t>True</a:t>
            </a:r>
            <a:r>
              <a:rPr lang="zh-CN" altLang="zh-CN" sz="2600" dirty="0">
                <a:latin typeface="微软雅黑" panose="020B0503020204020204" pitchFamily="34" charset="-122"/>
                <a:ea typeface="微软雅黑" panose="020B0503020204020204" pitchFamily="34" charset="-122"/>
              </a:rPr>
              <a:t>和</a:t>
            </a:r>
            <a:r>
              <a:rPr lang="en-US" altLang="zh-CN" sz="2600" dirty="0">
                <a:latin typeface="微软雅黑" panose="020B0503020204020204" pitchFamily="34" charset="-122"/>
                <a:ea typeface="微软雅黑" panose="020B0503020204020204" pitchFamily="34" charset="-122"/>
              </a:rPr>
              <a:t>False</a:t>
            </a:r>
            <a:r>
              <a:rPr lang="zh-CN" altLang="zh-CN" sz="2600" dirty="0">
                <a:latin typeface="微软雅黑" panose="020B0503020204020204" pitchFamily="34" charset="-122"/>
                <a:ea typeface="微软雅黑" panose="020B0503020204020204" pitchFamily="34" charset="-122"/>
              </a:rPr>
              <a:t>。</a:t>
            </a:r>
          </a:p>
        </p:txBody>
      </p:sp>
      <p:sp>
        <p:nvSpPr>
          <p:cNvPr id="3" name="矩形 2">
            <a:extLst>
              <a:ext uri="{FF2B5EF4-FFF2-40B4-BE49-F238E27FC236}">
                <a16:creationId xmlns:a16="http://schemas.microsoft.com/office/drawing/2014/main" id="{F231A2AD-F602-406D-B8AD-1FDE4A17EE5F}"/>
              </a:ext>
            </a:extLst>
          </p:cNvPr>
          <p:cNvSpPr>
            <a:spLocks noChangeArrowheads="1"/>
          </p:cNvSpPr>
          <p:nvPr/>
        </p:nvSpPr>
        <p:spPr bwMode="auto">
          <a:xfrm>
            <a:off x="647633" y="2042583"/>
            <a:ext cx="10896733" cy="341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anose="020B0503020204020204" pitchFamily="34" charset="-122"/>
                <a:ea typeface="微软雅黑" panose="020B0503020204020204" pitchFamily="34" charset="-122"/>
              </a:rPr>
              <a:t>Python</a:t>
            </a:r>
            <a:r>
              <a:rPr lang="zh-CN" altLang="zh-CN" sz="2600" dirty="0">
                <a:latin typeface="微软雅黑" panose="020B0503020204020204" pitchFamily="34" charset="-122"/>
                <a:ea typeface="微软雅黑" panose="020B0503020204020204" pitchFamily="34" charset="-122"/>
              </a:rPr>
              <a:t>中的任何对象都可以转换为布尔类型，若要进行转换，符合以下条件的数据都会被转换为</a:t>
            </a:r>
            <a:r>
              <a:rPr lang="en-US" altLang="zh-CN" sz="2600" dirty="0">
                <a:latin typeface="微软雅黑" panose="020B0503020204020204" pitchFamily="34" charset="-122"/>
                <a:ea typeface="微软雅黑" panose="020B0503020204020204" pitchFamily="34" charset="-122"/>
              </a:rPr>
              <a:t>False:</a:t>
            </a:r>
          </a:p>
          <a:p>
            <a:pPr marL="457200" indent="-457200">
              <a:lnSpc>
                <a:spcPct val="120000"/>
              </a:lnSpc>
              <a:buFont typeface="+mj-lt"/>
              <a:buAutoNum type="arabicPeriod"/>
            </a:pPr>
            <a:r>
              <a:rPr lang="en-US" altLang="zh-CN" sz="2600" dirty="0">
                <a:latin typeface="微软雅黑" panose="020B0503020204020204" pitchFamily="34" charset="-122"/>
                <a:ea typeface="微软雅黑" panose="020B0503020204020204" pitchFamily="34" charset="-122"/>
              </a:rPr>
              <a:t>None</a:t>
            </a:r>
            <a:r>
              <a:rPr lang="zh-CN" altLang="zh-CN" sz="2600" dirty="0">
                <a:latin typeface="微软雅黑" panose="020B0503020204020204" pitchFamily="34" charset="-122"/>
                <a:ea typeface="微软雅黑" panose="020B0503020204020204" pitchFamily="34" charset="-122"/>
              </a:rPr>
              <a:t>；</a:t>
            </a:r>
          </a:p>
          <a:p>
            <a:pPr marL="457200" indent="-457200">
              <a:lnSpc>
                <a:spcPct val="120000"/>
              </a:lnSpc>
              <a:buFont typeface="+mj-lt"/>
              <a:buAutoNum type="arabicPeriod"/>
            </a:pPr>
            <a:r>
              <a:rPr lang="zh-CN" altLang="zh-CN" sz="2600" dirty="0">
                <a:latin typeface="微软雅黑" panose="020B0503020204020204" pitchFamily="34" charset="-122"/>
                <a:ea typeface="微软雅黑" panose="020B0503020204020204" pitchFamily="34" charset="-122"/>
              </a:rPr>
              <a:t>任何为</a:t>
            </a:r>
            <a:r>
              <a:rPr lang="en-US" altLang="zh-CN" sz="2600" dirty="0">
                <a:latin typeface="微软雅黑" panose="020B0503020204020204" pitchFamily="34" charset="-122"/>
                <a:ea typeface="微软雅黑" panose="020B0503020204020204" pitchFamily="34" charset="-122"/>
              </a:rPr>
              <a:t>0</a:t>
            </a:r>
            <a:r>
              <a:rPr lang="zh-CN" altLang="zh-CN" sz="2600" dirty="0">
                <a:latin typeface="微软雅黑" panose="020B0503020204020204" pitchFamily="34" charset="-122"/>
                <a:ea typeface="微软雅黑" panose="020B0503020204020204" pitchFamily="34" charset="-122"/>
              </a:rPr>
              <a:t>的数字类型，如</a:t>
            </a:r>
            <a:r>
              <a:rPr lang="en-US" altLang="zh-CN" sz="2600" dirty="0">
                <a:latin typeface="微软雅黑" panose="020B0503020204020204" pitchFamily="34" charset="-122"/>
                <a:ea typeface="微软雅黑" panose="020B0503020204020204" pitchFamily="34" charset="-122"/>
              </a:rPr>
              <a:t>0</a:t>
            </a:r>
            <a:r>
              <a:rPr lang="zh-CN" altLang="zh-CN" sz="2600" dirty="0">
                <a:latin typeface="微软雅黑" panose="020B0503020204020204" pitchFamily="34" charset="-122"/>
                <a:ea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rPr>
              <a:t>0.0</a:t>
            </a:r>
            <a:r>
              <a:rPr lang="zh-CN" altLang="zh-CN" sz="2600" dirty="0">
                <a:latin typeface="微软雅黑" panose="020B0503020204020204" pitchFamily="34" charset="-122"/>
                <a:ea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rPr>
              <a:t>0j</a:t>
            </a:r>
            <a:r>
              <a:rPr lang="zh-CN" altLang="zh-CN" sz="2600" dirty="0">
                <a:latin typeface="微软雅黑" panose="020B0503020204020204" pitchFamily="34" charset="-122"/>
                <a:ea typeface="微软雅黑" panose="020B0503020204020204" pitchFamily="34" charset="-122"/>
              </a:rPr>
              <a:t>；</a:t>
            </a:r>
          </a:p>
          <a:p>
            <a:pPr marL="457200" indent="-457200">
              <a:lnSpc>
                <a:spcPct val="120000"/>
              </a:lnSpc>
              <a:buFont typeface="+mj-lt"/>
              <a:buAutoNum type="arabicPeriod"/>
            </a:pPr>
            <a:r>
              <a:rPr lang="zh-CN" altLang="zh-CN" sz="2600" dirty="0">
                <a:latin typeface="微软雅黑" panose="020B0503020204020204" pitchFamily="34" charset="-122"/>
                <a:ea typeface="微软雅黑" panose="020B0503020204020204" pitchFamily="34" charset="-122"/>
              </a:rPr>
              <a:t>任何空序列，如</a:t>
            </a:r>
            <a:r>
              <a:rPr lang="en-US" altLang="zh-CN" sz="2600" dirty="0">
                <a:latin typeface="微软雅黑" panose="020B0503020204020204" pitchFamily="34" charset="-122"/>
                <a:ea typeface="微软雅黑" panose="020B0503020204020204" pitchFamily="34" charset="-122"/>
              </a:rPr>
              <a:t>''''</a:t>
            </a:r>
            <a:r>
              <a:rPr lang="zh-CN" altLang="zh-CN" sz="2600" dirty="0">
                <a:latin typeface="微软雅黑" panose="020B0503020204020204" pitchFamily="34" charset="-122"/>
                <a:ea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rPr>
              <a:t>()</a:t>
            </a:r>
            <a:r>
              <a:rPr lang="zh-CN" altLang="zh-CN" sz="2600" dirty="0">
                <a:latin typeface="微软雅黑" panose="020B0503020204020204" pitchFamily="34" charset="-122"/>
                <a:ea typeface="微软雅黑" panose="020B0503020204020204" pitchFamily="34" charset="-122"/>
              </a:rPr>
              <a:t>、</a:t>
            </a:r>
            <a:r>
              <a:rPr lang="en-US" altLang="zh-CN" sz="2600" dirty="0">
                <a:latin typeface="微软雅黑" panose="020B0503020204020204" pitchFamily="34" charset="-122"/>
                <a:ea typeface="微软雅黑" panose="020B0503020204020204" pitchFamily="34" charset="-122"/>
              </a:rPr>
              <a:t>[]</a:t>
            </a:r>
            <a:r>
              <a:rPr lang="zh-CN" altLang="zh-CN" sz="2600" dirty="0">
                <a:latin typeface="微软雅黑" panose="020B0503020204020204" pitchFamily="34" charset="-122"/>
                <a:ea typeface="微软雅黑" panose="020B0503020204020204" pitchFamily="34" charset="-122"/>
              </a:rPr>
              <a:t>；</a:t>
            </a:r>
          </a:p>
          <a:p>
            <a:pPr marL="457200" indent="-457200">
              <a:lnSpc>
                <a:spcPct val="120000"/>
              </a:lnSpc>
              <a:buFont typeface="+mj-lt"/>
              <a:buAutoNum type="arabicPeriod"/>
            </a:pPr>
            <a:r>
              <a:rPr lang="zh-CN" altLang="zh-CN" sz="2600" dirty="0">
                <a:latin typeface="微软雅黑" panose="020B0503020204020204" pitchFamily="34" charset="-122"/>
                <a:ea typeface="微软雅黑" panose="020B0503020204020204" pitchFamily="34" charset="-122"/>
              </a:rPr>
              <a:t>任何空字典，如</a:t>
            </a:r>
            <a:r>
              <a:rPr lang="en-US" altLang="zh-CN" sz="2600" dirty="0">
                <a:latin typeface="微软雅黑" panose="020B0503020204020204" pitchFamily="34" charset="-122"/>
                <a:ea typeface="微软雅黑" panose="020B0503020204020204" pitchFamily="34" charset="-122"/>
              </a:rPr>
              <a:t>{}</a:t>
            </a:r>
            <a:r>
              <a:rPr lang="zh-CN" altLang="zh-CN" sz="2600" dirty="0">
                <a:latin typeface="微软雅黑" panose="020B0503020204020204" pitchFamily="34" charset="-122"/>
                <a:ea typeface="微软雅黑" panose="020B0503020204020204" pitchFamily="34" charset="-122"/>
              </a:rPr>
              <a:t>；</a:t>
            </a:r>
          </a:p>
          <a:p>
            <a:pPr marL="457200" indent="-457200">
              <a:lnSpc>
                <a:spcPct val="120000"/>
              </a:lnSpc>
              <a:buFont typeface="+mj-lt"/>
              <a:buAutoNum type="arabicPeriod"/>
            </a:pPr>
            <a:r>
              <a:rPr lang="zh-CN" altLang="zh-CN" sz="2600" dirty="0">
                <a:latin typeface="微软雅黑" panose="020B0503020204020204" pitchFamily="34" charset="-122"/>
                <a:ea typeface="微软雅黑" panose="020B0503020204020204" pitchFamily="34" charset="-122"/>
              </a:rPr>
              <a:t>用户定义的类实例，如类中定义了</a:t>
            </a:r>
            <a:r>
              <a:rPr lang="en-US" altLang="zh-CN" sz="2600" dirty="0">
                <a:latin typeface="微软雅黑" panose="020B0503020204020204" pitchFamily="34" charset="-122"/>
                <a:ea typeface="微软雅黑" panose="020B0503020204020204" pitchFamily="34" charset="-122"/>
              </a:rPr>
              <a:t>__bool__()</a:t>
            </a:r>
            <a:r>
              <a:rPr lang="zh-CN" altLang="zh-CN" sz="2600" dirty="0">
                <a:latin typeface="微软雅黑" panose="020B0503020204020204" pitchFamily="34" charset="-122"/>
                <a:ea typeface="微软雅黑" panose="020B0503020204020204" pitchFamily="34" charset="-122"/>
              </a:rPr>
              <a:t>或者</a:t>
            </a:r>
            <a:r>
              <a:rPr lang="en-US" altLang="zh-CN" sz="2600" dirty="0">
                <a:latin typeface="微软雅黑" panose="020B0503020204020204" pitchFamily="34" charset="-122"/>
                <a:ea typeface="微软雅黑" panose="020B0503020204020204" pitchFamily="34" charset="-122"/>
              </a:rPr>
              <a:t>__</a:t>
            </a:r>
            <a:r>
              <a:rPr lang="en-US" altLang="zh-CN" sz="2600" dirty="0" err="1">
                <a:latin typeface="微软雅黑" panose="020B0503020204020204" pitchFamily="34" charset="-122"/>
                <a:ea typeface="微软雅黑" panose="020B0503020204020204" pitchFamily="34" charset="-122"/>
              </a:rPr>
              <a:t>len</a:t>
            </a:r>
            <a:r>
              <a:rPr lang="en-US" altLang="zh-CN" sz="2600" dirty="0">
                <a:latin typeface="微软雅黑" panose="020B0503020204020204" pitchFamily="34" charset="-122"/>
                <a:ea typeface="微软雅黑" panose="020B0503020204020204" pitchFamily="34" charset="-122"/>
              </a:rPr>
              <a:t>__()</a:t>
            </a:r>
            <a:endParaRPr lang="zh-CN" altLang="zh-CN" sz="2600" dirty="0">
              <a:latin typeface="微软雅黑" panose="020B0503020204020204" pitchFamily="34" charset="-122"/>
              <a:ea typeface="微软雅黑" panose="020B0503020204020204" pitchFamily="34" charset="-122"/>
            </a:endParaRPr>
          </a:p>
        </p:txBody>
      </p:sp>
      <p:sp>
        <p:nvSpPr>
          <p:cNvPr id="4" name="矩形 2">
            <a:extLst>
              <a:ext uri="{FF2B5EF4-FFF2-40B4-BE49-F238E27FC236}">
                <a16:creationId xmlns:a16="http://schemas.microsoft.com/office/drawing/2014/main" id="{1B4BFF5A-BEEB-43BA-83EF-A2EC3609C2C6}"/>
              </a:ext>
            </a:extLst>
          </p:cNvPr>
          <p:cNvSpPr>
            <a:spLocks noChangeArrowheads="1"/>
          </p:cNvSpPr>
          <p:nvPr/>
        </p:nvSpPr>
        <p:spPr bwMode="auto">
          <a:xfrm>
            <a:off x="1501499" y="5846717"/>
            <a:ext cx="8554944" cy="531749"/>
          </a:xfrm>
          <a:prstGeom prst="rect">
            <a:avLst/>
          </a:prstGeom>
          <a:noFill/>
          <a:ln w="28575">
            <a:solidFill>
              <a:srgbClr val="0070C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20000"/>
              </a:lnSpc>
            </a:pPr>
            <a:r>
              <a:rPr lang="zh-CN" altLang="zh-CN" sz="2600" dirty="0">
                <a:solidFill>
                  <a:srgbClr val="FF0000"/>
                </a:solidFill>
                <a:latin typeface="微软雅黑" panose="020B0503020204020204" pitchFamily="34" charset="-122"/>
                <a:ea typeface="微软雅黑" panose="020B0503020204020204" pitchFamily="34" charset="-122"/>
              </a:rPr>
              <a:t>除以上对象外，其它的对象都会被转换为</a:t>
            </a:r>
            <a:r>
              <a:rPr lang="en-US" altLang="zh-CN" sz="2600" dirty="0">
                <a:solidFill>
                  <a:srgbClr val="FF0000"/>
                </a:solidFill>
                <a:latin typeface="微软雅黑" panose="020B0503020204020204" pitchFamily="34" charset="-122"/>
                <a:ea typeface="微软雅黑" panose="020B0503020204020204" pitchFamily="34" charset="-122"/>
              </a:rPr>
              <a:t>True</a:t>
            </a:r>
            <a:r>
              <a:rPr lang="zh-CN" altLang="zh-CN" sz="2600" dirty="0">
                <a:solidFill>
                  <a:srgbClr val="FF0000"/>
                </a:solidFill>
                <a:latin typeface="微软雅黑" panose="020B0503020204020204" pitchFamily="34" charset="-122"/>
                <a:ea typeface="微软雅黑" panose="020B0503020204020204" pitchFamily="34" charset="-122"/>
              </a:rPr>
              <a:t>。</a:t>
            </a:r>
            <a:endParaRPr lang="zh-CN" altLang="en-US" sz="2600" dirty="0">
              <a:solidFill>
                <a:srgbClr val="FF0000"/>
              </a:solidFill>
              <a:latin typeface="微软雅黑" panose="020B0503020204020204" pitchFamily="34" charset="-122"/>
              <a:ea typeface="微软雅黑" panose="020B0503020204020204" pitchFamily="34" charset="-122"/>
            </a:endParaRPr>
          </a:p>
        </p:txBody>
      </p:sp>
      <p:sp>
        <p:nvSpPr>
          <p:cNvPr id="5" name="矩形 2">
            <a:extLst>
              <a:ext uri="{FF2B5EF4-FFF2-40B4-BE49-F238E27FC236}">
                <a16:creationId xmlns:a16="http://schemas.microsoft.com/office/drawing/2014/main" id="{2D9D58DF-C1D4-4F59-9B15-F962AACBC15A}"/>
              </a:ext>
            </a:extLst>
          </p:cNvPr>
          <p:cNvSpPr>
            <a:spLocks noChangeArrowheads="1"/>
          </p:cNvSpPr>
          <p:nvPr/>
        </p:nvSpPr>
        <p:spPr bwMode="auto">
          <a:xfrm>
            <a:off x="577228" y="375214"/>
            <a:ext cx="32197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zh-CN" sz="3200" b="1" dirty="0">
                <a:solidFill>
                  <a:srgbClr val="1353A2"/>
                </a:solidFill>
                <a:latin typeface="微软雅黑" pitchFamily="34" charset="-122"/>
                <a:ea typeface="微软雅黑" pitchFamily="34" charset="-122"/>
              </a:rPr>
              <a:t>布尔类型</a:t>
            </a:r>
          </a:p>
        </p:txBody>
      </p:sp>
      <p:pic>
        <p:nvPicPr>
          <p:cNvPr id="6" name="图片 1">
            <a:extLst>
              <a:ext uri="{FF2B5EF4-FFF2-40B4-BE49-F238E27FC236}">
                <a16:creationId xmlns:a16="http://schemas.microsoft.com/office/drawing/2014/main" id="{4D0923BD-98D9-4904-BCF2-0CEFF9032B1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22413">
            <a:off x="802060" y="6047883"/>
            <a:ext cx="709455" cy="508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688204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BEDAA524-51AF-40AE-8F60-3319C481CA6A}"/>
              </a:ext>
            </a:extLst>
          </p:cNvPr>
          <p:cNvSpPr>
            <a:spLocks noChangeArrowheads="1"/>
          </p:cNvSpPr>
          <p:nvPr/>
        </p:nvSpPr>
        <p:spPr bwMode="auto">
          <a:xfrm>
            <a:off x="954113" y="1319943"/>
            <a:ext cx="7336448"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anose="020B0503020204020204" pitchFamily="34" charset="-122"/>
                <a:ea typeface="微软雅黑" panose="020B0503020204020204" pitchFamily="34" charset="-122"/>
              </a:rPr>
              <a:t>可以使用</a:t>
            </a:r>
            <a:r>
              <a:rPr lang="en-US" altLang="zh-CN" sz="2800" dirty="0">
                <a:latin typeface="微软雅黑" panose="020B0503020204020204" pitchFamily="34" charset="-122"/>
                <a:ea typeface="微软雅黑" panose="020B0503020204020204" pitchFamily="34" charset="-122"/>
              </a:rPr>
              <a:t>bool()</a:t>
            </a:r>
            <a:r>
              <a:rPr lang="zh-CN" altLang="zh-CN" sz="2800" dirty="0">
                <a:latin typeface="微软雅黑" panose="020B0503020204020204" pitchFamily="34" charset="-122"/>
                <a:ea typeface="微软雅黑" panose="020B0503020204020204" pitchFamily="34" charset="-122"/>
              </a:rPr>
              <a:t>函数检测对象的布尔值。</a:t>
            </a:r>
            <a:r>
              <a:rPr lang="en-US" altLang="zh-CN" sz="2800" dirty="0">
                <a:latin typeface="微软雅黑" panose="020B0503020204020204" pitchFamily="34" charset="-122"/>
                <a:ea typeface="微软雅黑" panose="020B0503020204020204" pitchFamily="34" charset="-122"/>
              </a:rPr>
              <a:t>   </a:t>
            </a:r>
          </a:p>
          <a:p>
            <a:pPr>
              <a:lnSpc>
                <a:spcPct val="120000"/>
              </a:lnSpc>
            </a:pPr>
            <a:r>
              <a:rPr lang="zh-CN" altLang="en-US" sz="2800" dirty="0">
                <a:solidFill>
                  <a:srgbClr val="FF0000"/>
                </a:solidFill>
                <a:latin typeface="微软雅黑" panose="020B0503020204020204" pitchFamily="34" charset="-122"/>
                <a:ea typeface="微软雅黑" panose="020B0503020204020204" pitchFamily="34" charset="-122"/>
              </a:rPr>
              <a:t>也可以使用</a:t>
            </a:r>
            <a:r>
              <a:rPr lang="en-US" altLang="zh-CN" sz="2800" dirty="0">
                <a:solidFill>
                  <a:srgbClr val="FF0000"/>
                </a:solidFill>
                <a:latin typeface="微软雅黑" panose="020B0503020204020204" pitchFamily="34" charset="-122"/>
                <a:ea typeface="微软雅黑" panose="020B0503020204020204" pitchFamily="34" charset="-122"/>
              </a:rPr>
              <a:t>type() </a:t>
            </a:r>
            <a:r>
              <a:rPr lang="zh-CN" altLang="en-US" sz="2800" dirty="0">
                <a:solidFill>
                  <a:srgbClr val="FF0000"/>
                </a:solidFill>
                <a:latin typeface="微软雅黑" panose="020B0503020204020204" pitchFamily="34" charset="-122"/>
                <a:ea typeface="微软雅黑" panose="020B0503020204020204" pitchFamily="34" charset="-122"/>
              </a:rPr>
              <a:t>获取数据类型</a:t>
            </a:r>
            <a:endParaRPr lang="zh-CN" altLang="zh-CN" sz="2800" dirty="0">
              <a:solidFill>
                <a:srgbClr val="FF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7E4E3EAC-ACD2-420C-8593-1979C4DDB9A1}"/>
              </a:ext>
            </a:extLst>
          </p:cNvPr>
          <p:cNvSpPr/>
          <p:nvPr/>
        </p:nvSpPr>
        <p:spPr>
          <a:xfrm>
            <a:off x="3658383" y="3119767"/>
            <a:ext cx="6722234" cy="2901418"/>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4" name="文本框 2">
            <a:extLst>
              <a:ext uri="{FF2B5EF4-FFF2-40B4-BE49-F238E27FC236}">
                <a16:creationId xmlns:a16="http://schemas.microsoft.com/office/drawing/2014/main" id="{68951F30-1152-42B5-9DD4-5847E85F9F7B}"/>
              </a:ext>
            </a:extLst>
          </p:cNvPr>
          <p:cNvSpPr txBox="1">
            <a:spLocks noChangeArrowheads="1"/>
          </p:cNvSpPr>
          <p:nvPr/>
        </p:nvSpPr>
        <p:spPr bwMode="auto">
          <a:xfrm>
            <a:off x="4062925" y="3231648"/>
            <a:ext cx="262875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800" dirty="0">
                <a:latin typeface="Times New Roman" pitchFamily="18" charset="0"/>
              </a:rPr>
              <a:t>&gt;&gt;&gt; bool(0)</a:t>
            </a:r>
            <a:endParaRPr lang="zh-CN" altLang="zh-CN" sz="2800" dirty="0">
              <a:latin typeface="Times New Roman" pitchFamily="18" charset="0"/>
            </a:endParaRPr>
          </a:p>
          <a:p>
            <a:r>
              <a:rPr lang="en-US" altLang="zh-CN" sz="2800" dirty="0">
                <a:latin typeface="Times New Roman" pitchFamily="18" charset="0"/>
              </a:rPr>
              <a:t>False</a:t>
            </a:r>
            <a:endParaRPr lang="zh-CN" altLang="zh-CN" sz="2800" dirty="0">
              <a:latin typeface="Times New Roman" pitchFamily="18" charset="0"/>
            </a:endParaRPr>
          </a:p>
          <a:p>
            <a:r>
              <a:rPr lang="en-US" altLang="zh-CN" sz="2800" dirty="0">
                <a:latin typeface="Times New Roman" pitchFamily="18" charset="0"/>
              </a:rPr>
              <a:t>&gt;&gt;&gt; bool([])</a:t>
            </a:r>
            <a:endParaRPr lang="zh-CN" altLang="zh-CN" sz="2800" dirty="0">
              <a:latin typeface="Times New Roman" pitchFamily="18" charset="0"/>
            </a:endParaRPr>
          </a:p>
          <a:p>
            <a:r>
              <a:rPr lang="en-US" altLang="zh-CN" sz="2800" dirty="0">
                <a:latin typeface="Times New Roman" pitchFamily="18" charset="0"/>
              </a:rPr>
              <a:t>False</a:t>
            </a:r>
            <a:endParaRPr lang="zh-CN" altLang="zh-CN" sz="2800" dirty="0">
              <a:latin typeface="Times New Roman" pitchFamily="18" charset="0"/>
            </a:endParaRPr>
          </a:p>
          <a:p>
            <a:r>
              <a:rPr lang="en-US" altLang="zh-CN" sz="2800" dirty="0">
                <a:latin typeface="Times New Roman" pitchFamily="18" charset="0"/>
              </a:rPr>
              <a:t>&gt;&gt;&gt; bool(2)</a:t>
            </a:r>
            <a:endParaRPr lang="zh-CN" altLang="zh-CN" sz="2800" dirty="0">
              <a:latin typeface="Times New Roman" pitchFamily="18" charset="0"/>
            </a:endParaRPr>
          </a:p>
          <a:p>
            <a:r>
              <a:rPr lang="en-US" altLang="zh-CN" sz="2800" dirty="0">
                <a:latin typeface="Times New Roman" pitchFamily="18" charset="0"/>
              </a:rPr>
              <a:t>True</a:t>
            </a:r>
            <a:endParaRPr lang="zh-CN" altLang="zh-CN" sz="2800" dirty="0">
              <a:latin typeface="Times New Roman" pitchFamily="18" charset="0"/>
            </a:endParaRPr>
          </a:p>
        </p:txBody>
      </p:sp>
      <p:pic>
        <p:nvPicPr>
          <p:cNvPr id="5" name="Picture 2">
            <a:extLst>
              <a:ext uri="{FF2B5EF4-FFF2-40B4-BE49-F238E27FC236}">
                <a16:creationId xmlns:a16="http://schemas.microsoft.com/office/drawing/2014/main" id="{B069C1E8-C98C-4C6D-942E-BC54A652A3D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1303538" y="4005412"/>
            <a:ext cx="1901828" cy="1901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a:picLocks noChangeAspect="1"/>
          </p:cNvPicPr>
          <p:nvPr/>
        </p:nvPicPr>
        <p:blipFill>
          <a:blip r:embed="rId4"/>
          <a:stretch>
            <a:fillRect/>
          </a:stretch>
        </p:blipFill>
        <p:spPr>
          <a:xfrm>
            <a:off x="6534925" y="3337341"/>
            <a:ext cx="3374627" cy="2462568"/>
          </a:xfrm>
          <a:prstGeom prst="rect">
            <a:avLst/>
          </a:prstGeom>
        </p:spPr>
      </p:pic>
    </p:spTree>
    <p:custDataLst>
      <p:tags r:id="rId1"/>
    </p:custDataLst>
    <p:extLst>
      <p:ext uri="{BB962C8B-B14F-4D97-AF65-F5344CB8AC3E}">
        <p14:creationId xmlns:p14="http://schemas.microsoft.com/office/powerpoint/2010/main" val="3792299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2229F5-CC90-4CC0-8B3C-027CCA8EC481}"/>
              </a:ext>
            </a:extLst>
          </p:cNvPr>
          <p:cNvSpPr txBox="1"/>
          <p:nvPr/>
        </p:nvSpPr>
        <p:spPr>
          <a:xfrm>
            <a:off x="629581" y="355774"/>
            <a:ext cx="3242859"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chemeClr val="accent4"/>
                </a:solidFill>
                <a:latin typeface="微软雅黑" panose="020B0503020204020204" charset="-122"/>
                <a:ea typeface="微软雅黑" panose="020B0503020204020204" charset="-122"/>
              </a:rPr>
              <a:t>组合</a:t>
            </a:r>
            <a:r>
              <a:rPr lang="zh-CN" altLang="zh-CN" sz="3200" dirty="0">
                <a:solidFill>
                  <a:schemeClr val="accent4"/>
                </a:solidFill>
                <a:latin typeface="微软雅黑" panose="020B0503020204020204" charset="-122"/>
                <a:ea typeface="微软雅黑" panose="020B0503020204020204" charset="-122"/>
              </a:rPr>
              <a:t>类型</a:t>
            </a:r>
            <a:endParaRPr lang="zh-CN" altLang="en-US" sz="3200" dirty="0">
              <a:solidFill>
                <a:schemeClr val="accent4"/>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A2977F75-A57E-4FD7-A488-1E69F8C11848}"/>
              </a:ext>
            </a:extLst>
          </p:cNvPr>
          <p:cNvSpPr>
            <a:spLocks noChangeArrowheads="1"/>
          </p:cNvSpPr>
          <p:nvPr/>
        </p:nvSpPr>
        <p:spPr bwMode="auto">
          <a:xfrm>
            <a:off x="908254" y="1341382"/>
            <a:ext cx="30280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3200" b="1">
                <a:solidFill>
                  <a:srgbClr val="1353A2"/>
                </a:solidFill>
                <a:latin typeface="微软雅黑" pitchFamily="34" charset="-122"/>
                <a:ea typeface="微软雅黑" pitchFamily="34" charset="-122"/>
              </a:rPr>
              <a:t>字符串类型</a:t>
            </a:r>
            <a:endParaRPr lang="zh-CN" altLang="zh-CN" sz="3200" b="1" dirty="0">
              <a:solidFill>
                <a:srgbClr val="1353A2"/>
              </a:solidFill>
              <a:latin typeface="微软雅黑" pitchFamily="34" charset="-122"/>
              <a:ea typeface="微软雅黑" pitchFamily="34" charset="-122"/>
            </a:endParaRPr>
          </a:p>
        </p:txBody>
      </p:sp>
      <p:sp>
        <p:nvSpPr>
          <p:cNvPr id="4" name="矩形 3">
            <a:extLst>
              <a:ext uri="{FF2B5EF4-FFF2-40B4-BE49-F238E27FC236}">
                <a16:creationId xmlns:a16="http://schemas.microsoft.com/office/drawing/2014/main" id="{69BA625B-9575-4612-B54C-0416C828B959}"/>
              </a:ext>
            </a:extLst>
          </p:cNvPr>
          <p:cNvSpPr/>
          <p:nvPr/>
        </p:nvSpPr>
        <p:spPr>
          <a:xfrm>
            <a:off x="1051568" y="1926157"/>
            <a:ext cx="10443745" cy="1384995"/>
          </a:xfrm>
          <a:prstGeom prst="rect">
            <a:avLst/>
          </a:prstGeom>
        </p:spPr>
        <p:txBody>
          <a:bodyPr wrap="square">
            <a:spAutoFit/>
          </a:bodyPr>
          <a:lstStyle/>
          <a:p>
            <a:pPr>
              <a:lnSpc>
                <a:spcPct val="150000"/>
              </a:lnSpc>
            </a:pPr>
            <a:r>
              <a:rPr kumimoji="1" lang="zh-CN" altLang="en-US" sz="2800" dirty="0">
                <a:solidFill>
                  <a:srgbClr val="FF0000"/>
                </a:solidFill>
                <a:latin typeface="微软雅黑" pitchFamily="34" charset="-122"/>
                <a:ea typeface="微软雅黑" pitchFamily="34" charset="-122"/>
              </a:rPr>
              <a:t>       字符串类型</a:t>
            </a:r>
            <a:r>
              <a:rPr kumimoji="1" lang="zh-CN" altLang="en-US" sz="2800" dirty="0">
                <a:latin typeface="微软雅黑" pitchFamily="34" charset="-122"/>
                <a:ea typeface="微软雅黑" pitchFamily="34" charset="-122"/>
              </a:rPr>
              <a:t>是一个由</a:t>
            </a:r>
            <a:r>
              <a:rPr kumimoji="1" lang="zh-CN" altLang="en-US" sz="2800" dirty="0">
                <a:solidFill>
                  <a:srgbClr val="FF0000"/>
                </a:solidFill>
                <a:latin typeface="微软雅黑" pitchFamily="34" charset="-122"/>
                <a:ea typeface="微软雅黑" pitchFamily="34" charset="-122"/>
              </a:rPr>
              <a:t>单引号</a:t>
            </a:r>
            <a:r>
              <a:rPr kumimoji="1" lang="zh-CN" altLang="en-US" sz="2800" dirty="0">
                <a:solidFill>
                  <a:schemeClr val="bg1">
                    <a:lumMod val="50000"/>
                  </a:schemeClr>
                </a:solidFill>
                <a:latin typeface="微软雅黑" pitchFamily="34" charset="-122"/>
                <a:ea typeface="微软雅黑" pitchFamily="34" charset="-122"/>
              </a:rPr>
              <a:t>、</a:t>
            </a:r>
            <a:r>
              <a:rPr kumimoji="1" lang="zh-CN" altLang="en-US" sz="2800" dirty="0">
                <a:solidFill>
                  <a:srgbClr val="FF0000"/>
                </a:solidFill>
                <a:latin typeface="微软雅黑" pitchFamily="34" charset="-122"/>
                <a:ea typeface="微软雅黑" pitchFamily="34" charset="-122"/>
              </a:rPr>
              <a:t>双引号</a:t>
            </a:r>
            <a:r>
              <a:rPr kumimoji="1" lang="zh-CN" altLang="en-US" sz="2800" dirty="0">
                <a:latin typeface="微软雅黑" pitchFamily="34" charset="-122"/>
                <a:ea typeface="微软雅黑" pitchFamily="34" charset="-122"/>
              </a:rPr>
              <a:t>或者</a:t>
            </a:r>
            <a:r>
              <a:rPr kumimoji="1" lang="zh-CN" altLang="en-US" sz="2800" dirty="0">
                <a:solidFill>
                  <a:srgbClr val="FF0000"/>
                </a:solidFill>
                <a:latin typeface="微软雅黑" pitchFamily="34" charset="-122"/>
                <a:ea typeface="微软雅黑" pitchFamily="34" charset="-122"/>
              </a:rPr>
              <a:t>三引号</a:t>
            </a:r>
            <a:r>
              <a:rPr kumimoji="1" lang="zh-CN" altLang="en-US" sz="2800" dirty="0">
                <a:latin typeface="微软雅黑" pitchFamily="34" charset="-122"/>
                <a:ea typeface="微软雅黑" pitchFamily="34" charset="-122"/>
              </a:rPr>
              <a:t>括起来的、有序的字符集合。</a:t>
            </a:r>
          </a:p>
        </p:txBody>
      </p:sp>
      <p:sp>
        <p:nvSpPr>
          <p:cNvPr id="5" name="矩形 4">
            <a:extLst>
              <a:ext uri="{FF2B5EF4-FFF2-40B4-BE49-F238E27FC236}">
                <a16:creationId xmlns:a16="http://schemas.microsoft.com/office/drawing/2014/main" id="{8A5CE9A6-3C4E-485A-8A79-F4635FCEAACC}"/>
              </a:ext>
            </a:extLst>
          </p:cNvPr>
          <p:cNvSpPr/>
          <p:nvPr/>
        </p:nvSpPr>
        <p:spPr>
          <a:xfrm>
            <a:off x="2363021" y="3367301"/>
            <a:ext cx="6774159" cy="2123658"/>
          </a:xfrm>
          <a:prstGeom prst="rect">
            <a:avLst/>
          </a:prstGeom>
        </p:spPr>
        <p:txBody>
          <a:bodyPr wrap="square">
            <a:spAutoFit/>
          </a:bodyPr>
          <a:lstStyle/>
          <a:p>
            <a:endParaRPr kumimoji="1" lang="en-US" altLang="zh-CN" sz="2200" dirty="0">
              <a:solidFill>
                <a:srgbClr val="FF0000"/>
              </a:solidFill>
              <a:latin typeface="微软雅黑" pitchFamily="34" charset="-122"/>
              <a:ea typeface="微软雅黑" pitchFamily="34" charset="-122"/>
            </a:endParaRPr>
          </a:p>
          <a:p>
            <a:pPr marL="342900" indent="-342900">
              <a:buFont typeface="Wingdings" panose="05000000000000000000" pitchFamily="2" charset="2"/>
              <a:buChar char="Ø"/>
            </a:pPr>
            <a:r>
              <a:rPr kumimoji="1" lang="zh-CN" altLang="en-US" sz="2200" dirty="0">
                <a:latin typeface="微软雅黑" pitchFamily="34" charset="-122"/>
                <a:ea typeface="微软雅黑" pitchFamily="34" charset="-122"/>
              </a:rPr>
              <a:t>使用单引号包含： </a:t>
            </a:r>
            <a:r>
              <a:rPr kumimoji="1" lang="en-US" altLang="zh-CN" sz="2200" dirty="0">
                <a:latin typeface="微软雅黑" pitchFamily="34" charset="-122"/>
                <a:ea typeface="微软雅黑" pitchFamily="34" charset="-122"/>
              </a:rPr>
              <a:t>‘</a:t>
            </a:r>
            <a:r>
              <a:rPr kumimoji="1" lang="zh-CN" altLang="en-US" sz="2200" dirty="0">
                <a:latin typeface="微软雅黑" pitchFamily="34" charset="-122"/>
                <a:ea typeface="微软雅黑" pitchFamily="34" charset="-122"/>
              </a:rPr>
              <a:t>人工智能时代，我学</a:t>
            </a:r>
            <a:r>
              <a:rPr kumimoji="1" lang="en-US" altLang="zh-CN" sz="2200" dirty="0">
                <a:latin typeface="微软雅黑" pitchFamily="34" charset="-122"/>
                <a:ea typeface="微软雅黑" pitchFamily="34" charset="-122"/>
              </a:rPr>
              <a:t>Python’ </a:t>
            </a:r>
          </a:p>
          <a:p>
            <a:endParaRPr kumimoji="1" lang="en-US" altLang="zh-CN" sz="2200" dirty="0">
              <a:latin typeface="微软雅黑" pitchFamily="34" charset="-122"/>
              <a:ea typeface="微软雅黑" pitchFamily="34" charset="-122"/>
            </a:endParaRPr>
          </a:p>
          <a:p>
            <a:pPr marL="342900" indent="-342900">
              <a:buFont typeface="Wingdings" panose="05000000000000000000" pitchFamily="2" charset="2"/>
              <a:buChar char="Ø"/>
            </a:pPr>
            <a:r>
              <a:rPr kumimoji="1" lang="zh-CN" altLang="en-US" sz="2200" dirty="0">
                <a:latin typeface="微软雅黑" pitchFamily="34" charset="-122"/>
                <a:ea typeface="微软雅黑" pitchFamily="34" charset="-122"/>
              </a:rPr>
              <a:t>使用双引号包含</a:t>
            </a:r>
            <a:r>
              <a:rPr kumimoji="1" lang="zh-CN" altLang="zh-CN" sz="2200" dirty="0">
                <a:latin typeface="微软雅黑" pitchFamily="34" charset="-122"/>
                <a:ea typeface="微软雅黑" pitchFamily="34" charset="-122"/>
              </a:rPr>
              <a:t>：</a:t>
            </a:r>
            <a:r>
              <a:rPr kumimoji="1" lang="en-US" altLang="zh-CN" sz="2200" dirty="0">
                <a:latin typeface="微软雅黑" pitchFamily="34" charset="-122"/>
                <a:ea typeface="微软雅黑" pitchFamily="34" charset="-122"/>
              </a:rPr>
              <a:t>  “</a:t>
            </a:r>
            <a:r>
              <a:rPr kumimoji="1" lang="zh-CN" altLang="en-US" sz="2200" dirty="0">
                <a:latin typeface="微软雅黑" pitchFamily="34" charset="-122"/>
                <a:ea typeface="微软雅黑" pitchFamily="34" charset="-122"/>
              </a:rPr>
              <a:t>你好！</a:t>
            </a:r>
            <a:r>
              <a:rPr kumimoji="1" lang="en-US" altLang="zh-CN" sz="2200" dirty="0">
                <a:latin typeface="微软雅黑" pitchFamily="34" charset="-122"/>
                <a:ea typeface="微软雅黑" pitchFamily="34" charset="-122"/>
              </a:rPr>
              <a:t>Python3"	</a:t>
            </a:r>
          </a:p>
          <a:p>
            <a:endParaRPr kumimoji="1" lang="en-US" altLang="zh-CN" sz="2200" dirty="0">
              <a:latin typeface="微软雅黑" pitchFamily="34" charset="-122"/>
              <a:ea typeface="微软雅黑" pitchFamily="34" charset="-122"/>
            </a:endParaRPr>
          </a:p>
          <a:p>
            <a:pPr marL="342900" indent="-342900">
              <a:buFont typeface="Wingdings" panose="05000000000000000000" pitchFamily="2" charset="2"/>
              <a:buChar char="Ø"/>
            </a:pPr>
            <a:r>
              <a:rPr kumimoji="1" lang="zh-CN" altLang="en-US" sz="2200" dirty="0">
                <a:latin typeface="微软雅黑" pitchFamily="34" charset="-122"/>
                <a:ea typeface="微软雅黑" pitchFamily="34" charset="-122"/>
              </a:rPr>
              <a:t>使用三引号包含：  </a:t>
            </a:r>
            <a:r>
              <a:rPr kumimoji="1" lang="en-US" altLang="zh-CN" sz="2200" dirty="0">
                <a:latin typeface="微软雅黑" pitchFamily="34" charset="-122"/>
                <a:ea typeface="微软雅黑" pitchFamily="34" charset="-122"/>
              </a:rPr>
              <a:t>‘''Python!</a:t>
            </a:r>
            <a:r>
              <a:rPr kumimoji="1" lang="zh-CN" altLang="en-US" sz="2200" dirty="0">
                <a:latin typeface="微软雅黑" pitchFamily="34" charset="-122"/>
                <a:ea typeface="微软雅黑" pitchFamily="34" charset="-122"/>
              </a:rPr>
              <a:t>派森！</a:t>
            </a:r>
            <a:r>
              <a:rPr kumimoji="1" lang="en-US" altLang="zh-CN" sz="2200" dirty="0">
                <a:latin typeface="微软雅黑" pitchFamily="34" charset="-122"/>
                <a:ea typeface="微软雅黑" pitchFamily="34" charset="-122"/>
              </a:rPr>
              <a:t>'''	</a:t>
            </a:r>
            <a:endParaRPr kumimoji="1" lang="zh-CN" altLang="zh-CN" sz="2200" dirty="0">
              <a:latin typeface="微软雅黑" pitchFamily="34" charset="-122"/>
              <a:ea typeface="微软雅黑" pitchFamily="34" charset="-122"/>
            </a:endParaRPr>
          </a:p>
        </p:txBody>
      </p:sp>
      <p:sp>
        <p:nvSpPr>
          <p:cNvPr id="6" name="矩形 5">
            <a:extLst>
              <a:ext uri="{FF2B5EF4-FFF2-40B4-BE49-F238E27FC236}">
                <a16:creationId xmlns:a16="http://schemas.microsoft.com/office/drawing/2014/main" id="{A0DCEA3E-8D57-4550-9CF6-8DB371AC8A1C}"/>
              </a:ext>
            </a:extLst>
          </p:cNvPr>
          <p:cNvSpPr/>
          <p:nvPr/>
        </p:nvSpPr>
        <p:spPr>
          <a:xfrm>
            <a:off x="2009339" y="3577045"/>
            <a:ext cx="7464273" cy="2092220"/>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Tree>
    <p:custDataLst>
      <p:tags r:id="rId1"/>
    </p:custDataLst>
    <p:extLst>
      <p:ext uri="{BB962C8B-B14F-4D97-AF65-F5344CB8AC3E}">
        <p14:creationId xmlns:p14="http://schemas.microsoft.com/office/powerpoint/2010/main" val="28336435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70F2DA3-CC00-4371-B6E6-7F3FE2A98FAE}"/>
              </a:ext>
            </a:extLst>
          </p:cNvPr>
          <p:cNvSpPr>
            <a:spLocks noChangeArrowheads="1"/>
          </p:cNvSpPr>
          <p:nvPr/>
        </p:nvSpPr>
        <p:spPr bwMode="auto">
          <a:xfrm>
            <a:off x="725375" y="405703"/>
            <a:ext cx="24492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3200" b="1" dirty="0">
                <a:solidFill>
                  <a:srgbClr val="1353A2"/>
                </a:solidFill>
                <a:latin typeface="微软雅黑" pitchFamily="34" charset="-122"/>
                <a:ea typeface="微软雅黑" pitchFamily="34" charset="-122"/>
              </a:rPr>
              <a:t>列表</a:t>
            </a:r>
            <a:endParaRPr lang="zh-CN" altLang="zh-CN" sz="3200" b="1" dirty="0">
              <a:solidFill>
                <a:srgbClr val="1353A2"/>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id="{881E3F9D-2D8A-4FDA-A85F-F6A64E5D056B}"/>
              </a:ext>
            </a:extLst>
          </p:cNvPr>
          <p:cNvSpPr/>
          <p:nvPr/>
        </p:nvSpPr>
        <p:spPr>
          <a:xfrm>
            <a:off x="845620" y="1361951"/>
            <a:ext cx="10972321" cy="1955215"/>
          </a:xfrm>
          <a:prstGeom prst="rect">
            <a:avLst/>
          </a:prstGeom>
        </p:spPr>
        <p:txBody>
          <a:bodyPr wrap="square">
            <a:spAutoFit/>
          </a:bodyPr>
          <a:lstStyle/>
          <a:p>
            <a:pPr>
              <a:lnSpc>
                <a:spcPct val="150000"/>
              </a:lnSpc>
            </a:pPr>
            <a:r>
              <a:rPr kumimoji="1" lang="zh-CN" altLang="en-US" sz="2800" dirty="0">
                <a:solidFill>
                  <a:srgbClr val="FF0000"/>
                </a:solidFill>
                <a:latin typeface="微软雅黑" pitchFamily="34" charset="-122"/>
                <a:ea typeface="微软雅黑" pitchFamily="34" charset="-122"/>
              </a:rPr>
              <a:t>列表</a:t>
            </a:r>
            <a:r>
              <a:rPr kumimoji="1" lang="zh-CN" altLang="en-US" sz="2800" dirty="0">
                <a:latin typeface="微软雅黑" pitchFamily="34" charset="-122"/>
                <a:ea typeface="微软雅黑" pitchFamily="34" charset="-122"/>
              </a:rPr>
              <a:t>是多个元素的集合，它可以保存任意数量、任意类型的元素，且可以被修改。</a:t>
            </a:r>
            <a:endParaRPr kumimoji="1" lang="en-US" altLang="zh-CN" sz="2800" dirty="0">
              <a:latin typeface="微软雅黑" pitchFamily="34" charset="-122"/>
              <a:ea typeface="微软雅黑" pitchFamily="34" charset="-122"/>
            </a:endParaRPr>
          </a:p>
          <a:p>
            <a:pPr>
              <a:lnSpc>
                <a:spcPct val="150000"/>
              </a:lnSpc>
            </a:pPr>
            <a:r>
              <a:rPr kumimoji="1" lang="en-US" altLang="zh-CN" sz="2800" dirty="0">
                <a:latin typeface="微软雅黑" pitchFamily="34" charset="-122"/>
                <a:ea typeface="微软雅黑" pitchFamily="34" charset="-122"/>
              </a:rPr>
              <a:t>Python</a:t>
            </a:r>
            <a:r>
              <a:rPr kumimoji="1" lang="zh-CN" altLang="en-US" sz="2800" dirty="0">
                <a:latin typeface="微软雅黑" pitchFamily="34" charset="-122"/>
                <a:ea typeface="微软雅黑" pitchFamily="34" charset="-122"/>
              </a:rPr>
              <a:t>中使用</a:t>
            </a:r>
            <a:r>
              <a:rPr kumimoji="1" lang="zh-CN" altLang="en-US" sz="2800" dirty="0">
                <a:solidFill>
                  <a:schemeClr val="bg1">
                    <a:lumMod val="50000"/>
                  </a:schemeClr>
                </a:solidFill>
                <a:latin typeface="微软雅黑" pitchFamily="34" charset="-122"/>
                <a:ea typeface="微软雅黑" pitchFamily="34" charset="-122"/>
              </a:rPr>
              <a:t>“</a:t>
            </a:r>
            <a:r>
              <a:rPr kumimoji="1" lang="en-US" altLang="zh-CN" sz="2800" dirty="0">
                <a:solidFill>
                  <a:srgbClr val="FF0000"/>
                </a:solidFill>
                <a:latin typeface="微软雅黑" pitchFamily="34" charset="-122"/>
                <a:ea typeface="微软雅黑" pitchFamily="34" charset="-122"/>
              </a:rPr>
              <a:t>[]</a:t>
            </a:r>
            <a:r>
              <a:rPr kumimoji="1" lang="en-US" altLang="zh-CN" sz="2800" dirty="0">
                <a:solidFill>
                  <a:schemeClr val="bg1">
                    <a:lumMod val="50000"/>
                  </a:schemeClr>
                </a:solidFill>
                <a:latin typeface="微软雅黑" pitchFamily="34" charset="-122"/>
                <a:ea typeface="微软雅黑" pitchFamily="34" charset="-122"/>
              </a:rPr>
              <a:t>”</a:t>
            </a:r>
            <a:r>
              <a:rPr kumimoji="1" lang="zh-CN" altLang="en-US" sz="2800" dirty="0">
                <a:latin typeface="微软雅黑" pitchFamily="34" charset="-122"/>
                <a:ea typeface="微软雅黑" pitchFamily="34" charset="-122"/>
              </a:rPr>
              <a:t>创建列表，列表中的元素以逗号分隔。</a:t>
            </a:r>
          </a:p>
        </p:txBody>
      </p:sp>
      <p:sp>
        <p:nvSpPr>
          <p:cNvPr id="4" name="矩形 3">
            <a:extLst>
              <a:ext uri="{FF2B5EF4-FFF2-40B4-BE49-F238E27FC236}">
                <a16:creationId xmlns:a16="http://schemas.microsoft.com/office/drawing/2014/main" id="{1281214F-1A57-49FE-A313-5A460602DCA9}"/>
              </a:ext>
            </a:extLst>
          </p:cNvPr>
          <p:cNvSpPr/>
          <p:nvPr/>
        </p:nvSpPr>
        <p:spPr>
          <a:xfrm>
            <a:off x="2997457" y="3756979"/>
            <a:ext cx="5766733" cy="1815882"/>
          </a:xfrm>
          <a:prstGeom prst="rect">
            <a:avLst/>
          </a:prstGeom>
        </p:spPr>
        <p:txBody>
          <a:bodyPr wrap="square">
            <a:spAutoFit/>
          </a:bodyPr>
          <a:lstStyle/>
          <a:p>
            <a:pPr marL="342900" indent="-342900">
              <a:buFont typeface="Wingdings" panose="05000000000000000000" pitchFamily="2" charset="2"/>
              <a:buChar char="p"/>
            </a:pPr>
            <a:endParaRPr kumimoji="1" lang="en-US" altLang="zh-CN" sz="2000" dirty="0">
              <a:solidFill>
                <a:srgbClr val="FF0000"/>
              </a:solidFill>
              <a:latin typeface="微软雅黑" pitchFamily="34" charset="-122"/>
              <a:ea typeface="微软雅黑" pitchFamily="34" charset="-122"/>
            </a:endParaRPr>
          </a:p>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[1, 2, 'hello’,1,2]</a:t>
            </a:r>
          </a:p>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a:t>
            </a:r>
          </a:p>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[3,false,1+7j,0.38]	</a:t>
            </a:r>
            <a:r>
              <a:rPr kumimoji="1" lang="en-US" altLang="zh-CN" sz="2000" dirty="0">
                <a:solidFill>
                  <a:srgbClr val="FF0000"/>
                </a:solidFill>
                <a:latin typeface="微软雅黑" pitchFamily="34" charset="-122"/>
                <a:ea typeface="微软雅黑" pitchFamily="34" charset="-122"/>
              </a:rPr>
              <a:t>	</a:t>
            </a:r>
            <a:r>
              <a:rPr kumimoji="1" lang="en-US" altLang="zh-CN" sz="2000" dirty="0">
                <a:solidFill>
                  <a:schemeClr val="bg1">
                    <a:lumMod val="50000"/>
                  </a:schemeClr>
                </a:solidFill>
                <a:latin typeface="微软雅黑" pitchFamily="34" charset="-122"/>
                <a:ea typeface="微软雅黑" pitchFamily="34" charset="-122"/>
              </a:rPr>
              <a:t>	</a:t>
            </a:r>
            <a:endParaRPr kumimoji="1" lang="zh-CN" altLang="zh-CN" sz="2000" dirty="0">
              <a:solidFill>
                <a:schemeClr val="bg1">
                  <a:lumMod val="50000"/>
                </a:schemeClr>
              </a:solidFill>
              <a:latin typeface="微软雅黑" pitchFamily="34" charset="-122"/>
              <a:ea typeface="微软雅黑" pitchFamily="34" charset="-122"/>
            </a:endParaRPr>
          </a:p>
          <a:p>
            <a:endParaRPr kumimoji="1" lang="en-US" altLang="zh-CN" sz="2000" dirty="0">
              <a:solidFill>
                <a:schemeClr val="bg1">
                  <a:lumMod val="50000"/>
                </a:schemeClr>
              </a:solidFill>
              <a:latin typeface="微软雅黑" pitchFamily="34" charset="-122"/>
              <a:ea typeface="微软雅黑" pitchFamily="34" charset="-122"/>
            </a:endParaRPr>
          </a:p>
        </p:txBody>
      </p:sp>
      <p:sp>
        <p:nvSpPr>
          <p:cNvPr id="5" name="矩形 4">
            <a:extLst>
              <a:ext uri="{FF2B5EF4-FFF2-40B4-BE49-F238E27FC236}">
                <a16:creationId xmlns:a16="http://schemas.microsoft.com/office/drawing/2014/main" id="{ECBCE8ED-3027-48DE-8675-8D717EB88331}"/>
              </a:ext>
            </a:extLst>
          </p:cNvPr>
          <p:cNvSpPr/>
          <p:nvPr/>
        </p:nvSpPr>
        <p:spPr>
          <a:xfrm>
            <a:off x="2386847" y="3825912"/>
            <a:ext cx="4401895" cy="1767227"/>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Tree>
    <p:custDataLst>
      <p:tags r:id="rId1"/>
    </p:custDataLst>
    <p:extLst>
      <p:ext uri="{BB962C8B-B14F-4D97-AF65-F5344CB8AC3E}">
        <p14:creationId xmlns:p14="http://schemas.microsoft.com/office/powerpoint/2010/main" val="27755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BB7D451-7B21-435B-8FE6-E351E63CBCE6}"/>
              </a:ext>
            </a:extLst>
          </p:cNvPr>
          <p:cNvSpPr>
            <a:spLocks noChangeArrowheads="1"/>
          </p:cNvSpPr>
          <p:nvPr/>
        </p:nvSpPr>
        <p:spPr bwMode="auto">
          <a:xfrm>
            <a:off x="649702" y="450232"/>
            <a:ext cx="24492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3200" b="1" dirty="0">
                <a:solidFill>
                  <a:srgbClr val="1353A2"/>
                </a:solidFill>
                <a:latin typeface="微软雅黑" pitchFamily="34" charset="-122"/>
                <a:ea typeface="微软雅黑" pitchFamily="34" charset="-122"/>
              </a:rPr>
              <a:t>元组</a:t>
            </a:r>
            <a:endParaRPr lang="zh-CN" altLang="zh-CN" sz="3200" b="1" dirty="0">
              <a:solidFill>
                <a:srgbClr val="1353A2"/>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id="{132995A3-DCB8-4D7D-939B-9B3872757613}"/>
              </a:ext>
            </a:extLst>
          </p:cNvPr>
          <p:cNvSpPr/>
          <p:nvPr/>
        </p:nvSpPr>
        <p:spPr>
          <a:xfrm>
            <a:off x="917864" y="1426963"/>
            <a:ext cx="10612285" cy="2031325"/>
          </a:xfrm>
          <a:prstGeom prst="rect">
            <a:avLst/>
          </a:prstGeom>
        </p:spPr>
        <p:txBody>
          <a:bodyPr wrap="square">
            <a:spAutoFit/>
          </a:bodyPr>
          <a:lstStyle/>
          <a:p>
            <a:pPr>
              <a:lnSpc>
                <a:spcPct val="150000"/>
              </a:lnSpc>
            </a:pPr>
            <a:r>
              <a:rPr kumimoji="1" lang="zh-CN" altLang="en-US" sz="2800" dirty="0">
                <a:solidFill>
                  <a:srgbClr val="FF0000"/>
                </a:solidFill>
                <a:latin typeface="微软雅黑" pitchFamily="34" charset="-122"/>
                <a:ea typeface="微软雅黑" pitchFamily="34" charset="-122"/>
              </a:rPr>
              <a:t>元组</a:t>
            </a:r>
            <a:r>
              <a:rPr kumimoji="1" lang="zh-CN" altLang="en-US" sz="2800" dirty="0">
                <a:latin typeface="微软雅黑" pitchFamily="34" charset="-122"/>
                <a:ea typeface="微软雅黑" pitchFamily="34" charset="-122"/>
              </a:rPr>
              <a:t>与列表的作用相似，它可以保存任意数量与类型的元素，但不可以被修改。</a:t>
            </a:r>
            <a:endParaRPr kumimoji="1" lang="en-US" altLang="zh-CN" sz="2800" dirty="0">
              <a:latin typeface="微软雅黑" pitchFamily="34" charset="-122"/>
              <a:ea typeface="微软雅黑" pitchFamily="34" charset="-122"/>
            </a:endParaRPr>
          </a:p>
          <a:p>
            <a:pPr>
              <a:lnSpc>
                <a:spcPct val="150000"/>
              </a:lnSpc>
            </a:pPr>
            <a:r>
              <a:rPr kumimoji="1" lang="en-US" altLang="zh-CN" sz="2800" dirty="0">
                <a:latin typeface="微软雅黑" pitchFamily="34" charset="-122"/>
                <a:ea typeface="微软雅黑" pitchFamily="34" charset="-122"/>
              </a:rPr>
              <a:t>Python</a:t>
            </a:r>
            <a:r>
              <a:rPr kumimoji="1" lang="zh-CN" altLang="en-US" sz="2800" dirty="0">
                <a:latin typeface="微软雅黑" pitchFamily="34" charset="-122"/>
                <a:ea typeface="微软雅黑" pitchFamily="34" charset="-122"/>
              </a:rPr>
              <a:t>中使用“</a:t>
            </a:r>
            <a:r>
              <a:rPr kumimoji="1" lang="en-US" altLang="zh-CN" sz="2800" dirty="0">
                <a:latin typeface="微软雅黑" pitchFamily="34" charset="-122"/>
                <a:ea typeface="微软雅黑" pitchFamily="34" charset="-122"/>
              </a:rPr>
              <a:t>()”</a:t>
            </a:r>
            <a:r>
              <a:rPr kumimoji="1" lang="zh-CN" altLang="en-US" sz="2800" dirty="0">
                <a:latin typeface="微软雅黑" pitchFamily="34" charset="-122"/>
                <a:ea typeface="微软雅黑" pitchFamily="34" charset="-122"/>
              </a:rPr>
              <a:t>创建元组，元组中的元素以逗号分隔。</a:t>
            </a:r>
          </a:p>
        </p:txBody>
      </p:sp>
      <p:sp>
        <p:nvSpPr>
          <p:cNvPr id="4" name="矩形 3">
            <a:extLst>
              <a:ext uri="{FF2B5EF4-FFF2-40B4-BE49-F238E27FC236}">
                <a16:creationId xmlns:a16="http://schemas.microsoft.com/office/drawing/2014/main" id="{E02465C2-0E74-4F74-8870-19A972A1E6A5}"/>
              </a:ext>
            </a:extLst>
          </p:cNvPr>
          <p:cNvSpPr/>
          <p:nvPr/>
        </p:nvSpPr>
        <p:spPr>
          <a:xfrm>
            <a:off x="3098930" y="4027925"/>
            <a:ext cx="5263978" cy="2308324"/>
          </a:xfrm>
          <a:prstGeom prst="rect">
            <a:avLst/>
          </a:prstGeom>
        </p:spPr>
        <p:txBody>
          <a:bodyPr wrap="square">
            <a:spAutoFit/>
          </a:bodyPr>
          <a:lstStyle/>
          <a:p>
            <a:pPr marL="342900" indent="-342900">
              <a:buFont typeface="Wingdings" panose="05000000000000000000" pitchFamily="2" charset="2"/>
              <a:buChar char="p"/>
            </a:pPr>
            <a:endParaRPr kumimoji="1" lang="en-US" altLang="zh-CN" sz="2000" dirty="0">
              <a:solidFill>
                <a:srgbClr val="FF0000"/>
              </a:solidFill>
              <a:latin typeface="微软雅黑" pitchFamily="34" charset="-122"/>
              <a:ea typeface="微软雅黑" pitchFamily="34" charset="-122"/>
            </a:endParaRPr>
          </a:p>
          <a:p>
            <a:r>
              <a:rPr kumimoji="1" lang="en-US" altLang="zh-CN" sz="2800" dirty="0">
                <a:latin typeface="微软雅黑" pitchFamily="34" charset="-122"/>
                <a:ea typeface="微软雅黑" pitchFamily="34" charset="-122"/>
              </a:rPr>
              <a:t>&gt;&gt;&gt;(1, 2, 'hello’,2)</a:t>
            </a:r>
          </a:p>
          <a:p>
            <a:r>
              <a:rPr kumimoji="1" lang="en-US" altLang="zh-CN" sz="2800" dirty="0">
                <a:latin typeface="微软雅黑" pitchFamily="34" charset="-122"/>
                <a:ea typeface="微软雅黑" pitchFamily="34" charset="-122"/>
              </a:rPr>
              <a:t>&gt;&gt;&gt;()</a:t>
            </a:r>
          </a:p>
          <a:p>
            <a:r>
              <a:rPr kumimoji="1" lang="en-US" altLang="zh-CN" sz="2800" dirty="0">
                <a:latin typeface="微软雅黑" pitchFamily="34" charset="-122"/>
                <a:ea typeface="微软雅黑" pitchFamily="34" charset="-122"/>
              </a:rPr>
              <a:t>&gt;&gt;&gt;(3,false,1+7j,0.38)</a:t>
            </a:r>
          </a:p>
          <a:p>
            <a:pPr marL="342900" indent="-342900">
              <a:buFont typeface="Wingdings" panose="05000000000000000000" pitchFamily="2" charset="2"/>
              <a:buChar char="Ø"/>
            </a:pPr>
            <a:endParaRPr kumimoji="1" lang="zh-CN" altLang="zh-CN" sz="2000" dirty="0">
              <a:latin typeface="微软雅黑" pitchFamily="34" charset="-122"/>
              <a:ea typeface="微软雅黑" pitchFamily="34" charset="-122"/>
            </a:endParaRPr>
          </a:p>
          <a:p>
            <a:endParaRPr kumimoji="1" lang="en-US" altLang="zh-CN" sz="2000" dirty="0">
              <a:solidFill>
                <a:schemeClr val="bg1">
                  <a:lumMod val="50000"/>
                </a:schemeClr>
              </a:solidFill>
              <a:latin typeface="微软雅黑" pitchFamily="34" charset="-122"/>
              <a:ea typeface="微软雅黑" pitchFamily="34" charset="-122"/>
            </a:endParaRPr>
          </a:p>
        </p:txBody>
      </p:sp>
      <p:sp>
        <p:nvSpPr>
          <p:cNvPr id="5" name="矩形 4">
            <a:extLst>
              <a:ext uri="{FF2B5EF4-FFF2-40B4-BE49-F238E27FC236}">
                <a16:creationId xmlns:a16="http://schemas.microsoft.com/office/drawing/2014/main" id="{F8176F66-FAD4-4028-A273-B1DC7459A669}"/>
              </a:ext>
            </a:extLst>
          </p:cNvPr>
          <p:cNvSpPr/>
          <p:nvPr/>
        </p:nvSpPr>
        <p:spPr>
          <a:xfrm>
            <a:off x="2758358" y="4127004"/>
            <a:ext cx="5671539" cy="2012539"/>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Tree>
    <p:custDataLst>
      <p:tags r:id="rId1"/>
    </p:custDataLst>
    <p:extLst>
      <p:ext uri="{BB962C8B-B14F-4D97-AF65-F5344CB8AC3E}">
        <p14:creationId xmlns:p14="http://schemas.microsoft.com/office/powerpoint/2010/main" val="3475842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AF35C41-A692-4DFD-85E3-5972418DCB9C}"/>
              </a:ext>
            </a:extLst>
          </p:cNvPr>
          <p:cNvSpPr>
            <a:spLocks noChangeArrowheads="1"/>
          </p:cNvSpPr>
          <p:nvPr/>
        </p:nvSpPr>
        <p:spPr bwMode="auto">
          <a:xfrm>
            <a:off x="828644" y="432814"/>
            <a:ext cx="24492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3200" b="1" dirty="0">
                <a:solidFill>
                  <a:srgbClr val="1353A2"/>
                </a:solidFill>
                <a:latin typeface="微软雅黑" pitchFamily="34" charset="-122"/>
                <a:ea typeface="微软雅黑" pitchFamily="34" charset="-122"/>
              </a:rPr>
              <a:t>集合</a:t>
            </a:r>
            <a:endParaRPr lang="zh-CN" altLang="zh-CN" sz="3200" b="1" dirty="0">
              <a:solidFill>
                <a:srgbClr val="1353A2"/>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id="{57BC3AA0-7CDC-4C19-8CC7-5C3CC010CF78}"/>
              </a:ext>
            </a:extLst>
          </p:cNvPr>
          <p:cNvSpPr/>
          <p:nvPr/>
        </p:nvSpPr>
        <p:spPr>
          <a:xfrm>
            <a:off x="1089495" y="1293008"/>
            <a:ext cx="10639862" cy="1308884"/>
          </a:xfrm>
          <a:prstGeom prst="rect">
            <a:avLst/>
          </a:prstGeom>
        </p:spPr>
        <p:txBody>
          <a:bodyPr wrap="square">
            <a:spAutoFit/>
          </a:bodyPr>
          <a:lstStyle/>
          <a:p>
            <a:pPr>
              <a:lnSpc>
                <a:spcPct val="150000"/>
              </a:lnSpc>
            </a:pPr>
            <a:r>
              <a:rPr kumimoji="1" lang="zh-CN" altLang="en-US" sz="2800" dirty="0">
                <a:solidFill>
                  <a:srgbClr val="FF0000"/>
                </a:solidFill>
                <a:latin typeface="微软雅黑" pitchFamily="34" charset="-122"/>
                <a:ea typeface="微软雅黑" pitchFamily="34" charset="-122"/>
              </a:rPr>
              <a:t>集合</a:t>
            </a:r>
            <a:r>
              <a:rPr kumimoji="1" lang="zh-CN" altLang="en-US" sz="2800" dirty="0">
                <a:latin typeface="微软雅黑" pitchFamily="34" charset="-122"/>
                <a:ea typeface="微软雅黑" pitchFamily="34" charset="-122"/>
              </a:rPr>
              <a:t>与列表和元组类似，也可以保存任意数量、任意类型的元素，不同的是，集合使用</a:t>
            </a:r>
            <a:r>
              <a:rPr kumimoji="1" lang="zh-CN" altLang="en-US" sz="2800" dirty="0">
                <a:solidFill>
                  <a:schemeClr val="bg1">
                    <a:lumMod val="50000"/>
                  </a:schemeClr>
                </a:solidFill>
                <a:latin typeface="微软雅黑" pitchFamily="34" charset="-122"/>
                <a:ea typeface="微软雅黑" pitchFamily="34" charset="-122"/>
              </a:rPr>
              <a:t>“</a:t>
            </a:r>
            <a:r>
              <a:rPr kumimoji="1" lang="en-US" altLang="zh-CN" sz="2800" dirty="0">
                <a:solidFill>
                  <a:srgbClr val="FF0000"/>
                </a:solidFill>
                <a:latin typeface="微软雅黑" pitchFamily="34" charset="-122"/>
                <a:ea typeface="微软雅黑" pitchFamily="34" charset="-122"/>
              </a:rPr>
              <a:t>{}</a:t>
            </a:r>
            <a:r>
              <a:rPr kumimoji="1" lang="en-US" altLang="zh-CN" sz="2800" dirty="0">
                <a:solidFill>
                  <a:schemeClr val="bg1">
                    <a:lumMod val="50000"/>
                  </a:schemeClr>
                </a:solidFill>
                <a:latin typeface="微软雅黑" pitchFamily="34" charset="-122"/>
                <a:ea typeface="微软雅黑" pitchFamily="34" charset="-122"/>
              </a:rPr>
              <a:t>”</a:t>
            </a:r>
            <a:r>
              <a:rPr kumimoji="1" lang="zh-CN" altLang="en-US" sz="2800" dirty="0">
                <a:latin typeface="微软雅黑" pitchFamily="34" charset="-122"/>
                <a:ea typeface="微软雅黑" pitchFamily="34" charset="-122"/>
              </a:rPr>
              <a:t>创建，集合中的元素无序且唯一。</a:t>
            </a:r>
          </a:p>
        </p:txBody>
      </p:sp>
      <p:sp>
        <p:nvSpPr>
          <p:cNvPr id="4" name="矩形 3">
            <a:extLst>
              <a:ext uri="{FF2B5EF4-FFF2-40B4-BE49-F238E27FC236}">
                <a16:creationId xmlns:a16="http://schemas.microsoft.com/office/drawing/2014/main" id="{18CF0643-42D4-4A9D-B48A-6E50BB64A8FA}"/>
              </a:ext>
            </a:extLst>
          </p:cNvPr>
          <p:cNvSpPr/>
          <p:nvPr/>
        </p:nvSpPr>
        <p:spPr>
          <a:xfrm>
            <a:off x="2751956" y="3313889"/>
            <a:ext cx="5263978" cy="1692771"/>
          </a:xfrm>
          <a:prstGeom prst="rect">
            <a:avLst/>
          </a:prstGeom>
        </p:spPr>
        <p:txBody>
          <a:bodyPr wrap="square">
            <a:spAutoFit/>
          </a:bodyPr>
          <a:lstStyle/>
          <a:p>
            <a:pPr marL="342900" indent="-342900">
              <a:buFont typeface="Wingdings" panose="05000000000000000000" pitchFamily="2" charset="2"/>
              <a:buChar char="p"/>
            </a:pPr>
            <a:endParaRPr kumimoji="1" lang="en-US" altLang="zh-CN" sz="2400" dirty="0">
              <a:solidFill>
                <a:srgbClr val="FF0000"/>
              </a:solidFill>
              <a:latin typeface="微软雅黑" pitchFamily="34" charset="-122"/>
              <a:ea typeface="微软雅黑" pitchFamily="34" charset="-122"/>
            </a:endParaRPr>
          </a:p>
          <a:p>
            <a:r>
              <a:rPr kumimoji="1" lang="en-US" altLang="zh-CN" sz="2800" dirty="0">
                <a:latin typeface="微软雅黑" pitchFamily="34" charset="-122"/>
                <a:ea typeface="微软雅黑" pitchFamily="34" charset="-122"/>
              </a:rPr>
              <a:t>&gt;&gt;&gt;{'apple', 'orange', 1}</a:t>
            </a:r>
          </a:p>
          <a:p>
            <a:r>
              <a:rPr kumimoji="1" lang="en-US" altLang="zh-CN" sz="2800" dirty="0">
                <a:latin typeface="微软雅黑" pitchFamily="34" charset="-122"/>
                <a:ea typeface="微软雅黑" pitchFamily="34" charset="-122"/>
              </a:rPr>
              <a:t>&gt;&gt;&gt;{1, 2, 'hello’} </a:t>
            </a:r>
            <a:endParaRPr kumimoji="1" lang="zh-CN" altLang="zh-CN" sz="2800" dirty="0">
              <a:latin typeface="微软雅黑" pitchFamily="34" charset="-122"/>
              <a:ea typeface="微软雅黑" pitchFamily="34" charset="-122"/>
            </a:endParaRPr>
          </a:p>
          <a:p>
            <a:endParaRPr kumimoji="1" lang="en-US" altLang="zh-CN" sz="2400" dirty="0">
              <a:solidFill>
                <a:schemeClr val="bg1">
                  <a:lumMod val="50000"/>
                </a:schemeClr>
              </a:solidFill>
              <a:latin typeface="微软雅黑" pitchFamily="34" charset="-122"/>
              <a:ea typeface="微软雅黑" pitchFamily="34" charset="-122"/>
            </a:endParaRPr>
          </a:p>
        </p:txBody>
      </p:sp>
      <p:sp>
        <p:nvSpPr>
          <p:cNvPr id="5" name="矩形 4">
            <a:extLst>
              <a:ext uri="{FF2B5EF4-FFF2-40B4-BE49-F238E27FC236}">
                <a16:creationId xmlns:a16="http://schemas.microsoft.com/office/drawing/2014/main" id="{51C216C4-2A1F-4C45-AB0F-7A6EC29E1C68}"/>
              </a:ext>
            </a:extLst>
          </p:cNvPr>
          <p:cNvSpPr/>
          <p:nvPr/>
        </p:nvSpPr>
        <p:spPr>
          <a:xfrm>
            <a:off x="2671765" y="3429000"/>
            <a:ext cx="5253035" cy="2013857"/>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Tree>
    <p:custDataLst>
      <p:tags r:id="rId1"/>
    </p:custDataLst>
    <p:extLst>
      <p:ext uri="{BB962C8B-B14F-4D97-AF65-F5344CB8AC3E}">
        <p14:creationId xmlns:p14="http://schemas.microsoft.com/office/powerpoint/2010/main" val="18294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2595" y="4617959"/>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3" name="îSḻïḋé">
            <a:extLst>
              <a:ext uri="{FF2B5EF4-FFF2-40B4-BE49-F238E27FC236}">
                <a16:creationId xmlns:a16="http://schemas.microsoft.com/office/drawing/2014/main" id="{BF20F748-132E-4C96-BBEB-A70517E9351A}"/>
              </a:ext>
            </a:extLst>
          </p:cNvPr>
          <p:cNvSpPr/>
          <p:nvPr/>
        </p:nvSpPr>
        <p:spPr>
          <a:xfrm>
            <a:off x="4565386" y="841338"/>
            <a:ext cx="3041716" cy="766917"/>
          </a:xfrm>
          <a:prstGeom prst="roundRect">
            <a:avLst>
              <a:gd name="adj" fmla="val 50000"/>
            </a:avLst>
          </a:prstGeom>
          <a:solidFill>
            <a:schemeClr val="accent1"/>
          </a:solidFill>
          <a:ln>
            <a:noFill/>
          </a:ln>
          <a:effectLst>
            <a:reflection blurRad="6350" stA="240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spc="300" dirty="0"/>
              <a:t>项目目标</a:t>
            </a:r>
          </a:p>
        </p:txBody>
      </p:sp>
      <p:grpSp>
        <p:nvGrpSpPr>
          <p:cNvPr id="8" name="组合 7"/>
          <p:cNvGrpSpPr/>
          <p:nvPr/>
        </p:nvGrpSpPr>
        <p:grpSpPr>
          <a:xfrm>
            <a:off x="1587642" y="2222037"/>
            <a:ext cx="2615556" cy="463506"/>
            <a:chOff x="1180779" y="1800875"/>
            <a:chExt cx="2615556" cy="463506"/>
          </a:xfrm>
        </p:grpSpPr>
        <p:pic>
          <p:nvPicPr>
            <p:cNvPr id="3074"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1180779" y="1802716"/>
              <a:ext cx="2615556" cy="461665"/>
              <a:chOff x="1044315" y="1775257"/>
              <a:chExt cx="2615556" cy="461665"/>
            </a:xfrm>
          </p:grpSpPr>
          <p:pic>
            <p:nvPicPr>
              <p:cNvPr id="3075"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知识目标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
        <p:nvSpPr>
          <p:cNvPr id="4" name="Rectangle 5"/>
          <p:cNvSpPr>
            <a:spLocks noChangeArrowheads="1"/>
          </p:cNvSpPr>
          <p:nvPr/>
        </p:nvSpPr>
        <p:spPr bwMode="auto">
          <a:xfrm>
            <a:off x="1565383" y="2959788"/>
            <a:ext cx="507920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98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t>了解</a:t>
            </a:r>
            <a:r>
              <a:rPr lang="en-US" altLang="zh-CN" dirty="0"/>
              <a:t>Python</a:t>
            </a:r>
            <a:r>
              <a:rPr lang="zh-CN" altLang="zh-CN" dirty="0"/>
              <a:t>中的标识符和关键字</a:t>
            </a:r>
          </a:p>
          <a:p>
            <a:r>
              <a:rPr lang="zh-CN" altLang="zh-CN" dirty="0"/>
              <a:t>熟悉</a:t>
            </a:r>
            <a:r>
              <a:rPr lang="en-US" altLang="zh-CN" dirty="0"/>
              <a:t>Python</a:t>
            </a:r>
            <a:r>
              <a:rPr lang="zh-CN" altLang="zh-CN" dirty="0"/>
              <a:t>中的常量和变量</a:t>
            </a:r>
          </a:p>
          <a:p>
            <a:r>
              <a:rPr lang="zh-CN" altLang="zh-CN" dirty="0"/>
              <a:t>熟悉</a:t>
            </a:r>
            <a:r>
              <a:rPr lang="en-US" altLang="zh-CN" dirty="0"/>
              <a:t>Python</a:t>
            </a:r>
            <a:r>
              <a:rPr lang="zh-CN" altLang="zh-CN" dirty="0"/>
              <a:t>中简单的数据类型</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7"/>
          <p:cNvSpPr>
            <a:spLocks noChangeArrowheads="1"/>
          </p:cNvSpPr>
          <p:nvPr/>
        </p:nvSpPr>
        <p:spPr bwMode="auto">
          <a:xfrm>
            <a:off x="1816390" y="4928661"/>
            <a:ext cx="507920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zh-CN" altLang="zh-CN" dirty="0"/>
              <a:t>会使用运算符和表达式进行运算</a:t>
            </a:r>
          </a:p>
          <a:p>
            <a:r>
              <a:rPr lang="zh-CN" altLang="zh-CN" dirty="0"/>
              <a:t>会进行数据的输入和输出</a:t>
            </a:r>
          </a:p>
        </p:txBody>
      </p:sp>
      <p:grpSp>
        <p:nvGrpSpPr>
          <p:cNvPr id="80" name="组合 79"/>
          <p:cNvGrpSpPr/>
          <p:nvPr/>
        </p:nvGrpSpPr>
        <p:grpSpPr>
          <a:xfrm>
            <a:off x="1616914" y="4093004"/>
            <a:ext cx="2615556" cy="463506"/>
            <a:chOff x="1180779" y="1800875"/>
            <a:chExt cx="2615556" cy="463506"/>
          </a:xfrm>
        </p:grpSpPr>
        <p:pic>
          <p:nvPicPr>
            <p:cNvPr id="81" name="Picture 2" descr="三角形"/>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7406" y="1800875"/>
              <a:ext cx="221915" cy="445826"/>
            </a:xfrm>
            <a:prstGeom prst="rect">
              <a:avLst/>
            </a:prstGeom>
            <a:noFill/>
            <a:extLst>
              <a:ext uri="{909E8E84-426E-40DD-AFC4-6F175D3DCCD1}">
                <a14:hiddenFill xmlns:a14="http://schemas.microsoft.com/office/drawing/2010/main">
                  <a:solidFill>
                    <a:srgbClr val="FFFFFF"/>
                  </a:solidFill>
                </a14:hiddenFill>
              </a:ext>
            </a:extLst>
          </p:spPr>
        </p:pic>
        <p:grpSp>
          <p:nvGrpSpPr>
            <p:cNvPr id="82" name="组合 81"/>
            <p:cNvGrpSpPr/>
            <p:nvPr/>
          </p:nvGrpSpPr>
          <p:grpSpPr>
            <a:xfrm>
              <a:off x="1180779" y="1802716"/>
              <a:ext cx="2615556" cy="461665"/>
              <a:chOff x="1044315" y="1775257"/>
              <a:chExt cx="2615556" cy="461665"/>
            </a:xfrm>
          </p:grpSpPr>
          <p:pic>
            <p:nvPicPr>
              <p:cNvPr id="83" name="Picture 3" descr="点"/>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567" y="1896493"/>
                <a:ext cx="909304" cy="248133"/>
              </a:xfrm>
              <a:prstGeom prst="rect">
                <a:avLst/>
              </a:prstGeom>
              <a:noFill/>
              <a:extLst>
                <a:ext uri="{909E8E84-426E-40DD-AFC4-6F175D3DCCD1}">
                  <a14:hiddenFill xmlns:a14="http://schemas.microsoft.com/office/drawing/2010/main">
                    <a:solidFill>
                      <a:srgbClr val="FFFFFF"/>
                    </a:solidFill>
                  </a14:hiddenFill>
                </a:ext>
              </a:extLst>
            </p:spPr>
          </p:pic>
          <p:sp>
            <p:nvSpPr>
              <p:cNvPr id="84" name="Rectangle 4"/>
              <p:cNvSpPr>
                <a:spLocks noChangeArrowheads="1"/>
              </p:cNvSpPr>
              <p:nvPr/>
            </p:nvSpPr>
            <p:spPr bwMode="auto">
              <a:xfrm>
                <a:off x="1044315" y="1775257"/>
                <a:ext cx="18130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9875" algn="l" defTabSz="914400" rtl="0" eaLnBrk="0" fontAlgn="ctr"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技能</a:t>
                </a:r>
                <a:r>
                  <a:rPr kumimoji="0" lang="zh-CN" altLang="zh-CN" sz="2400" b="0" i="0" u="none" strike="noStrike" cap="none" normalizeH="0" baseline="0" dirty="0">
                    <a:ln>
                      <a:noFill/>
                    </a:ln>
                    <a:solidFill>
                      <a:srgbClr val="00B0F0"/>
                    </a:solidFill>
                    <a:effectLst/>
                    <a:latin typeface="Arial" panose="020B0604020202020204" pitchFamily="34" charset="0"/>
                    <a:ea typeface="黑体" panose="02010609060101010101" pitchFamily="49" charset="-122"/>
                    <a:cs typeface="Times New Roman" panose="02020603050405020304" pitchFamily="18" charset="0"/>
                  </a:rPr>
                  <a:t>目标 </a:t>
                </a:r>
                <a:endParaRPr kumimoji="0" lang="zh-CN" altLang="zh-CN" sz="2400" b="0" i="0" u="none" strike="noStrike" cap="none" normalizeH="0" baseline="0" dirty="0">
                  <a:ln>
                    <a:noFill/>
                  </a:ln>
                  <a:solidFill>
                    <a:schemeClr val="tx1"/>
                  </a:solidFill>
                  <a:effectLst/>
                  <a:latin typeface="Arial" panose="020B0604020202020204" pitchFamily="34" charset="0"/>
                </a:endParaRPr>
              </a:p>
            </p:txBody>
          </p:sp>
        </p:grpSp>
      </p:grpSp>
    </p:spTree>
    <p:custDataLst>
      <p:tags r:id="rId1"/>
    </p:custDataLst>
    <p:extLst>
      <p:ext uri="{BB962C8B-B14F-4D97-AF65-F5344CB8AC3E}">
        <p14:creationId xmlns:p14="http://schemas.microsoft.com/office/powerpoint/2010/main" val="24548650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2726C49-CA3F-4844-A861-22AEF40BAE3B}"/>
              </a:ext>
            </a:extLst>
          </p:cNvPr>
          <p:cNvSpPr>
            <a:spLocks noChangeArrowheads="1"/>
          </p:cNvSpPr>
          <p:nvPr/>
        </p:nvSpPr>
        <p:spPr bwMode="auto">
          <a:xfrm>
            <a:off x="776393" y="441523"/>
            <a:ext cx="24492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3200" b="1" dirty="0">
                <a:solidFill>
                  <a:srgbClr val="1353A2"/>
                </a:solidFill>
                <a:latin typeface="微软雅黑" pitchFamily="34" charset="-122"/>
                <a:ea typeface="微软雅黑" pitchFamily="34" charset="-122"/>
              </a:rPr>
              <a:t>字典</a:t>
            </a:r>
            <a:endParaRPr lang="zh-CN" altLang="zh-CN" sz="3200" b="1" dirty="0">
              <a:solidFill>
                <a:srgbClr val="1353A2"/>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id="{B5D4289E-6AD4-4965-AD44-3ED8B7F70E56}"/>
              </a:ext>
            </a:extLst>
          </p:cNvPr>
          <p:cNvSpPr/>
          <p:nvPr/>
        </p:nvSpPr>
        <p:spPr>
          <a:xfrm>
            <a:off x="981589" y="1284257"/>
            <a:ext cx="10609520" cy="2031325"/>
          </a:xfrm>
          <a:prstGeom prst="rect">
            <a:avLst/>
          </a:prstGeom>
        </p:spPr>
        <p:txBody>
          <a:bodyPr wrap="square">
            <a:spAutoFit/>
          </a:bodyPr>
          <a:lstStyle/>
          <a:p>
            <a:pPr>
              <a:lnSpc>
                <a:spcPct val="150000"/>
              </a:lnSpc>
            </a:pPr>
            <a:r>
              <a:rPr kumimoji="1" lang="zh-CN" altLang="en-US" sz="2800" dirty="0">
                <a:latin typeface="微软雅黑" pitchFamily="34" charset="-122"/>
                <a:ea typeface="微软雅黑" pitchFamily="34" charset="-122"/>
              </a:rPr>
              <a:t>字典中的元素是“</a:t>
            </a:r>
            <a:r>
              <a:rPr kumimoji="1" lang="zh-CN" altLang="en-US" sz="2800" dirty="0">
                <a:solidFill>
                  <a:srgbClr val="FF0000"/>
                </a:solidFill>
                <a:latin typeface="微软雅黑" pitchFamily="34" charset="-122"/>
                <a:ea typeface="微软雅黑" pitchFamily="34" charset="-122"/>
              </a:rPr>
              <a:t>键（</a:t>
            </a:r>
            <a:r>
              <a:rPr kumimoji="1" lang="en-US" altLang="zh-CN" sz="2800" dirty="0">
                <a:solidFill>
                  <a:srgbClr val="FF0000"/>
                </a:solidFill>
                <a:latin typeface="微软雅黑" pitchFamily="34" charset="-122"/>
                <a:ea typeface="微软雅黑" pitchFamily="34" charset="-122"/>
              </a:rPr>
              <a:t>Key</a:t>
            </a:r>
            <a:r>
              <a:rPr kumimoji="1" lang="zh-CN" altLang="en-US" sz="2800" dirty="0">
                <a:solidFill>
                  <a:srgbClr val="FF0000"/>
                </a:solidFill>
                <a:latin typeface="微软雅黑" pitchFamily="34" charset="-122"/>
                <a:ea typeface="微软雅黑" pitchFamily="34" charset="-122"/>
              </a:rPr>
              <a:t>）</a:t>
            </a:r>
            <a:r>
              <a:rPr kumimoji="1" lang="zh-CN" altLang="en-US" sz="2800" dirty="0">
                <a:solidFill>
                  <a:schemeClr val="bg1">
                    <a:lumMod val="50000"/>
                  </a:schemeClr>
                </a:solidFill>
                <a:latin typeface="微软雅黑" pitchFamily="34" charset="-122"/>
                <a:ea typeface="微软雅黑" pitchFamily="34" charset="-122"/>
              </a:rPr>
              <a:t>：</a:t>
            </a:r>
            <a:r>
              <a:rPr kumimoji="1" lang="zh-CN" altLang="en-US" sz="2800" dirty="0">
                <a:solidFill>
                  <a:srgbClr val="FF0000"/>
                </a:solidFill>
                <a:latin typeface="微软雅黑" pitchFamily="34" charset="-122"/>
                <a:ea typeface="微软雅黑" pitchFamily="34" charset="-122"/>
              </a:rPr>
              <a:t>值（</a:t>
            </a:r>
            <a:r>
              <a:rPr kumimoji="1" lang="en-US" altLang="zh-CN" sz="2800" dirty="0">
                <a:solidFill>
                  <a:srgbClr val="FF0000"/>
                </a:solidFill>
                <a:latin typeface="微软雅黑" pitchFamily="34" charset="-122"/>
                <a:ea typeface="微软雅黑" pitchFamily="34" charset="-122"/>
              </a:rPr>
              <a:t>Value</a:t>
            </a:r>
            <a:r>
              <a:rPr kumimoji="1" lang="zh-CN" altLang="en-US" sz="2800" dirty="0">
                <a:solidFill>
                  <a:srgbClr val="FF0000"/>
                </a:solidFill>
                <a:latin typeface="微软雅黑" pitchFamily="34" charset="-122"/>
                <a:ea typeface="微软雅黑" pitchFamily="34" charset="-122"/>
              </a:rPr>
              <a:t>）</a:t>
            </a:r>
            <a:r>
              <a:rPr kumimoji="1" lang="zh-CN" altLang="en-US" sz="2800" dirty="0">
                <a:latin typeface="微软雅黑" pitchFamily="34" charset="-122"/>
                <a:ea typeface="微软雅黑" pitchFamily="34" charset="-122"/>
              </a:rPr>
              <a:t>”形式的键值对，键不能重复。</a:t>
            </a:r>
            <a:endParaRPr kumimoji="1" lang="en-US" altLang="zh-CN" sz="2800" dirty="0">
              <a:latin typeface="微软雅黑" pitchFamily="34" charset="-122"/>
              <a:ea typeface="微软雅黑" pitchFamily="34" charset="-122"/>
            </a:endParaRPr>
          </a:p>
          <a:p>
            <a:pPr>
              <a:lnSpc>
                <a:spcPct val="150000"/>
              </a:lnSpc>
            </a:pPr>
            <a:r>
              <a:rPr kumimoji="1" lang="en-US" altLang="zh-CN" sz="2800" dirty="0">
                <a:latin typeface="微软雅黑" pitchFamily="34" charset="-122"/>
                <a:ea typeface="微软雅黑" pitchFamily="34" charset="-122"/>
              </a:rPr>
              <a:t>Python</a:t>
            </a:r>
            <a:r>
              <a:rPr kumimoji="1" lang="zh-CN" altLang="en-US" sz="2800" dirty="0">
                <a:latin typeface="微软雅黑" pitchFamily="34" charset="-122"/>
                <a:ea typeface="微软雅黑" pitchFamily="34" charset="-122"/>
              </a:rPr>
              <a:t>中使用“</a:t>
            </a:r>
            <a:r>
              <a:rPr kumimoji="1" lang="en-US" altLang="zh-CN" sz="2800" dirty="0">
                <a:latin typeface="微软雅黑" pitchFamily="34" charset="-122"/>
                <a:ea typeface="微软雅黑" pitchFamily="34" charset="-122"/>
              </a:rPr>
              <a:t>{}”</a:t>
            </a:r>
            <a:r>
              <a:rPr kumimoji="1" lang="zh-CN" altLang="en-US" sz="2800" dirty="0">
                <a:latin typeface="微软雅黑" pitchFamily="34" charset="-122"/>
                <a:ea typeface="微软雅黑" pitchFamily="34" charset="-122"/>
              </a:rPr>
              <a:t>创建字典，字典中的各元素以逗号分隔。</a:t>
            </a:r>
          </a:p>
        </p:txBody>
      </p:sp>
      <p:sp>
        <p:nvSpPr>
          <p:cNvPr id="4" name="矩形 3">
            <a:extLst>
              <a:ext uri="{FF2B5EF4-FFF2-40B4-BE49-F238E27FC236}">
                <a16:creationId xmlns:a16="http://schemas.microsoft.com/office/drawing/2014/main" id="{331431CB-C16C-4B6B-AE7D-B0436B131101}"/>
              </a:ext>
            </a:extLst>
          </p:cNvPr>
          <p:cNvSpPr/>
          <p:nvPr/>
        </p:nvSpPr>
        <p:spPr>
          <a:xfrm>
            <a:off x="1835159" y="4000494"/>
            <a:ext cx="7921315" cy="1569660"/>
          </a:xfrm>
          <a:prstGeom prst="rect">
            <a:avLst/>
          </a:prstGeom>
        </p:spPr>
        <p:txBody>
          <a:bodyPr wrap="square">
            <a:spAutoFit/>
          </a:bodyPr>
          <a:lstStyle/>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{“name”: “</a:t>
            </a:r>
            <a:r>
              <a:rPr kumimoji="1" lang="zh-CN" altLang="en-US" sz="2400" dirty="0">
                <a:latin typeface="微软雅黑" pitchFamily="34" charset="-122"/>
                <a:ea typeface="微软雅黑" pitchFamily="34" charset="-122"/>
              </a:rPr>
              <a:t>罗杰</a:t>
            </a:r>
            <a:r>
              <a:rPr kumimoji="1" lang="en-US" altLang="zh-CN" sz="2400" dirty="0">
                <a:latin typeface="微软雅黑" pitchFamily="34" charset="-122"/>
                <a:ea typeface="微软雅黑" pitchFamily="34" charset="-122"/>
              </a:rPr>
              <a:t>", "age": 18}</a:t>
            </a:r>
          </a:p>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a:t>
            </a:r>
            <a:r>
              <a:rPr kumimoji="1" lang="zh-CN" altLang="en-US" sz="2400" dirty="0">
                <a:latin typeface="微软雅黑" pitchFamily="34" charset="-122"/>
                <a:ea typeface="微软雅黑" pitchFamily="34" charset="-122"/>
              </a:rPr>
              <a:t>中国</a:t>
            </a:r>
            <a:r>
              <a:rPr kumimoji="1" lang="en-US" altLang="zh-CN" sz="2400" dirty="0">
                <a:latin typeface="微软雅黑" pitchFamily="34" charset="-122"/>
                <a:ea typeface="微软雅黑" pitchFamily="34" charset="-122"/>
              </a:rPr>
              <a:t>”:“</a:t>
            </a:r>
            <a:r>
              <a:rPr kumimoji="1" lang="zh-CN" altLang="en-US" sz="2400" dirty="0">
                <a:latin typeface="微软雅黑" pitchFamily="34" charset="-122"/>
                <a:ea typeface="微软雅黑" pitchFamily="34" charset="-122"/>
              </a:rPr>
              <a:t>北京</a:t>
            </a:r>
            <a:r>
              <a:rPr kumimoji="1" lang="en-US" altLang="zh-CN" sz="2400" dirty="0">
                <a:latin typeface="微软雅黑" pitchFamily="34" charset="-122"/>
                <a:ea typeface="微软雅黑" pitchFamily="34" charset="-122"/>
              </a:rPr>
              <a:t>”, “</a:t>
            </a:r>
            <a:r>
              <a:rPr kumimoji="1" lang="zh-CN" altLang="en-US" sz="2400" dirty="0">
                <a:latin typeface="微软雅黑" pitchFamily="34" charset="-122"/>
                <a:ea typeface="微软雅黑" pitchFamily="34" charset="-122"/>
              </a:rPr>
              <a:t>俄罗斯</a:t>
            </a:r>
            <a:r>
              <a:rPr kumimoji="1" lang="en-US" altLang="zh-CN" sz="2400" dirty="0">
                <a:latin typeface="微软雅黑" pitchFamily="34" charset="-122"/>
                <a:ea typeface="微软雅黑" pitchFamily="34" charset="-122"/>
              </a:rPr>
              <a:t>”:“</a:t>
            </a:r>
            <a:r>
              <a:rPr kumimoji="1" lang="zh-CN" altLang="en-US" sz="2400" dirty="0">
                <a:latin typeface="微软雅黑" pitchFamily="34" charset="-122"/>
                <a:ea typeface="微软雅黑" pitchFamily="34" charset="-122"/>
              </a:rPr>
              <a:t>莫斯科</a:t>
            </a:r>
            <a:r>
              <a:rPr kumimoji="1" lang="en-US" altLang="zh-CN" sz="2400" dirty="0">
                <a:latin typeface="微软雅黑" pitchFamily="34" charset="-122"/>
                <a:ea typeface="微软雅黑" pitchFamily="34" charset="-122"/>
              </a:rPr>
              <a:t>" }</a:t>
            </a:r>
          </a:p>
          <a:p>
            <a:pPr marL="342900" indent="-342900">
              <a:buFont typeface="Wingdings" panose="05000000000000000000" pitchFamily="2" charset="2"/>
              <a:buChar char="Ø"/>
            </a:pPr>
            <a:r>
              <a:rPr kumimoji="1" lang="en-US" altLang="zh-CN" sz="2400" dirty="0">
                <a:latin typeface="微软雅黑" pitchFamily="34" charset="-122"/>
                <a:ea typeface="微软雅黑" pitchFamily="34" charset="-122"/>
              </a:rPr>
              <a:t>{“</a:t>
            </a:r>
            <a:r>
              <a:rPr kumimoji="1" lang="zh-CN" altLang="en-US" sz="2400" dirty="0">
                <a:latin typeface="微软雅黑" pitchFamily="34" charset="-122"/>
                <a:ea typeface="微软雅黑" pitchFamily="34" charset="-122"/>
              </a:rPr>
              <a:t>罗梅</a:t>
            </a:r>
            <a:r>
              <a:rPr kumimoji="1" lang="en-US" altLang="zh-CN" sz="2400" dirty="0">
                <a:latin typeface="微软雅黑" pitchFamily="34" charset="-122"/>
                <a:ea typeface="微软雅黑" pitchFamily="34" charset="-122"/>
              </a:rPr>
              <a:t>”:13652893376, “</a:t>
            </a:r>
            <a:r>
              <a:rPr kumimoji="1" lang="zh-CN" altLang="en-US" sz="2400" dirty="0">
                <a:latin typeface="微软雅黑" pitchFamily="34" charset="-122"/>
                <a:ea typeface="微软雅黑" pitchFamily="34" charset="-122"/>
              </a:rPr>
              <a:t>刘秋菊</a:t>
            </a:r>
            <a:r>
              <a:rPr kumimoji="1" lang="en-US" altLang="zh-CN" sz="2400" dirty="0">
                <a:latin typeface="微软雅黑" pitchFamily="34" charset="-122"/>
                <a:ea typeface="微软雅黑" pitchFamily="34" charset="-122"/>
              </a:rPr>
              <a:t>": 18600387723}</a:t>
            </a:r>
          </a:p>
          <a:p>
            <a:pPr marL="342900" indent="-342900">
              <a:buFont typeface="Wingdings" panose="05000000000000000000" pitchFamily="2" charset="2"/>
              <a:buChar char="Ø"/>
            </a:pPr>
            <a:endParaRPr kumimoji="1" lang="zh-CN" altLang="zh-CN" sz="2400" dirty="0">
              <a:latin typeface="微软雅黑" pitchFamily="34" charset="-122"/>
              <a:ea typeface="微软雅黑" pitchFamily="34" charset="-122"/>
            </a:endParaRPr>
          </a:p>
        </p:txBody>
      </p:sp>
      <p:sp>
        <p:nvSpPr>
          <p:cNvPr id="5" name="矩形 4">
            <a:extLst>
              <a:ext uri="{FF2B5EF4-FFF2-40B4-BE49-F238E27FC236}">
                <a16:creationId xmlns:a16="http://schemas.microsoft.com/office/drawing/2014/main" id="{BBE96CB4-5B55-43D7-9921-30C6C2DC433D}"/>
              </a:ext>
            </a:extLst>
          </p:cNvPr>
          <p:cNvSpPr/>
          <p:nvPr/>
        </p:nvSpPr>
        <p:spPr>
          <a:xfrm>
            <a:off x="1662632" y="3882306"/>
            <a:ext cx="8516538" cy="1569660"/>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Tree>
    <p:custDataLst>
      <p:tags r:id="rId1"/>
    </p:custDataLst>
    <p:extLst>
      <p:ext uri="{BB962C8B-B14F-4D97-AF65-F5344CB8AC3E}">
        <p14:creationId xmlns:p14="http://schemas.microsoft.com/office/powerpoint/2010/main" val="281624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14F79E-EF36-4A4F-BC97-CB91144A708C}"/>
              </a:ext>
            </a:extLst>
          </p:cNvPr>
          <p:cNvSpPr txBox="1"/>
          <p:nvPr/>
        </p:nvSpPr>
        <p:spPr>
          <a:xfrm>
            <a:off x="716665" y="328415"/>
            <a:ext cx="3054145"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数据类型转换</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B101E9C0-F604-4387-A8CF-2E8818454E14}"/>
              </a:ext>
            </a:extLst>
          </p:cNvPr>
          <p:cNvSpPr>
            <a:spLocks noChangeArrowheads="1"/>
          </p:cNvSpPr>
          <p:nvPr/>
        </p:nvSpPr>
        <p:spPr bwMode="auto">
          <a:xfrm>
            <a:off x="875577" y="1155037"/>
            <a:ext cx="10420831"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anose="020B0503020204020204" pitchFamily="34" charset="-122"/>
                <a:ea typeface="微软雅黑" panose="020B0503020204020204" pitchFamily="34" charset="-122"/>
              </a:rPr>
              <a:t>Python</a:t>
            </a:r>
            <a:r>
              <a:rPr lang="zh-CN" altLang="zh-CN" sz="2600" dirty="0">
                <a:latin typeface="微软雅黑" panose="020B0503020204020204" pitchFamily="34" charset="-122"/>
                <a:ea typeface="微软雅黑" panose="020B0503020204020204" pitchFamily="34" charset="-122"/>
              </a:rPr>
              <a:t>内置了一系列可实现强制类型转换的函数，保证用户在有需求的情况下，将目标数据转换为指定的类型。</a:t>
            </a:r>
            <a:endParaRPr lang="zh-CN" altLang="en-US" sz="2600" dirty="0">
              <a:latin typeface="微软雅黑" panose="020B0503020204020204" pitchFamily="34" charset="-122"/>
              <a:ea typeface="微软雅黑" panose="020B0503020204020204" pitchFamily="34" charset="-122"/>
            </a:endParaRPr>
          </a:p>
        </p:txBody>
      </p:sp>
      <p:sp>
        <p:nvSpPr>
          <p:cNvPr id="6" name="矩形 2">
            <a:extLst>
              <a:ext uri="{FF2B5EF4-FFF2-40B4-BE49-F238E27FC236}">
                <a16:creationId xmlns:a16="http://schemas.microsoft.com/office/drawing/2014/main" id="{41B4FE9E-9724-417B-8227-FBD30178676D}"/>
              </a:ext>
            </a:extLst>
          </p:cNvPr>
          <p:cNvSpPr>
            <a:spLocks noChangeArrowheads="1"/>
          </p:cNvSpPr>
          <p:nvPr/>
        </p:nvSpPr>
        <p:spPr bwMode="auto">
          <a:xfrm>
            <a:off x="716663" y="5577050"/>
            <a:ext cx="10738657" cy="728982"/>
          </a:xfrm>
          <a:prstGeom prst="rect">
            <a:avLst/>
          </a:prstGeom>
          <a:noFill/>
          <a:ln w="28575">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20000"/>
              </a:lnSpc>
            </a:pP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int()</a:t>
            </a:r>
            <a:r>
              <a:rPr lang="zh-CN" altLang="zh-CN" dirty="0">
                <a:latin typeface="微软雅黑" panose="020B0503020204020204" pitchFamily="34" charset="-122"/>
                <a:ea typeface="微软雅黑" panose="020B0503020204020204" pitchFamily="34" charset="-122"/>
              </a:rPr>
              <a:t>函数、</a:t>
            </a:r>
            <a:r>
              <a:rPr lang="en-US" altLang="zh-CN" dirty="0">
                <a:latin typeface="微软雅黑" panose="020B0503020204020204" pitchFamily="34" charset="-122"/>
                <a:ea typeface="微软雅黑" panose="020B0503020204020204" pitchFamily="34" charset="-122"/>
              </a:rPr>
              <a:t>float()</a:t>
            </a:r>
            <a:r>
              <a:rPr lang="zh-CN" altLang="zh-CN" dirty="0">
                <a:latin typeface="微软雅黑" panose="020B0503020204020204" pitchFamily="34" charset="-122"/>
                <a:ea typeface="微软雅黑" panose="020B0503020204020204" pitchFamily="34" charset="-122"/>
              </a:rPr>
              <a:t>函数只能转换符合数字类型格式规范的字符串；</a:t>
            </a:r>
          </a:p>
          <a:p>
            <a:pPr>
              <a:lnSpc>
                <a:spcPct val="120000"/>
              </a:lnSpc>
            </a:pP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int()</a:t>
            </a:r>
            <a:r>
              <a:rPr lang="zh-CN" altLang="zh-CN" dirty="0">
                <a:latin typeface="微软雅黑" panose="020B0503020204020204" pitchFamily="34" charset="-122"/>
                <a:ea typeface="微软雅黑" panose="020B0503020204020204" pitchFamily="34" charset="-122"/>
              </a:rPr>
              <a:t>函数将浮点数转换为整数时，若有必要会发生截断（取整）而非四舍五入。</a:t>
            </a:r>
          </a:p>
        </p:txBody>
      </p:sp>
      <p:pic>
        <p:nvPicPr>
          <p:cNvPr id="4" name="图片 1">
            <a:extLst>
              <a:ext uri="{FF2B5EF4-FFF2-40B4-BE49-F238E27FC236}">
                <a16:creationId xmlns:a16="http://schemas.microsoft.com/office/drawing/2014/main" id="{4B54854F-F20C-4197-969A-10A910E2D5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48216">
            <a:off x="10730613" y="5247894"/>
            <a:ext cx="1131587" cy="81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表格 6"/>
          <p:cNvGraphicFramePr>
            <a:graphicFrameLocks noGrp="1"/>
          </p:cNvGraphicFramePr>
          <p:nvPr>
            <p:extLst>
              <p:ext uri="{D42A27DB-BD31-4B8C-83A1-F6EECF244321}">
                <p14:modId xmlns:p14="http://schemas.microsoft.com/office/powerpoint/2010/main" val="222338517"/>
              </p:ext>
            </p:extLst>
          </p:nvPr>
        </p:nvGraphicFramePr>
        <p:xfrm>
          <a:off x="1562531" y="2306480"/>
          <a:ext cx="9471229" cy="2880000"/>
        </p:xfrm>
        <a:graphic>
          <a:graphicData uri="http://schemas.openxmlformats.org/drawingml/2006/table">
            <a:tbl>
              <a:tblPr firstRow="1" firstCol="1" bandRow="1">
                <a:tableStyleId>{69CF1AB2-1976-4502-BF36-3FF5EA218861}</a:tableStyleId>
              </a:tblPr>
              <a:tblGrid>
                <a:gridCol w="3610360">
                  <a:extLst>
                    <a:ext uri="{9D8B030D-6E8A-4147-A177-3AD203B41FA5}">
                      <a16:colId xmlns:a16="http://schemas.microsoft.com/office/drawing/2014/main" val="1952142905"/>
                    </a:ext>
                  </a:extLst>
                </a:gridCol>
                <a:gridCol w="5860869">
                  <a:extLst>
                    <a:ext uri="{9D8B030D-6E8A-4147-A177-3AD203B41FA5}">
                      <a16:colId xmlns:a16="http://schemas.microsoft.com/office/drawing/2014/main" val="1901848862"/>
                    </a:ext>
                  </a:extLst>
                </a:gridCol>
              </a:tblGrid>
              <a:tr h="360000">
                <a:tc>
                  <a:txBody>
                    <a:bodyPr/>
                    <a:lstStyle/>
                    <a:p>
                      <a:pPr algn="ctr">
                        <a:lnSpc>
                          <a:spcPts val="1350"/>
                        </a:lnSpc>
                        <a:spcAft>
                          <a:spcPts val="0"/>
                        </a:spcAft>
                      </a:pPr>
                      <a:r>
                        <a:rPr lang="zh-CN" sz="1800" kern="750" dirty="0">
                          <a:effectLst/>
                        </a:rPr>
                        <a:t>函数</a:t>
                      </a:r>
                      <a:endParaRPr lang="zh-CN" sz="1800" kern="75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195" marR="36195" marT="0" marB="0" anchor="ctr"/>
                </a:tc>
                <a:tc>
                  <a:txBody>
                    <a:bodyPr/>
                    <a:lstStyle/>
                    <a:p>
                      <a:pPr algn="ctr">
                        <a:lnSpc>
                          <a:spcPts val="1350"/>
                        </a:lnSpc>
                        <a:spcAft>
                          <a:spcPts val="0"/>
                        </a:spcAft>
                      </a:pPr>
                      <a:r>
                        <a:rPr lang="zh-CN" sz="1800" kern="750" dirty="0">
                          <a:effectLst/>
                        </a:rPr>
                        <a:t>描述</a:t>
                      </a:r>
                      <a:endParaRPr lang="zh-CN" sz="1800" kern="75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36195" marR="36195" marT="0" marB="0" anchor="ctr"/>
                </a:tc>
                <a:extLst>
                  <a:ext uri="{0D108BD9-81ED-4DB2-BD59-A6C34878D82A}">
                    <a16:rowId xmlns:a16="http://schemas.microsoft.com/office/drawing/2014/main" val="1934666761"/>
                  </a:ext>
                </a:extLst>
              </a:tr>
              <a:tr h="360000">
                <a:tc>
                  <a:txBody>
                    <a:bodyPr/>
                    <a:lstStyle/>
                    <a:p>
                      <a:pPr algn="ctr">
                        <a:lnSpc>
                          <a:spcPts val="1350"/>
                        </a:lnSpc>
                        <a:spcAft>
                          <a:spcPts val="0"/>
                        </a:spcAft>
                      </a:pPr>
                      <a:r>
                        <a:rPr lang="en-US" sz="1800" kern="750" dirty="0" err="1">
                          <a:effectLst/>
                        </a:rPr>
                        <a:t>int</a:t>
                      </a:r>
                      <a:r>
                        <a:rPr lang="en-US" sz="1800" kern="750" dirty="0">
                          <a:effectLst/>
                        </a:rPr>
                        <a:t>(x [,base])</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将</a:t>
                      </a:r>
                      <a:r>
                        <a:rPr lang="en-US" sz="1800" kern="750" dirty="0">
                          <a:effectLst/>
                        </a:rPr>
                        <a:t>x</a:t>
                      </a:r>
                      <a:r>
                        <a:rPr lang="zh-CN" sz="1800" kern="750" dirty="0">
                          <a:effectLst/>
                        </a:rPr>
                        <a:t>转换为一个整数</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1119760446"/>
                  </a:ext>
                </a:extLst>
              </a:tr>
              <a:tr h="360000">
                <a:tc>
                  <a:txBody>
                    <a:bodyPr/>
                    <a:lstStyle/>
                    <a:p>
                      <a:pPr algn="ctr">
                        <a:lnSpc>
                          <a:spcPts val="1350"/>
                        </a:lnSpc>
                        <a:spcAft>
                          <a:spcPts val="0"/>
                        </a:spcAft>
                      </a:pPr>
                      <a:r>
                        <a:rPr lang="en-US" sz="1800" kern="750">
                          <a:effectLst/>
                        </a:rPr>
                        <a:t>float(x)</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将</a:t>
                      </a:r>
                      <a:r>
                        <a:rPr lang="en-US" sz="1800" kern="750" dirty="0">
                          <a:effectLst/>
                        </a:rPr>
                        <a:t>x</a:t>
                      </a:r>
                      <a:r>
                        <a:rPr lang="zh-CN" sz="1800" kern="750" dirty="0">
                          <a:effectLst/>
                        </a:rPr>
                        <a:t>转换为一个浮点数</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2045821136"/>
                  </a:ext>
                </a:extLst>
              </a:tr>
              <a:tr h="360000">
                <a:tc>
                  <a:txBody>
                    <a:bodyPr/>
                    <a:lstStyle/>
                    <a:p>
                      <a:pPr algn="ctr">
                        <a:lnSpc>
                          <a:spcPts val="1350"/>
                        </a:lnSpc>
                        <a:spcAft>
                          <a:spcPts val="0"/>
                        </a:spcAft>
                      </a:pPr>
                      <a:r>
                        <a:rPr lang="en-US" sz="1800" kern="750">
                          <a:effectLst/>
                        </a:rPr>
                        <a:t>Complex(real [,imag])</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创建一个复数</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1962575324"/>
                  </a:ext>
                </a:extLst>
              </a:tr>
              <a:tr h="360000">
                <a:tc>
                  <a:txBody>
                    <a:bodyPr/>
                    <a:lstStyle/>
                    <a:p>
                      <a:pPr algn="ctr">
                        <a:lnSpc>
                          <a:spcPts val="1350"/>
                        </a:lnSpc>
                        <a:spcAft>
                          <a:spcPts val="0"/>
                        </a:spcAft>
                      </a:pPr>
                      <a:r>
                        <a:rPr lang="en-US" sz="1800" kern="750">
                          <a:effectLst/>
                        </a:rPr>
                        <a:t>str(x)</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将</a:t>
                      </a:r>
                      <a:r>
                        <a:rPr lang="en-US" sz="1800" kern="750" dirty="0">
                          <a:effectLst/>
                        </a:rPr>
                        <a:t>x</a:t>
                      </a:r>
                      <a:r>
                        <a:rPr lang="zh-CN" sz="1800" kern="750" dirty="0">
                          <a:effectLst/>
                        </a:rPr>
                        <a:t>转换为字符串</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177766700"/>
                  </a:ext>
                </a:extLst>
              </a:tr>
              <a:tr h="360000">
                <a:tc>
                  <a:txBody>
                    <a:bodyPr/>
                    <a:lstStyle/>
                    <a:p>
                      <a:pPr algn="ctr">
                        <a:lnSpc>
                          <a:spcPts val="1350"/>
                        </a:lnSpc>
                        <a:spcAft>
                          <a:spcPts val="0"/>
                        </a:spcAft>
                      </a:pPr>
                      <a:r>
                        <a:rPr lang="en-US" sz="1800" kern="750">
                          <a:effectLst/>
                        </a:rPr>
                        <a:t>list(s)</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将序列</a:t>
                      </a:r>
                      <a:r>
                        <a:rPr lang="en-US" sz="1800" kern="750" dirty="0">
                          <a:effectLst/>
                        </a:rPr>
                        <a:t>s</a:t>
                      </a:r>
                      <a:r>
                        <a:rPr lang="zh-CN" sz="1800" kern="750" dirty="0">
                          <a:effectLst/>
                        </a:rPr>
                        <a:t>转换为一个列表</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2083255263"/>
                  </a:ext>
                </a:extLst>
              </a:tr>
              <a:tr h="360000">
                <a:tc>
                  <a:txBody>
                    <a:bodyPr/>
                    <a:lstStyle/>
                    <a:p>
                      <a:pPr algn="ctr">
                        <a:lnSpc>
                          <a:spcPts val="1350"/>
                        </a:lnSpc>
                        <a:spcAft>
                          <a:spcPts val="0"/>
                        </a:spcAft>
                      </a:pPr>
                      <a:r>
                        <a:rPr lang="en-US" sz="1800" kern="750">
                          <a:effectLst/>
                        </a:rPr>
                        <a:t>tuple(s)</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将序列</a:t>
                      </a:r>
                      <a:r>
                        <a:rPr lang="en-US" sz="1800" kern="750" dirty="0">
                          <a:effectLst/>
                        </a:rPr>
                        <a:t>s</a:t>
                      </a:r>
                      <a:r>
                        <a:rPr lang="zh-CN" sz="1800" kern="750" dirty="0">
                          <a:effectLst/>
                        </a:rPr>
                        <a:t>转换为一个元组</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3217375543"/>
                  </a:ext>
                </a:extLst>
              </a:tr>
              <a:tr h="360000">
                <a:tc>
                  <a:txBody>
                    <a:bodyPr/>
                    <a:lstStyle/>
                    <a:p>
                      <a:pPr algn="ctr">
                        <a:lnSpc>
                          <a:spcPts val="1350"/>
                        </a:lnSpc>
                        <a:spcAft>
                          <a:spcPts val="0"/>
                        </a:spcAft>
                      </a:pPr>
                      <a:r>
                        <a:rPr lang="en-US" sz="1800" kern="750">
                          <a:effectLst/>
                        </a:rPr>
                        <a:t>dict(d)</a:t>
                      </a:r>
                      <a:endParaRPr lang="zh-CN" sz="1800" kern="750">
                        <a:effectLst/>
                        <a:latin typeface="微软雅黑" panose="020B0503020204020204" pitchFamily="34" charset="-122"/>
                        <a:ea typeface="微软雅黑" panose="020B0503020204020204" pitchFamily="34" charset="-122"/>
                      </a:endParaRPr>
                    </a:p>
                  </a:txBody>
                  <a:tcPr marL="36195" marR="36195" marT="0" marB="0" anchor="ctr"/>
                </a:tc>
                <a:tc>
                  <a:txBody>
                    <a:bodyPr/>
                    <a:lstStyle/>
                    <a:p>
                      <a:pPr algn="ctr">
                        <a:lnSpc>
                          <a:spcPts val="1350"/>
                        </a:lnSpc>
                        <a:spcAft>
                          <a:spcPts val="0"/>
                        </a:spcAft>
                      </a:pPr>
                      <a:r>
                        <a:rPr lang="zh-CN" sz="1800" kern="750" dirty="0">
                          <a:effectLst/>
                        </a:rPr>
                        <a:t>创建一个字典类型。</a:t>
                      </a:r>
                      <a:r>
                        <a:rPr lang="en-US" sz="1800" kern="750" dirty="0">
                          <a:effectLst/>
                        </a:rPr>
                        <a:t>d</a:t>
                      </a:r>
                      <a:r>
                        <a:rPr lang="zh-CN" sz="1800" kern="750" dirty="0">
                          <a:effectLst/>
                        </a:rPr>
                        <a:t>必须是一个</a:t>
                      </a:r>
                      <a:r>
                        <a:rPr lang="en-US" sz="1800" kern="750" dirty="0">
                          <a:effectLst/>
                        </a:rPr>
                        <a:t>(key, value)</a:t>
                      </a:r>
                      <a:r>
                        <a:rPr lang="zh-CN" sz="1800" kern="750" dirty="0">
                          <a:effectLst/>
                        </a:rPr>
                        <a:t>元组序列</a:t>
                      </a:r>
                      <a:endParaRPr lang="zh-CN" sz="1800" kern="750" dirty="0">
                        <a:effectLst/>
                        <a:latin typeface="微软雅黑" panose="020B0503020204020204" pitchFamily="34" charset="-122"/>
                        <a:ea typeface="微软雅黑" panose="020B0503020204020204" pitchFamily="34" charset="-122"/>
                      </a:endParaRPr>
                    </a:p>
                  </a:txBody>
                  <a:tcPr marL="36195" marR="36195" marT="0" marB="0" anchor="ctr"/>
                </a:tc>
                <a:extLst>
                  <a:ext uri="{0D108BD9-81ED-4DB2-BD59-A6C34878D82A}">
                    <a16:rowId xmlns:a16="http://schemas.microsoft.com/office/drawing/2014/main" val="333380574"/>
                  </a:ext>
                </a:extLst>
              </a:tr>
            </a:tbl>
          </a:graphicData>
        </a:graphic>
      </p:graphicFrame>
    </p:spTree>
    <p:custDataLst>
      <p:tags r:id="rId1"/>
    </p:custDataLst>
    <p:extLst>
      <p:ext uri="{BB962C8B-B14F-4D97-AF65-F5344CB8AC3E}">
        <p14:creationId xmlns:p14="http://schemas.microsoft.com/office/powerpoint/2010/main" val="34038740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71655" y="2533650"/>
            <a:ext cx="6723016" cy="895350"/>
          </a:xfrm>
        </p:spPr>
        <p:txBody>
          <a:bodyPr>
            <a:noAutofit/>
          </a:bodyPr>
          <a:lstStyle/>
          <a:p>
            <a:pPr algn="ctr">
              <a:lnSpc>
                <a:spcPct val="130000"/>
              </a:lnSpc>
            </a:pPr>
            <a:r>
              <a:rPr lang="zh-CN" altLang="en-US" sz="3600" b="0" dirty="0"/>
              <a:t>运算符与表达式</a:t>
            </a: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25499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140519-3480-4E12-B502-CD762D2D4A93}"/>
              </a:ext>
            </a:extLst>
          </p:cNvPr>
          <p:cNvSpPr txBox="1"/>
          <p:nvPr/>
        </p:nvSpPr>
        <p:spPr>
          <a:xfrm>
            <a:off x="946990" y="421667"/>
            <a:ext cx="3538441"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运算符</a:t>
            </a:r>
          </a:p>
        </p:txBody>
      </p:sp>
      <p:sp>
        <p:nvSpPr>
          <p:cNvPr id="3" name="矩形 2">
            <a:extLst>
              <a:ext uri="{FF2B5EF4-FFF2-40B4-BE49-F238E27FC236}">
                <a16:creationId xmlns:a16="http://schemas.microsoft.com/office/drawing/2014/main" id="{9EF142C9-569E-4BCA-85F9-A099EEC0265B}"/>
              </a:ext>
            </a:extLst>
          </p:cNvPr>
          <p:cNvSpPr/>
          <p:nvPr/>
        </p:nvSpPr>
        <p:spPr>
          <a:xfrm>
            <a:off x="701156" y="1199504"/>
            <a:ext cx="10794158" cy="2677656"/>
          </a:xfrm>
          <a:prstGeom prst="rect">
            <a:avLst/>
          </a:prstGeom>
        </p:spPr>
        <p:txBody>
          <a:bodyPr wrap="square">
            <a:spAutoFit/>
          </a:bodyPr>
          <a:lstStyle/>
          <a:p>
            <a:pPr>
              <a:lnSpc>
                <a:spcPct val="150000"/>
              </a:lnSpc>
            </a:pPr>
            <a:r>
              <a:rPr kumimoji="1" lang="en-US" altLang="zh-CN" sz="2800" dirty="0">
                <a:latin typeface="微软雅黑" pitchFamily="34" charset="-122"/>
                <a:ea typeface="微软雅黑" pitchFamily="34" charset="-122"/>
              </a:rPr>
              <a:t>       Python</a:t>
            </a:r>
            <a:r>
              <a:rPr kumimoji="1" lang="zh-CN" altLang="zh-CN" sz="2800" dirty="0">
                <a:latin typeface="微软雅黑" pitchFamily="34" charset="-122"/>
                <a:ea typeface="微软雅黑" pitchFamily="34" charset="-122"/>
              </a:rPr>
              <a:t>运算符是一种特殊的符号，主要用于实现数值之间的运算。根据</a:t>
            </a:r>
            <a:r>
              <a:rPr kumimoji="1" lang="zh-CN" altLang="zh-CN" sz="2800" dirty="0">
                <a:solidFill>
                  <a:srgbClr val="00B0F0"/>
                </a:solidFill>
                <a:latin typeface="微软雅黑" pitchFamily="34" charset="-122"/>
                <a:ea typeface="微软雅黑" pitchFamily="34" charset="-122"/>
              </a:rPr>
              <a:t>操作数数量</a:t>
            </a:r>
            <a:r>
              <a:rPr kumimoji="1" lang="zh-CN" altLang="zh-CN" sz="2800" dirty="0">
                <a:latin typeface="微软雅黑" pitchFamily="34" charset="-122"/>
                <a:ea typeface="微软雅黑" pitchFamily="34" charset="-122"/>
              </a:rPr>
              <a:t>的不同，运算符可分为</a:t>
            </a:r>
            <a:r>
              <a:rPr kumimoji="1" lang="zh-CN" altLang="zh-CN" sz="2800" dirty="0">
                <a:solidFill>
                  <a:srgbClr val="00B0F0"/>
                </a:solidFill>
                <a:latin typeface="微软雅黑" pitchFamily="34" charset="-122"/>
                <a:ea typeface="微软雅黑" pitchFamily="34" charset="-122"/>
              </a:rPr>
              <a:t>单目</a:t>
            </a:r>
            <a:r>
              <a:rPr kumimoji="1" lang="zh-CN" altLang="zh-CN" sz="2800" dirty="0">
                <a:latin typeface="微软雅黑" pitchFamily="34" charset="-122"/>
                <a:ea typeface="微软雅黑" pitchFamily="34" charset="-122"/>
              </a:rPr>
              <a:t>运算符、</a:t>
            </a:r>
            <a:r>
              <a:rPr kumimoji="1" lang="zh-CN" altLang="zh-CN" sz="2800" dirty="0">
                <a:solidFill>
                  <a:srgbClr val="00B0F0"/>
                </a:solidFill>
                <a:latin typeface="微软雅黑" pitchFamily="34" charset="-122"/>
                <a:ea typeface="微软雅黑" pitchFamily="34" charset="-122"/>
              </a:rPr>
              <a:t>双目</a:t>
            </a:r>
            <a:r>
              <a:rPr kumimoji="1" lang="zh-CN" altLang="zh-CN" sz="2800" dirty="0">
                <a:latin typeface="微软雅黑" pitchFamily="34" charset="-122"/>
                <a:ea typeface="微软雅黑" pitchFamily="34" charset="-122"/>
              </a:rPr>
              <a:t>运算符；根据</a:t>
            </a:r>
            <a:r>
              <a:rPr kumimoji="1" lang="zh-CN" altLang="zh-CN" sz="2800" dirty="0">
                <a:solidFill>
                  <a:srgbClr val="FF0000"/>
                </a:solidFill>
                <a:latin typeface="微软雅黑" pitchFamily="34" charset="-122"/>
                <a:ea typeface="微软雅黑" pitchFamily="34" charset="-122"/>
              </a:rPr>
              <a:t>运算符的功能</a:t>
            </a:r>
            <a:r>
              <a:rPr kumimoji="1" lang="zh-CN" altLang="zh-CN" sz="2800" dirty="0">
                <a:latin typeface="微软雅黑" pitchFamily="34" charset="-122"/>
                <a:ea typeface="微软雅黑" pitchFamily="34" charset="-122"/>
              </a:rPr>
              <a:t>，运算符可分为</a:t>
            </a:r>
            <a:r>
              <a:rPr kumimoji="1" lang="zh-CN" altLang="zh-CN" sz="2800" dirty="0">
                <a:solidFill>
                  <a:srgbClr val="FF0000"/>
                </a:solidFill>
                <a:latin typeface="微软雅黑" pitchFamily="34" charset="-122"/>
                <a:ea typeface="微软雅黑" pitchFamily="34" charset="-122"/>
              </a:rPr>
              <a:t>算术运算符</a:t>
            </a:r>
            <a:r>
              <a:rPr kumimoji="1" lang="zh-CN" altLang="zh-CN" sz="2800" dirty="0">
                <a:solidFill>
                  <a:schemeClr val="bg1">
                    <a:lumMod val="50000"/>
                  </a:schemeClr>
                </a:solidFill>
                <a:latin typeface="微软雅黑" pitchFamily="34" charset="-122"/>
                <a:ea typeface="微软雅黑" pitchFamily="34" charset="-122"/>
              </a:rPr>
              <a:t>、</a:t>
            </a:r>
            <a:r>
              <a:rPr kumimoji="1" lang="zh-CN" altLang="zh-CN" sz="2800" dirty="0">
                <a:solidFill>
                  <a:srgbClr val="FF0000"/>
                </a:solidFill>
                <a:latin typeface="微软雅黑" pitchFamily="34" charset="-122"/>
                <a:ea typeface="微软雅黑" pitchFamily="34" charset="-122"/>
              </a:rPr>
              <a:t>赋值运算符</a:t>
            </a:r>
            <a:r>
              <a:rPr kumimoji="1" lang="zh-CN" altLang="zh-CN" sz="2800" dirty="0">
                <a:solidFill>
                  <a:schemeClr val="bg1">
                    <a:lumMod val="50000"/>
                  </a:schemeClr>
                </a:solidFill>
                <a:latin typeface="微软雅黑" pitchFamily="34" charset="-122"/>
                <a:ea typeface="微软雅黑" pitchFamily="34" charset="-122"/>
              </a:rPr>
              <a:t>、</a:t>
            </a:r>
            <a:r>
              <a:rPr kumimoji="1" lang="zh-CN" altLang="zh-CN" sz="2800" dirty="0">
                <a:solidFill>
                  <a:srgbClr val="FF0000"/>
                </a:solidFill>
                <a:latin typeface="微软雅黑" pitchFamily="34" charset="-122"/>
                <a:ea typeface="微软雅黑" pitchFamily="34" charset="-122"/>
              </a:rPr>
              <a:t>比较运算</a:t>
            </a:r>
            <a:r>
              <a:rPr kumimoji="1" lang="zh-CN" altLang="en-US" sz="2800" dirty="0">
                <a:solidFill>
                  <a:srgbClr val="FF0000"/>
                </a:solidFill>
                <a:latin typeface="微软雅黑" pitchFamily="34" charset="-122"/>
                <a:ea typeface="微软雅黑" pitchFamily="34" charset="-122"/>
              </a:rPr>
              <a:t>符</a:t>
            </a:r>
            <a:r>
              <a:rPr kumimoji="1" lang="zh-CN" altLang="zh-CN" sz="2800" dirty="0">
                <a:solidFill>
                  <a:schemeClr val="bg1">
                    <a:lumMod val="50000"/>
                  </a:schemeClr>
                </a:solidFill>
                <a:latin typeface="微软雅黑" pitchFamily="34" charset="-122"/>
                <a:ea typeface="微软雅黑" pitchFamily="34" charset="-122"/>
              </a:rPr>
              <a:t>、</a:t>
            </a:r>
            <a:r>
              <a:rPr kumimoji="1" lang="zh-CN" altLang="zh-CN" sz="2800" dirty="0">
                <a:solidFill>
                  <a:srgbClr val="FF0000"/>
                </a:solidFill>
                <a:latin typeface="微软雅黑" pitchFamily="34" charset="-122"/>
                <a:ea typeface="微软雅黑" pitchFamily="34" charset="-122"/>
              </a:rPr>
              <a:t>逻辑运算</a:t>
            </a:r>
            <a:r>
              <a:rPr kumimoji="1" lang="zh-CN" altLang="en-US" sz="2800" dirty="0">
                <a:solidFill>
                  <a:srgbClr val="FF0000"/>
                </a:solidFill>
                <a:latin typeface="微软雅黑" pitchFamily="34" charset="-122"/>
                <a:ea typeface="微软雅黑" pitchFamily="34" charset="-122"/>
              </a:rPr>
              <a:t>符</a:t>
            </a:r>
            <a:r>
              <a:rPr kumimoji="1" lang="zh-CN" altLang="zh-CN" sz="2800" dirty="0">
                <a:latin typeface="微软雅黑" pitchFamily="34" charset="-122"/>
                <a:ea typeface="微软雅黑" pitchFamily="34" charset="-122"/>
              </a:rPr>
              <a:t>和</a:t>
            </a:r>
            <a:r>
              <a:rPr kumimoji="1" lang="zh-CN" altLang="zh-CN" sz="2800" dirty="0">
                <a:solidFill>
                  <a:srgbClr val="FF0000"/>
                </a:solidFill>
                <a:latin typeface="微软雅黑" pitchFamily="34" charset="-122"/>
                <a:ea typeface="微软雅黑" pitchFamily="34" charset="-122"/>
              </a:rPr>
              <a:t>成员运算符</a:t>
            </a:r>
            <a:r>
              <a:rPr kumimoji="1" lang="zh-CN" altLang="en-US" sz="2800" dirty="0">
                <a:solidFill>
                  <a:schemeClr val="bg1">
                    <a:lumMod val="50000"/>
                  </a:schemeClr>
                </a:solidFill>
                <a:latin typeface="微软雅黑" pitchFamily="34" charset="-122"/>
                <a:ea typeface="微软雅黑" pitchFamily="34" charset="-122"/>
              </a:rPr>
              <a:t>。</a:t>
            </a:r>
          </a:p>
        </p:txBody>
      </p:sp>
      <p:pic>
        <p:nvPicPr>
          <p:cNvPr id="4" name="图片 3">
            <a:extLst>
              <a:ext uri="{FF2B5EF4-FFF2-40B4-BE49-F238E27FC236}">
                <a16:creationId xmlns:a16="http://schemas.microsoft.com/office/drawing/2014/main" id="{FDDB2396-C936-4F89-935B-276798B67F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178" y="3323889"/>
            <a:ext cx="4079966" cy="2604018"/>
          </a:xfrm>
          <a:prstGeom prst="rect">
            <a:avLst/>
          </a:prstGeom>
        </p:spPr>
      </p:pic>
    </p:spTree>
    <p:custDataLst>
      <p:tags r:id="rId1"/>
    </p:custDataLst>
    <p:extLst>
      <p:ext uri="{BB962C8B-B14F-4D97-AF65-F5344CB8AC3E}">
        <p14:creationId xmlns:p14="http://schemas.microsoft.com/office/powerpoint/2010/main" val="941818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85DCEA-F0F2-4E7C-B87F-51C42B646868}"/>
              </a:ext>
            </a:extLst>
          </p:cNvPr>
          <p:cNvSpPr txBox="1"/>
          <p:nvPr/>
        </p:nvSpPr>
        <p:spPr>
          <a:xfrm>
            <a:off x="731289" y="284625"/>
            <a:ext cx="388121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算术运算符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9EB27BFB-E205-4A12-9463-9F03B6600184}"/>
              </a:ext>
            </a:extLst>
          </p:cNvPr>
          <p:cNvSpPr>
            <a:spLocks noChangeArrowheads="1"/>
          </p:cNvSpPr>
          <p:nvPr/>
        </p:nvSpPr>
        <p:spPr bwMode="auto">
          <a:xfrm>
            <a:off x="909515" y="1275285"/>
            <a:ext cx="1039495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算术运算符包括</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和</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，这些运算符都是双目运算符，</a:t>
            </a:r>
            <a:r>
              <a:rPr lang="zh-CN" altLang="en-US" sz="2600" dirty="0">
                <a:latin typeface="微软雅黑" pitchFamily="34" charset="-122"/>
                <a:ea typeface="微软雅黑" pitchFamily="34" charset="-122"/>
              </a:rPr>
              <a:t>每个</a:t>
            </a:r>
            <a:r>
              <a:rPr lang="zh-CN" altLang="zh-CN" sz="2600" dirty="0">
                <a:latin typeface="微软雅黑" pitchFamily="34" charset="-122"/>
                <a:ea typeface="微软雅黑" pitchFamily="34" charset="-122"/>
              </a:rPr>
              <a:t>运算符可以</a:t>
            </a:r>
            <a:r>
              <a:rPr lang="zh-CN" altLang="en-US" sz="2600" dirty="0">
                <a:latin typeface="微软雅黑" pitchFamily="34" charset="-122"/>
                <a:ea typeface="微软雅黑" pitchFamily="34" charset="-122"/>
              </a:rPr>
              <a:t>与</a:t>
            </a:r>
            <a:r>
              <a:rPr lang="zh-CN" altLang="zh-CN" sz="2600" dirty="0">
                <a:latin typeface="微软雅黑" pitchFamily="34" charset="-122"/>
                <a:ea typeface="微软雅黑" pitchFamily="34" charset="-122"/>
              </a:rPr>
              <a:t>两个操作数组成一个表达式。</a:t>
            </a:r>
          </a:p>
        </p:txBody>
      </p:sp>
      <p:graphicFrame>
        <p:nvGraphicFramePr>
          <p:cNvPr id="4" name="表格 3"/>
          <p:cNvGraphicFramePr>
            <a:graphicFrameLocks noGrp="1"/>
          </p:cNvGraphicFramePr>
          <p:nvPr>
            <p:extLst>
              <p:ext uri="{D42A27DB-BD31-4B8C-83A1-F6EECF244321}">
                <p14:modId xmlns:p14="http://schemas.microsoft.com/office/powerpoint/2010/main" val="2719428911"/>
              </p:ext>
            </p:extLst>
          </p:nvPr>
        </p:nvGraphicFramePr>
        <p:xfrm>
          <a:off x="1736703" y="2542180"/>
          <a:ext cx="9035800" cy="3379648"/>
        </p:xfrm>
        <a:graphic>
          <a:graphicData uri="http://schemas.openxmlformats.org/drawingml/2006/table">
            <a:tbl>
              <a:tblPr firstRow="1" firstCol="1" bandRow="1">
                <a:tableStyleId>{69CF1AB2-1976-4502-BF36-3FF5EA218861}</a:tableStyleId>
              </a:tblPr>
              <a:tblGrid>
                <a:gridCol w="1587904">
                  <a:extLst>
                    <a:ext uri="{9D8B030D-6E8A-4147-A177-3AD203B41FA5}">
                      <a16:colId xmlns:a16="http://schemas.microsoft.com/office/drawing/2014/main" val="54471691"/>
                    </a:ext>
                  </a:extLst>
                </a:gridCol>
                <a:gridCol w="2498831">
                  <a:extLst>
                    <a:ext uri="{9D8B030D-6E8A-4147-A177-3AD203B41FA5}">
                      <a16:colId xmlns:a16="http://schemas.microsoft.com/office/drawing/2014/main" val="1850516090"/>
                    </a:ext>
                  </a:extLst>
                </a:gridCol>
                <a:gridCol w="4949065">
                  <a:extLst>
                    <a:ext uri="{9D8B030D-6E8A-4147-A177-3AD203B41FA5}">
                      <a16:colId xmlns:a16="http://schemas.microsoft.com/office/drawing/2014/main" val="3305422638"/>
                    </a:ext>
                  </a:extLst>
                </a:gridCol>
              </a:tblGrid>
              <a:tr h="422456">
                <a:tc>
                  <a:txBody>
                    <a:bodyPr/>
                    <a:lstStyle/>
                    <a:p>
                      <a:pPr marL="0" algn="ctr" defTabSz="914354" rtl="0" eaLnBrk="1" latinLnBrk="0" hangingPunct="1">
                        <a:lnSpc>
                          <a:spcPts val="1350"/>
                        </a:lnSpc>
                        <a:spcAft>
                          <a:spcPts val="0"/>
                        </a:spcAft>
                      </a:pPr>
                      <a:r>
                        <a:rPr lang="zh-CN" sz="1800" kern="750" dirty="0">
                          <a:effectLst/>
                        </a:rPr>
                        <a:t>运算符</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描述</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实例</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119342607"/>
                  </a:ext>
                </a:extLst>
              </a:tr>
              <a:tr h="422456">
                <a:tc>
                  <a:txBody>
                    <a:bodyPr/>
                    <a:lstStyle/>
                    <a:p>
                      <a:pPr marL="0" algn="ctr" defTabSz="914354" rtl="0" eaLnBrk="1" latinLnBrk="0" hangingPunct="1">
                        <a:lnSpc>
                          <a:spcPts val="1350"/>
                        </a:lnSpc>
                        <a:spcAft>
                          <a:spcPts val="0"/>
                        </a:spcAft>
                      </a:pPr>
                      <a:r>
                        <a:rPr lang="en-US" sz="1800" kern="750" dirty="0">
                          <a:effectLst/>
                        </a:rPr>
                        <a:t>+</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加法运算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15</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702905478"/>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减法运算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5</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7254704"/>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乘法运算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50</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454611816"/>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除法运算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2</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195219049"/>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取余运算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0</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552654477"/>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幂运算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为</a:t>
                      </a:r>
                      <a:r>
                        <a:rPr lang="en-US" sz="1800" kern="750" dirty="0">
                          <a:effectLst/>
                        </a:rPr>
                        <a:t>10</a:t>
                      </a:r>
                      <a:r>
                        <a:rPr lang="zh-CN" sz="1800" kern="750" dirty="0">
                          <a:effectLst/>
                        </a:rPr>
                        <a:t>的</a:t>
                      </a:r>
                      <a:r>
                        <a:rPr lang="en-US" sz="1800" kern="750" dirty="0">
                          <a:effectLst/>
                        </a:rPr>
                        <a:t>5</a:t>
                      </a:r>
                      <a:r>
                        <a:rPr lang="zh-CN" sz="1800" kern="750" dirty="0">
                          <a:effectLst/>
                        </a:rPr>
                        <a:t>次方，输出结果</a:t>
                      </a:r>
                      <a:r>
                        <a:rPr lang="en-US" sz="1800" kern="750" dirty="0">
                          <a:effectLst/>
                        </a:rPr>
                        <a:t>100000</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065309498"/>
                  </a:ext>
                </a:extLst>
              </a:tr>
              <a:tr h="422456">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取商运算（向下取整）</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 // b</a:t>
                      </a:r>
                      <a:r>
                        <a:rPr lang="zh-CN" sz="1800" kern="750" dirty="0">
                          <a:effectLst/>
                        </a:rPr>
                        <a:t>输出结果</a:t>
                      </a:r>
                      <a:r>
                        <a:rPr lang="en-US" sz="1800" kern="750" dirty="0">
                          <a:effectLst/>
                        </a:rPr>
                        <a:t>2</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068744616"/>
                  </a:ext>
                </a:extLst>
              </a:tr>
            </a:tbl>
          </a:graphicData>
        </a:graphic>
      </p:graphicFrame>
    </p:spTree>
    <p:custDataLst>
      <p:tags r:id="rId1"/>
    </p:custDataLst>
    <p:extLst>
      <p:ext uri="{BB962C8B-B14F-4D97-AF65-F5344CB8AC3E}">
        <p14:creationId xmlns:p14="http://schemas.microsoft.com/office/powerpoint/2010/main" val="3051559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AA147A06-6F45-4FF8-917B-D2BE18E51F8E}"/>
              </a:ext>
            </a:extLst>
          </p:cNvPr>
          <p:cNvSpPr>
            <a:spLocks noChangeArrowheads="1"/>
          </p:cNvSpPr>
          <p:nvPr/>
        </p:nvSpPr>
        <p:spPr bwMode="auto">
          <a:xfrm>
            <a:off x="512729" y="1067338"/>
            <a:ext cx="11467502" cy="53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Python</a:t>
            </a:r>
            <a:r>
              <a:rPr lang="zh-CN" altLang="zh-CN" sz="2600" dirty="0">
                <a:latin typeface="微软雅黑" pitchFamily="34" charset="-122"/>
                <a:ea typeface="微软雅黑" pitchFamily="34" charset="-122"/>
              </a:rPr>
              <a:t>中的算术运算符支持对相同或不同类型的数字进行混合运算</a:t>
            </a:r>
            <a:r>
              <a:rPr lang="zh-CN" altLang="en-US" sz="2600" dirty="0">
                <a:latin typeface="微软雅黑" pitchFamily="34" charset="-122"/>
                <a:ea typeface="微软雅黑" pitchFamily="34" charset="-122"/>
              </a:rPr>
              <a:t>。</a:t>
            </a:r>
            <a:endParaRPr lang="zh-CN" altLang="zh-CN" sz="2600" dirty="0">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id="{91D7490B-01C1-4DA6-86E4-25E5CA48D9B7}"/>
              </a:ext>
            </a:extLst>
          </p:cNvPr>
          <p:cNvSpPr/>
          <p:nvPr/>
        </p:nvSpPr>
        <p:spPr>
          <a:xfrm>
            <a:off x="2248849" y="1818549"/>
            <a:ext cx="7786254" cy="2212122"/>
          </a:xfrm>
          <a:prstGeom prst="rect">
            <a:avLst/>
          </a:prstGeom>
          <a:noFill/>
          <a:ln w="19050">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lnSpc>
                <a:spcPct val="120000"/>
              </a:lnSpc>
              <a:buFontTx/>
              <a:buNone/>
              <a:defRPr/>
            </a:pPr>
            <a:endParaRPr kumimoji="1" lang="zh-CN" altLang="zh-CN" dirty="0">
              <a:latin typeface="Times New Roman" panose="02020603050405020304" charset="0"/>
              <a:ea typeface="微软雅黑" panose="020B0503020204020204" charset="-122"/>
            </a:endParaRPr>
          </a:p>
        </p:txBody>
      </p:sp>
      <p:sp>
        <p:nvSpPr>
          <p:cNvPr id="4" name="文本框 2">
            <a:extLst>
              <a:ext uri="{FF2B5EF4-FFF2-40B4-BE49-F238E27FC236}">
                <a16:creationId xmlns:a16="http://schemas.microsoft.com/office/drawing/2014/main" id="{1B6F36A7-EBA3-49F9-AF39-2729C68AE824}"/>
              </a:ext>
            </a:extLst>
          </p:cNvPr>
          <p:cNvSpPr txBox="1">
            <a:spLocks noChangeArrowheads="1"/>
          </p:cNvSpPr>
          <p:nvPr/>
        </p:nvSpPr>
        <p:spPr bwMode="auto">
          <a:xfrm>
            <a:off x="2765958" y="1878954"/>
            <a:ext cx="6752035"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等线" charset="-122"/>
                <a:ea typeface="宋体" pitchFamily="2" charset="-122"/>
              </a:defRPr>
            </a:lvl1pPr>
            <a:lvl2pPr>
              <a:defRPr sz="2400">
                <a:solidFill>
                  <a:schemeClr val="tx1"/>
                </a:solidFill>
                <a:latin typeface="等线" charset="-122"/>
                <a:ea typeface="宋体" pitchFamily="2" charset="-122"/>
              </a:defRPr>
            </a:lvl2pPr>
            <a:lvl3pPr>
              <a:defRPr sz="2400">
                <a:solidFill>
                  <a:schemeClr val="tx1"/>
                </a:solidFill>
                <a:latin typeface="等线" charset="-122"/>
                <a:ea typeface="宋体" pitchFamily="2" charset="-122"/>
              </a:defRPr>
            </a:lvl3pPr>
            <a:lvl4pPr>
              <a:defRPr sz="2400">
                <a:solidFill>
                  <a:schemeClr val="tx1"/>
                </a:solidFill>
                <a:latin typeface="等线" charset="-122"/>
                <a:ea typeface="宋体" pitchFamily="2" charset="-122"/>
              </a:defRPr>
            </a:lvl4pPr>
            <a:lvl5pPr>
              <a:defRPr sz="2400">
                <a:solidFill>
                  <a:schemeClr val="tx1"/>
                </a:solidFill>
                <a:latin typeface="等线" charset="-122"/>
                <a:ea typeface="宋体" pitchFamily="2" charset="-122"/>
              </a:defRPr>
            </a:lvl5pPr>
            <a:lvl6pPr fontAlgn="base">
              <a:spcBef>
                <a:spcPct val="0"/>
              </a:spcBef>
              <a:spcAft>
                <a:spcPct val="0"/>
              </a:spcAft>
              <a:buFont typeface="Arial" pitchFamily="34" charset="0"/>
              <a:defRPr sz="2400">
                <a:solidFill>
                  <a:schemeClr val="tx1"/>
                </a:solidFill>
                <a:latin typeface="等线" charset="-122"/>
                <a:ea typeface="宋体" pitchFamily="2" charset="-122"/>
              </a:defRPr>
            </a:lvl6pPr>
            <a:lvl7pPr fontAlgn="base">
              <a:spcBef>
                <a:spcPct val="0"/>
              </a:spcBef>
              <a:spcAft>
                <a:spcPct val="0"/>
              </a:spcAft>
              <a:buFont typeface="Arial" pitchFamily="34" charset="0"/>
              <a:defRPr sz="2400">
                <a:solidFill>
                  <a:schemeClr val="tx1"/>
                </a:solidFill>
                <a:latin typeface="等线" charset="-122"/>
                <a:ea typeface="宋体" pitchFamily="2" charset="-122"/>
              </a:defRPr>
            </a:lvl7pPr>
            <a:lvl8pPr fontAlgn="base">
              <a:spcBef>
                <a:spcPct val="0"/>
              </a:spcBef>
              <a:spcAft>
                <a:spcPct val="0"/>
              </a:spcAft>
              <a:buFont typeface="Arial" pitchFamily="34" charset="0"/>
              <a:defRPr sz="2400">
                <a:solidFill>
                  <a:schemeClr val="tx1"/>
                </a:solidFill>
                <a:latin typeface="等线" charset="-122"/>
                <a:ea typeface="宋体" pitchFamily="2" charset="-122"/>
              </a:defRPr>
            </a:lvl8pPr>
            <a:lvl9pPr fontAlgn="base">
              <a:spcBef>
                <a:spcPct val="0"/>
              </a:spcBef>
              <a:spcAft>
                <a:spcPct val="0"/>
              </a:spcAft>
              <a:buFont typeface="Arial" pitchFamily="34" charset="0"/>
              <a:defRPr sz="2400">
                <a:solidFill>
                  <a:schemeClr val="tx1"/>
                </a:solidFill>
                <a:latin typeface="等线" charset="-122"/>
                <a:ea typeface="宋体" pitchFamily="2" charset="-122"/>
              </a:defRPr>
            </a:lvl9pPr>
          </a:lstStyle>
          <a:p>
            <a:r>
              <a:rPr lang="en-US" altLang="zh-CN" sz="2200" dirty="0">
                <a:latin typeface="Times New Roman" pitchFamily="18" charset="0"/>
              </a:rPr>
              <a:t>&gt;&gt;&gt;  3 + (3+2j)		# </a:t>
            </a:r>
            <a:r>
              <a:rPr lang="zh-CN" altLang="zh-CN" sz="2200" dirty="0">
                <a:latin typeface="Times New Roman" pitchFamily="18" charset="0"/>
              </a:rPr>
              <a:t>整型</a:t>
            </a:r>
            <a:r>
              <a:rPr lang="en-US" altLang="zh-CN" sz="2200" dirty="0">
                <a:latin typeface="Times New Roman" pitchFamily="18" charset="0"/>
              </a:rPr>
              <a:t> + </a:t>
            </a:r>
            <a:r>
              <a:rPr lang="zh-CN" altLang="zh-CN" sz="2200" dirty="0">
                <a:latin typeface="Times New Roman" pitchFamily="18" charset="0"/>
              </a:rPr>
              <a:t>复数</a:t>
            </a:r>
          </a:p>
          <a:p>
            <a:r>
              <a:rPr lang="en-US" altLang="zh-CN" sz="2200" dirty="0">
                <a:latin typeface="Times New Roman" pitchFamily="18" charset="0"/>
              </a:rPr>
              <a:t>(6+2j)</a:t>
            </a:r>
            <a:endParaRPr lang="zh-CN" altLang="zh-CN" sz="2200" dirty="0">
              <a:latin typeface="Times New Roman" pitchFamily="18" charset="0"/>
            </a:endParaRPr>
          </a:p>
          <a:p>
            <a:r>
              <a:rPr lang="en-US" altLang="zh-CN" sz="2200" dirty="0">
                <a:latin typeface="Times New Roman" pitchFamily="18" charset="0"/>
              </a:rPr>
              <a:t>&gt;&gt;&gt;  3 * 4.5			# </a:t>
            </a:r>
            <a:r>
              <a:rPr lang="zh-CN" altLang="zh-CN" sz="2200" dirty="0">
                <a:latin typeface="Times New Roman" pitchFamily="18" charset="0"/>
              </a:rPr>
              <a:t>整型</a:t>
            </a:r>
            <a:r>
              <a:rPr lang="en-US" altLang="zh-CN" sz="2200" dirty="0">
                <a:latin typeface="Times New Roman" pitchFamily="18" charset="0"/>
              </a:rPr>
              <a:t> * </a:t>
            </a:r>
            <a:r>
              <a:rPr lang="zh-CN" altLang="zh-CN" sz="2200" dirty="0">
                <a:latin typeface="Times New Roman" pitchFamily="18" charset="0"/>
              </a:rPr>
              <a:t>浮点型</a:t>
            </a:r>
          </a:p>
          <a:p>
            <a:r>
              <a:rPr lang="en-US" altLang="zh-CN" sz="2200" dirty="0">
                <a:latin typeface="Times New Roman" pitchFamily="18" charset="0"/>
              </a:rPr>
              <a:t>13.5</a:t>
            </a:r>
            <a:endParaRPr lang="zh-CN" altLang="zh-CN" sz="2200" dirty="0">
              <a:latin typeface="Times New Roman" pitchFamily="18" charset="0"/>
            </a:endParaRPr>
          </a:p>
          <a:p>
            <a:r>
              <a:rPr lang="en-US" altLang="zh-CN" sz="2200" dirty="0">
                <a:latin typeface="Times New Roman" pitchFamily="18" charset="0"/>
              </a:rPr>
              <a:t>&gt;&gt;&gt;  True + (1+2j)		# </a:t>
            </a:r>
            <a:r>
              <a:rPr lang="zh-CN" altLang="zh-CN" sz="2200" dirty="0">
                <a:latin typeface="Times New Roman" pitchFamily="18" charset="0"/>
              </a:rPr>
              <a:t>布尔类型</a:t>
            </a:r>
            <a:r>
              <a:rPr lang="en-US" altLang="zh-CN" sz="2200" dirty="0">
                <a:latin typeface="Times New Roman" pitchFamily="18" charset="0"/>
              </a:rPr>
              <a:t> + </a:t>
            </a:r>
            <a:r>
              <a:rPr lang="zh-CN" altLang="zh-CN" sz="2200" dirty="0">
                <a:latin typeface="Times New Roman" pitchFamily="18" charset="0"/>
              </a:rPr>
              <a:t>复数</a:t>
            </a:r>
          </a:p>
          <a:p>
            <a:r>
              <a:rPr lang="en-US" altLang="zh-CN" sz="2200" dirty="0">
                <a:latin typeface="Times New Roman" pitchFamily="18" charset="0"/>
              </a:rPr>
              <a:t>(2+2j)</a:t>
            </a:r>
            <a:endParaRPr lang="zh-CN" altLang="zh-CN" sz="2200" dirty="0">
              <a:latin typeface="Times New Roman" pitchFamily="18" charset="0"/>
            </a:endParaRPr>
          </a:p>
        </p:txBody>
      </p:sp>
      <p:sp>
        <p:nvSpPr>
          <p:cNvPr id="5" name="矩形 2">
            <a:extLst>
              <a:ext uri="{FF2B5EF4-FFF2-40B4-BE49-F238E27FC236}">
                <a16:creationId xmlns:a16="http://schemas.microsoft.com/office/drawing/2014/main" id="{A20D2A74-AF79-4AA6-A2ED-98B705A5C7DD}"/>
              </a:ext>
            </a:extLst>
          </p:cNvPr>
          <p:cNvSpPr>
            <a:spLocks noChangeArrowheads="1"/>
          </p:cNvSpPr>
          <p:nvPr/>
        </p:nvSpPr>
        <p:spPr bwMode="auto">
          <a:xfrm>
            <a:off x="512729" y="4030598"/>
            <a:ext cx="11559457"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Python</a:t>
            </a:r>
            <a:r>
              <a:rPr lang="zh-CN" altLang="zh-CN" sz="2600" dirty="0">
                <a:latin typeface="微软雅黑" pitchFamily="34" charset="-122"/>
                <a:ea typeface="微软雅黑" pitchFamily="34" charset="-122"/>
              </a:rPr>
              <a:t>在对不同类型的对象进行运算时，会强制将对象的类型进行临时类型转换，这些转换遵循如下规律：</a:t>
            </a:r>
          </a:p>
        </p:txBody>
      </p:sp>
      <p:sp>
        <p:nvSpPr>
          <p:cNvPr id="6" name="矩形 5">
            <a:extLst>
              <a:ext uri="{FF2B5EF4-FFF2-40B4-BE49-F238E27FC236}">
                <a16:creationId xmlns:a16="http://schemas.microsoft.com/office/drawing/2014/main" id="{7E8ADAFE-9999-4E10-8A7D-5EFB4D46A567}"/>
              </a:ext>
            </a:extLst>
          </p:cNvPr>
          <p:cNvSpPr/>
          <p:nvPr/>
        </p:nvSpPr>
        <p:spPr>
          <a:xfrm>
            <a:off x="1740645" y="5098450"/>
            <a:ext cx="8894618" cy="1384995"/>
          </a:xfrm>
          <a:prstGeom prst="rect">
            <a:avLst/>
          </a:prstGeom>
          <a:solidFill>
            <a:schemeClr val="accent5">
              <a:lumMod val="40000"/>
              <a:lumOff val="60000"/>
            </a:schemeClr>
          </a:solidFill>
        </p:spPr>
        <p:txBody>
          <a:bodyPr wrap="square">
            <a:spAutoFit/>
          </a:bodyPr>
          <a:lstStyle/>
          <a:p>
            <a:pPr marL="514350" lvl="0" indent="-514350">
              <a:buFont typeface="+mj-lt"/>
              <a:buAutoNum type="arabicPeriod"/>
            </a:pPr>
            <a:r>
              <a:rPr lang="zh-CN" altLang="zh-CN" sz="2800" dirty="0">
                <a:latin typeface="楷体" pitchFamily="49" charset="-122"/>
                <a:ea typeface="楷体" pitchFamily="49" charset="-122"/>
                <a:cs typeface="Times New Roman" pitchFamily="18" charset="0"/>
              </a:rPr>
              <a:t>布尔类型进行算术运算时，被视为数值</a:t>
            </a:r>
            <a:r>
              <a:rPr lang="en-US" altLang="zh-CN" sz="2800" dirty="0">
                <a:latin typeface="楷体" pitchFamily="49" charset="-122"/>
                <a:ea typeface="楷体" pitchFamily="49" charset="-122"/>
                <a:cs typeface="Times New Roman" pitchFamily="18" charset="0"/>
              </a:rPr>
              <a:t>0</a:t>
            </a:r>
            <a:r>
              <a:rPr lang="zh-CN" altLang="zh-CN" sz="2800" dirty="0">
                <a:latin typeface="楷体" pitchFamily="49" charset="-122"/>
                <a:ea typeface="楷体" pitchFamily="49" charset="-122"/>
                <a:cs typeface="Times New Roman" pitchFamily="18" charset="0"/>
              </a:rPr>
              <a:t>或</a:t>
            </a:r>
            <a:r>
              <a:rPr lang="en-US" altLang="zh-CN" sz="2800" dirty="0">
                <a:latin typeface="楷体" pitchFamily="49" charset="-122"/>
                <a:ea typeface="楷体" pitchFamily="49" charset="-122"/>
                <a:cs typeface="Times New Roman" pitchFamily="18" charset="0"/>
              </a:rPr>
              <a:t>1</a:t>
            </a:r>
            <a:r>
              <a:rPr lang="zh-CN" altLang="zh-CN" sz="2800" dirty="0">
                <a:latin typeface="楷体" pitchFamily="49" charset="-122"/>
                <a:ea typeface="楷体" pitchFamily="49" charset="-122"/>
                <a:cs typeface="Times New Roman" pitchFamily="18" charset="0"/>
              </a:rPr>
              <a:t>；</a:t>
            </a:r>
          </a:p>
          <a:p>
            <a:pPr marL="514350" lvl="0" indent="-514350">
              <a:buFont typeface="+mj-lt"/>
              <a:buAutoNum type="arabicPeriod"/>
            </a:pPr>
            <a:r>
              <a:rPr lang="zh-CN" altLang="zh-CN" sz="2800" dirty="0">
                <a:latin typeface="楷体" pitchFamily="49" charset="-122"/>
                <a:ea typeface="楷体" pitchFamily="49" charset="-122"/>
                <a:cs typeface="Times New Roman" pitchFamily="18" charset="0"/>
              </a:rPr>
              <a:t>整型与浮点型运算时，将整型转化为浮点型；</a:t>
            </a:r>
          </a:p>
          <a:p>
            <a:pPr marL="514350" lvl="0" indent="-514350">
              <a:buFont typeface="+mj-lt"/>
              <a:buAutoNum type="arabicPeriod"/>
            </a:pPr>
            <a:r>
              <a:rPr lang="zh-CN" altLang="zh-CN" sz="2800" dirty="0">
                <a:latin typeface="楷体" pitchFamily="49" charset="-122"/>
                <a:ea typeface="楷体" pitchFamily="49" charset="-122"/>
                <a:cs typeface="Times New Roman" pitchFamily="18" charset="0"/>
              </a:rPr>
              <a:t>其它类型与复数运算时，将其它类型转换为复数类型。</a:t>
            </a:r>
          </a:p>
        </p:txBody>
      </p:sp>
    </p:spTree>
    <p:custDataLst>
      <p:tags r:id="rId1"/>
    </p:custDataLst>
    <p:extLst>
      <p:ext uri="{BB962C8B-B14F-4D97-AF65-F5344CB8AC3E}">
        <p14:creationId xmlns:p14="http://schemas.microsoft.com/office/powerpoint/2010/main" val="423588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43613F-9324-4227-88AB-633DA1602BB3}"/>
              </a:ext>
            </a:extLst>
          </p:cNvPr>
          <p:cNvSpPr txBox="1"/>
          <p:nvPr/>
        </p:nvSpPr>
        <p:spPr>
          <a:xfrm>
            <a:off x="774832" y="336877"/>
            <a:ext cx="388121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赋值运算符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6" name="矩形 2">
            <a:extLst>
              <a:ext uri="{FF2B5EF4-FFF2-40B4-BE49-F238E27FC236}">
                <a16:creationId xmlns:a16="http://schemas.microsoft.com/office/drawing/2014/main" id="{E6521C82-F638-4A7F-A5ED-D9262B38C08E}"/>
              </a:ext>
            </a:extLst>
          </p:cNvPr>
          <p:cNvSpPr>
            <a:spLocks noChangeArrowheads="1"/>
          </p:cNvSpPr>
          <p:nvPr/>
        </p:nvSpPr>
        <p:spPr bwMode="auto">
          <a:xfrm>
            <a:off x="548358" y="1274437"/>
            <a:ext cx="1153779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zh-CN" sz="2800" dirty="0">
                <a:latin typeface="微软雅黑" pitchFamily="34" charset="-122"/>
                <a:ea typeface="微软雅黑" pitchFamily="34" charset="-122"/>
              </a:rPr>
              <a:t>“</a:t>
            </a:r>
            <a:r>
              <a:rPr lang="en-US" altLang="zh-CN"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”是基本的赋值运算符，</a:t>
            </a:r>
            <a:r>
              <a:rPr lang="zh-CN" altLang="en-US" sz="2800" dirty="0">
                <a:latin typeface="微软雅黑" pitchFamily="34" charset="-122"/>
                <a:ea typeface="微软雅黑" pitchFamily="34" charset="-122"/>
              </a:rPr>
              <a:t>其</a:t>
            </a:r>
            <a:r>
              <a:rPr lang="zh-CN" altLang="zh-CN" sz="2800" dirty="0">
                <a:latin typeface="微软雅黑" pitchFamily="34" charset="-122"/>
                <a:ea typeface="微软雅黑" pitchFamily="34" charset="-122"/>
              </a:rPr>
              <a:t>功能是将一个表达式或对象赋给一个左值，其中左值必须是一个可修改的值，不能为一个常量</a:t>
            </a:r>
            <a:r>
              <a:rPr lang="zh-CN" altLang="en-US"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此外“</a:t>
            </a:r>
            <a:r>
              <a:rPr lang="en-US" altLang="zh-CN" sz="2800" dirty="0">
                <a:latin typeface="微软雅黑" pitchFamily="34" charset="-122"/>
                <a:ea typeface="微软雅黑" pitchFamily="34" charset="-122"/>
              </a:rPr>
              <a:t>=</a:t>
            </a:r>
            <a:r>
              <a:rPr lang="zh-CN" altLang="zh-CN" sz="2800" dirty="0">
                <a:latin typeface="微软雅黑" pitchFamily="34" charset="-122"/>
                <a:ea typeface="微软雅黑" pitchFamily="34" charset="-122"/>
              </a:rPr>
              <a:t>”可与算术运算符组合成复合赋值运算符。</a:t>
            </a:r>
          </a:p>
        </p:txBody>
      </p:sp>
      <p:graphicFrame>
        <p:nvGraphicFramePr>
          <p:cNvPr id="8" name="表格 7"/>
          <p:cNvGraphicFramePr>
            <a:graphicFrameLocks noGrp="1"/>
          </p:cNvGraphicFramePr>
          <p:nvPr>
            <p:extLst>
              <p:ext uri="{D42A27DB-BD31-4B8C-83A1-F6EECF244321}">
                <p14:modId xmlns:p14="http://schemas.microsoft.com/office/powerpoint/2010/main" val="4022312617"/>
              </p:ext>
            </p:extLst>
          </p:nvPr>
        </p:nvGraphicFramePr>
        <p:xfrm>
          <a:off x="2104154" y="3077530"/>
          <a:ext cx="8729307" cy="3240000"/>
        </p:xfrm>
        <a:graphic>
          <a:graphicData uri="http://schemas.openxmlformats.org/drawingml/2006/table">
            <a:tbl>
              <a:tblPr firstRow="1" firstCol="1" bandRow="1">
                <a:tableStyleId>{69CF1AB2-1976-4502-BF36-3FF5EA218861}</a:tableStyleId>
              </a:tblPr>
              <a:tblGrid>
                <a:gridCol w="2058543">
                  <a:extLst>
                    <a:ext uri="{9D8B030D-6E8A-4147-A177-3AD203B41FA5}">
                      <a16:colId xmlns:a16="http://schemas.microsoft.com/office/drawing/2014/main" val="4057391504"/>
                    </a:ext>
                  </a:extLst>
                </a:gridCol>
                <a:gridCol w="2926080">
                  <a:extLst>
                    <a:ext uri="{9D8B030D-6E8A-4147-A177-3AD203B41FA5}">
                      <a16:colId xmlns:a16="http://schemas.microsoft.com/office/drawing/2014/main" val="4276893704"/>
                    </a:ext>
                  </a:extLst>
                </a:gridCol>
                <a:gridCol w="3744684">
                  <a:extLst>
                    <a:ext uri="{9D8B030D-6E8A-4147-A177-3AD203B41FA5}">
                      <a16:colId xmlns:a16="http://schemas.microsoft.com/office/drawing/2014/main" val="2701252354"/>
                    </a:ext>
                  </a:extLst>
                </a:gridCol>
              </a:tblGrid>
              <a:tr h="360000">
                <a:tc>
                  <a:txBody>
                    <a:bodyPr/>
                    <a:lstStyle/>
                    <a:p>
                      <a:pPr marL="0" algn="ctr" defTabSz="914354" rtl="0" eaLnBrk="1" latinLnBrk="0" hangingPunct="1">
                        <a:lnSpc>
                          <a:spcPts val="1350"/>
                        </a:lnSpc>
                        <a:spcAft>
                          <a:spcPts val="0"/>
                        </a:spcAft>
                      </a:pPr>
                      <a:r>
                        <a:rPr lang="zh-CN" sz="1800" kern="750" dirty="0">
                          <a:effectLst/>
                        </a:rPr>
                        <a:t>运算符</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描述</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实例</a:t>
                      </a:r>
                      <a:endParaRPr lang="zh-CN" sz="1800"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919721887"/>
                  </a:ext>
                </a:extLst>
              </a:tr>
              <a:tr h="360000">
                <a:tc>
                  <a:txBody>
                    <a:bodyPr/>
                    <a:lstStyle/>
                    <a:p>
                      <a:pPr marL="0" algn="ctr" defTabSz="914354" rtl="0" eaLnBrk="1" latinLnBrk="0" hangingPunct="1">
                        <a:lnSpc>
                          <a:spcPts val="1350"/>
                        </a:lnSpc>
                        <a:spcAft>
                          <a:spcPts val="0"/>
                        </a:spcAft>
                      </a:pPr>
                      <a:r>
                        <a:rPr lang="en-US" sz="1800" kern="750" dirty="0">
                          <a:effectLst/>
                        </a:rPr>
                        <a:t>=</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赋值运算</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a:effectLst/>
                        </a:rPr>
                        <a:t>a=10</a:t>
                      </a:r>
                      <a:endParaRPr lang="zh-CN" sz="1800"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49985238"/>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加法赋值运算</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a:effectLst/>
                        </a:rPr>
                        <a:t>a+=b</a:t>
                      </a:r>
                      <a:r>
                        <a:rPr lang="zh-CN" sz="1800" kern="750">
                          <a:effectLst/>
                        </a:rPr>
                        <a:t>相当于</a:t>
                      </a:r>
                      <a:r>
                        <a:rPr lang="en-US" sz="1800" kern="750">
                          <a:effectLst/>
                        </a:rPr>
                        <a:t>a=a+b</a:t>
                      </a:r>
                      <a:endParaRPr lang="zh-CN" sz="1800"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444641824"/>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减法赋值运算</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a:effectLst/>
                        </a:rPr>
                        <a:t>a-=b</a:t>
                      </a:r>
                      <a:r>
                        <a:rPr lang="zh-CN" sz="1800" kern="750">
                          <a:effectLst/>
                        </a:rPr>
                        <a:t>相当于</a:t>
                      </a:r>
                      <a:r>
                        <a:rPr lang="en-US" sz="1800" kern="750">
                          <a:effectLst/>
                        </a:rPr>
                        <a:t>a=a-b</a:t>
                      </a:r>
                      <a:endParaRPr lang="zh-CN" sz="1800"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489802168"/>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dirty="0">
                          <a:effectLst/>
                        </a:rPr>
                        <a:t>乘法赋值运算</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a*=b</a:t>
                      </a:r>
                      <a:r>
                        <a:rPr lang="zh-CN" sz="1800" kern="750" dirty="0">
                          <a:effectLst/>
                        </a:rPr>
                        <a:t>相当于</a:t>
                      </a:r>
                      <a:r>
                        <a:rPr lang="en-US" sz="1800" kern="750" dirty="0">
                          <a:effectLst/>
                        </a:rPr>
                        <a:t>a=a*b</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945298617"/>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除法赋值运算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a/=b</a:t>
                      </a:r>
                      <a:r>
                        <a:rPr lang="zh-CN" sz="1800" kern="750" dirty="0">
                          <a:effectLst/>
                        </a:rPr>
                        <a:t>相当于</a:t>
                      </a:r>
                      <a:r>
                        <a:rPr lang="en-US" sz="1800" kern="750" dirty="0">
                          <a:effectLst/>
                        </a:rPr>
                        <a:t>a=a/b</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638465937"/>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取余赋值运算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a%=b</a:t>
                      </a:r>
                      <a:r>
                        <a:rPr lang="zh-CN" sz="1800" kern="750" dirty="0">
                          <a:effectLst/>
                        </a:rPr>
                        <a:t>相当于</a:t>
                      </a:r>
                      <a:r>
                        <a:rPr lang="en-US" sz="1800" kern="750" dirty="0">
                          <a:effectLst/>
                        </a:rPr>
                        <a:t>a=</a:t>
                      </a:r>
                      <a:r>
                        <a:rPr lang="en-US" sz="1800" kern="750" dirty="0" err="1">
                          <a:effectLst/>
                        </a:rPr>
                        <a:t>a%b</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04952934"/>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幂赋值运算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a**=b</a:t>
                      </a:r>
                      <a:r>
                        <a:rPr lang="zh-CN" sz="1800" kern="750" dirty="0">
                          <a:effectLst/>
                        </a:rPr>
                        <a:t>相当于</a:t>
                      </a:r>
                      <a:r>
                        <a:rPr lang="en-US" sz="1800" kern="750" dirty="0">
                          <a:effectLst/>
                        </a:rPr>
                        <a:t>a=a**b</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260541503"/>
                  </a:ext>
                </a:extLst>
              </a:tr>
              <a:tr h="360000">
                <a:tc>
                  <a:txBody>
                    <a:bodyPr/>
                    <a:lstStyle/>
                    <a:p>
                      <a:pPr marL="0" algn="ctr" defTabSz="914354" rtl="0" eaLnBrk="1" latinLnBrk="0" hangingPunct="1">
                        <a:lnSpc>
                          <a:spcPts val="1350"/>
                        </a:lnSpc>
                        <a:spcAft>
                          <a:spcPts val="0"/>
                        </a:spcAft>
                      </a:pPr>
                      <a:r>
                        <a:rPr lang="en-US" sz="1800" kern="750">
                          <a:effectLst/>
                        </a:rPr>
                        <a: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zh-CN" sz="1800" kern="750">
                          <a:effectLst/>
                        </a:rPr>
                        <a:t>取商赋值运算</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350"/>
                        </a:lnSpc>
                        <a:spcAft>
                          <a:spcPts val="0"/>
                        </a:spcAft>
                      </a:pPr>
                      <a:r>
                        <a:rPr lang="en-US" sz="1800" kern="750" dirty="0">
                          <a:effectLst/>
                        </a:rPr>
                        <a:t>a//=b</a:t>
                      </a:r>
                      <a:r>
                        <a:rPr lang="zh-CN" sz="1800" kern="750" dirty="0">
                          <a:effectLst/>
                        </a:rPr>
                        <a:t>相当于</a:t>
                      </a:r>
                      <a:r>
                        <a:rPr lang="en-US" sz="1800" kern="750" dirty="0">
                          <a:effectLst/>
                        </a:rPr>
                        <a:t>a=a//b</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752837964"/>
                  </a:ext>
                </a:extLst>
              </a:tr>
            </a:tbl>
          </a:graphicData>
        </a:graphic>
      </p:graphicFrame>
    </p:spTree>
    <p:custDataLst>
      <p:tags r:id="rId1"/>
    </p:custDataLst>
    <p:extLst>
      <p:ext uri="{BB962C8B-B14F-4D97-AF65-F5344CB8AC3E}">
        <p14:creationId xmlns:p14="http://schemas.microsoft.com/office/powerpoint/2010/main" val="1618879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57AE776-6E84-46D9-827A-DC189D82F1D7}"/>
              </a:ext>
            </a:extLst>
          </p:cNvPr>
          <p:cNvSpPr txBox="1"/>
          <p:nvPr/>
        </p:nvSpPr>
        <p:spPr>
          <a:xfrm>
            <a:off x="818375" y="363003"/>
            <a:ext cx="329461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比较运算符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1E2BFC14-611C-4653-B31E-CBE209CBF872}"/>
              </a:ext>
            </a:extLst>
          </p:cNvPr>
          <p:cNvSpPr>
            <a:spLocks noChangeArrowheads="1"/>
          </p:cNvSpPr>
          <p:nvPr/>
        </p:nvSpPr>
        <p:spPr bwMode="auto">
          <a:xfrm>
            <a:off x="638399" y="1185611"/>
            <a:ext cx="11369735"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比较运算符有：</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&gt;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&lt;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&gt;=</a:t>
            </a:r>
            <a:r>
              <a:rPr lang="zh-CN" altLang="zh-CN"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&lt;=</a:t>
            </a:r>
            <a:r>
              <a:rPr lang="zh-CN" altLang="en-US" sz="2600" dirty="0">
                <a:latin typeface="微软雅黑" pitchFamily="34" charset="-122"/>
                <a:ea typeface="微软雅黑" pitchFamily="34" charset="-122"/>
              </a:rPr>
              <a:t>。</a:t>
            </a:r>
            <a:r>
              <a:rPr lang="zh-CN" altLang="zh-CN" sz="2600" dirty="0">
                <a:latin typeface="微软雅黑" pitchFamily="34" charset="-122"/>
                <a:ea typeface="微软雅黑" pitchFamily="34" charset="-122"/>
              </a:rPr>
              <a:t>比较运算符同样是双目运算符，它与两个操作数构成一个表达式。</a:t>
            </a:r>
            <a:r>
              <a:rPr kumimoji="1" lang="zh-CN" altLang="en-US" sz="2600" dirty="0">
                <a:solidFill>
                  <a:schemeClr val="tx1"/>
                </a:solidFill>
                <a:latin typeface="微软雅黑" pitchFamily="34" charset="-122"/>
                <a:ea typeface="微软雅黑" pitchFamily="34" charset="-122"/>
              </a:rPr>
              <a:t>            </a:t>
            </a:r>
            <a:endParaRPr lang="zh-CN" altLang="zh-CN" sz="2600" dirty="0">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00696606"/>
              </p:ext>
            </p:extLst>
          </p:nvPr>
        </p:nvGraphicFramePr>
        <p:xfrm>
          <a:off x="1624992" y="2671852"/>
          <a:ext cx="9556814" cy="2875509"/>
        </p:xfrm>
        <a:graphic>
          <a:graphicData uri="http://schemas.openxmlformats.org/drawingml/2006/table">
            <a:tbl>
              <a:tblPr firstRow="1" firstCol="1" bandRow="1">
                <a:tableStyleId>{69CF1AB2-1976-4502-BF36-3FF5EA218861}</a:tableStyleId>
              </a:tblPr>
              <a:tblGrid>
                <a:gridCol w="1060274">
                  <a:extLst>
                    <a:ext uri="{9D8B030D-6E8A-4147-A177-3AD203B41FA5}">
                      <a16:colId xmlns:a16="http://schemas.microsoft.com/office/drawing/2014/main" val="2143658220"/>
                    </a:ext>
                  </a:extLst>
                </a:gridCol>
                <a:gridCol w="5310935">
                  <a:extLst>
                    <a:ext uri="{9D8B030D-6E8A-4147-A177-3AD203B41FA5}">
                      <a16:colId xmlns:a16="http://schemas.microsoft.com/office/drawing/2014/main" val="2374027331"/>
                    </a:ext>
                  </a:extLst>
                </a:gridCol>
                <a:gridCol w="3185605">
                  <a:extLst>
                    <a:ext uri="{9D8B030D-6E8A-4147-A177-3AD203B41FA5}">
                      <a16:colId xmlns:a16="http://schemas.microsoft.com/office/drawing/2014/main" val="2713176699"/>
                    </a:ext>
                  </a:extLst>
                </a:gridCol>
              </a:tblGrid>
              <a:tr h="410787">
                <a:tc>
                  <a:txBody>
                    <a:bodyPr/>
                    <a:lstStyle/>
                    <a:p>
                      <a:pPr algn="ctr">
                        <a:lnSpc>
                          <a:spcPts val="1400"/>
                        </a:lnSpc>
                        <a:spcAft>
                          <a:spcPts val="0"/>
                        </a:spcAft>
                      </a:pPr>
                      <a:r>
                        <a:rPr lang="zh-CN" sz="1800" kern="750" dirty="0">
                          <a:effectLst/>
                        </a:rPr>
                        <a:t>运算符</a:t>
                      </a:r>
                      <a:endParaRPr lang="zh-CN" sz="1800" b="1" kern="750" dirty="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描述</a:t>
                      </a:r>
                      <a:endParaRPr lang="zh-CN" sz="1800" b="1" kern="750" dirty="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实例</a:t>
                      </a:r>
                      <a:endParaRPr lang="zh-CN" sz="1800" b="1"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449761780"/>
                  </a:ext>
                </a:extLst>
              </a:tr>
              <a:tr h="410787">
                <a:tc>
                  <a:txBody>
                    <a:bodyPr/>
                    <a:lstStyle/>
                    <a:p>
                      <a:pPr algn="ctr">
                        <a:lnSpc>
                          <a:spcPts val="1400"/>
                        </a:lnSpc>
                        <a:spcAft>
                          <a:spcPts val="0"/>
                        </a:spcAft>
                      </a:pPr>
                      <a:r>
                        <a:rPr lang="en-US" sz="1800" kern="750">
                          <a:effectLst/>
                        </a:rPr>
                        <a:t>= =</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检查两个操作数的值是否相等</a:t>
                      </a:r>
                      <a:endParaRPr lang="zh-CN" sz="1800" b="1" kern="750" dirty="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若</a:t>
                      </a:r>
                      <a:r>
                        <a:rPr lang="en-US" sz="1800" kern="750">
                          <a:effectLst/>
                        </a:rPr>
                        <a:t>a=5,b=5</a:t>
                      </a:r>
                      <a:r>
                        <a:rPr lang="zh-CN" sz="1800" kern="750">
                          <a:effectLst/>
                        </a:rPr>
                        <a:t>，则</a:t>
                      </a:r>
                      <a:r>
                        <a:rPr lang="en-US" sz="1800" kern="750">
                          <a:effectLst/>
                        </a:rPr>
                        <a:t>a==b</a:t>
                      </a:r>
                      <a:r>
                        <a:rPr lang="zh-CN" sz="1800" kern="750">
                          <a:effectLst/>
                        </a:rPr>
                        <a:t>为</a:t>
                      </a:r>
                      <a:r>
                        <a:rPr lang="en-US" sz="1800" kern="750">
                          <a:effectLst/>
                        </a:rPr>
                        <a:t>True</a:t>
                      </a:r>
                      <a:endParaRPr lang="zh-CN" sz="1800" b="1"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307478863"/>
                  </a:ext>
                </a:extLst>
              </a:tr>
              <a:tr h="410787">
                <a:tc>
                  <a:txBody>
                    <a:bodyPr/>
                    <a:lstStyle/>
                    <a:p>
                      <a:pPr algn="ctr">
                        <a:lnSpc>
                          <a:spcPts val="1400"/>
                        </a:lnSpc>
                        <a:spcAft>
                          <a:spcPts val="0"/>
                        </a:spcAft>
                      </a:pPr>
                      <a:r>
                        <a:rPr lang="en-US" sz="1800" kern="750">
                          <a:effectLst/>
                        </a:rPr>
                        <a:t>!=</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检查两个操作数是否不相等</a:t>
                      </a:r>
                      <a:endParaRPr lang="zh-CN" sz="1800" b="1" kern="750" dirty="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若</a:t>
                      </a:r>
                      <a:r>
                        <a:rPr lang="en-US" sz="1800" kern="750" dirty="0">
                          <a:effectLst/>
                        </a:rPr>
                        <a:t>a=1,b=2</a:t>
                      </a:r>
                      <a:r>
                        <a:rPr lang="zh-CN" sz="1800" kern="750" dirty="0">
                          <a:effectLst/>
                        </a:rPr>
                        <a:t>，则</a:t>
                      </a:r>
                      <a:r>
                        <a:rPr lang="en-US" sz="1800" kern="750" dirty="0">
                          <a:effectLst/>
                        </a:rPr>
                        <a:t>a!=2</a:t>
                      </a:r>
                      <a:r>
                        <a:rPr lang="zh-CN" sz="1800" kern="750" dirty="0">
                          <a:effectLst/>
                        </a:rPr>
                        <a:t>为</a:t>
                      </a:r>
                      <a:r>
                        <a:rPr lang="en-US" sz="1800" kern="750" dirty="0">
                          <a:effectLst/>
                        </a:rPr>
                        <a:t>True</a:t>
                      </a:r>
                      <a:endParaRPr lang="zh-CN" sz="1800" b="1"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027905448"/>
                  </a:ext>
                </a:extLst>
              </a:tr>
              <a:tr h="410787">
                <a:tc>
                  <a:txBody>
                    <a:bodyPr/>
                    <a:lstStyle/>
                    <a:p>
                      <a:pPr algn="ctr">
                        <a:lnSpc>
                          <a:spcPts val="1400"/>
                        </a:lnSpc>
                        <a:spcAft>
                          <a:spcPts val="0"/>
                        </a:spcAft>
                      </a:pPr>
                      <a:r>
                        <a:rPr lang="en-US" sz="1800" kern="750">
                          <a:effectLst/>
                        </a:rPr>
                        <a:t>&gt; </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检查左操作数的值是否大于右操作数的值</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若</a:t>
                      </a:r>
                      <a:r>
                        <a:rPr lang="en-US" sz="1800" kern="750" dirty="0">
                          <a:effectLst/>
                        </a:rPr>
                        <a:t>a=3,b=1</a:t>
                      </a:r>
                      <a:r>
                        <a:rPr lang="zh-CN" sz="1800" kern="750" dirty="0">
                          <a:effectLst/>
                        </a:rPr>
                        <a:t>，则</a:t>
                      </a:r>
                      <a:r>
                        <a:rPr lang="en-US" sz="1800" kern="750" dirty="0">
                          <a:effectLst/>
                        </a:rPr>
                        <a:t>a&gt;b</a:t>
                      </a:r>
                      <a:r>
                        <a:rPr lang="zh-CN" sz="1800" kern="750" dirty="0">
                          <a:effectLst/>
                        </a:rPr>
                        <a:t>为</a:t>
                      </a:r>
                      <a:r>
                        <a:rPr lang="en-US" sz="1800" kern="750" dirty="0">
                          <a:effectLst/>
                        </a:rPr>
                        <a:t>True</a:t>
                      </a:r>
                      <a:endParaRPr lang="zh-CN" sz="1800" b="1"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169901883"/>
                  </a:ext>
                </a:extLst>
              </a:tr>
              <a:tr h="410787">
                <a:tc>
                  <a:txBody>
                    <a:bodyPr/>
                    <a:lstStyle/>
                    <a:p>
                      <a:pPr algn="ctr">
                        <a:lnSpc>
                          <a:spcPts val="1400"/>
                        </a:lnSpc>
                        <a:spcAft>
                          <a:spcPts val="0"/>
                        </a:spcAft>
                      </a:pPr>
                      <a:r>
                        <a:rPr lang="en-US" sz="1800" kern="750">
                          <a:effectLst/>
                        </a:rPr>
                        <a:t>&lt; </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检查左操作数的值是否小于右操作数的值</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若</a:t>
                      </a:r>
                      <a:r>
                        <a:rPr lang="en-US" sz="1800" kern="750" dirty="0">
                          <a:effectLst/>
                        </a:rPr>
                        <a:t>a=3,b=1</a:t>
                      </a:r>
                      <a:r>
                        <a:rPr lang="zh-CN" sz="1800" kern="750" dirty="0">
                          <a:effectLst/>
                        </a:rPr>
                        <a:t>，则</a:t>
                      </a:r>
                      <a:r>
                        <a:rPr lang="en-US" sz="1800" kern="750" dirty="0">
                          <a:effectLst/>
                        </a:rPr>
                        <a:t>a&lt;b</a:t>
                      </a:r>
                      <a:r>
                        <a:rPr lang="zh-CN" sz="1800" kern="750" dirty="0">
                          <a:effectLst/>
                        </a:rPr>
                        <a:t>为</a:t>
                      </a:r>
                      <a:r>
                        <a:rPr lang="en-US" sz="1800" kern="750" dirty="0">
                          <a:effectLst/>
                        </a:rPr>
                        <a:t>False</a:t>
                      </a:r>
                      <a:endParaRPr lang="zh-CN" sz="1800" b="1"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925590393"/>
                  </a:ext>
                </a:extLst>
              </a:tr>
              <a:tr h="410787">
                <a:tc>
                  <a:txBody>
                    <a:bodyPr/>
                    <a:lstStyle/>
                    <a:p>
                      <a:pPr algn="ctr">
                        <a:lnSpc>
                          <a:spcPts val="1400"/>
                        </a:lnSpc>
                        <a:spcAft>
                          <a:spcPts val="0"/>
                        </a:spcAft>
                      </a:pPr>
                      <a:r>
                        <a:rPr lang="en-US" sz="1800" kern="750">
                          <a:effectLst/>
                        </a:rPr>
                        <a:t>&gt;=</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检查左操作数的值是否大于或等于右操作数的值</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若</a:t>
                      </a:r>
                      <a:r>
                        <a:rPr lang="en-US" sz="1800" kern="750" dirty="0">
                          <a:effectLst/>
                        </a:rPr>
                        <a:t>a=2,b=2</a:t>
                      </a:r>
                      <a:r>
                        <a:rPr lang="zh-CN" sz="1800" kern="750" dirty="0">
                          <a:effectLst/>
                        </a:rPr>
                        <a:t>，则</a:t>
                      </a:r>
                      <a:r>
                        <a:rPr lang="en-US" sz="1800" kern="750" dirty="0">
                          <a:effectLst/>
                        </a:rPr>
                        <a:t>a&gt;=b</a:t>
                      </a:r>
                      <a:r>
                        <a:rPr lang="zh-CN" sz="1800" kern="750" dirty="0">
                          <a:effectLst/>
                        </a:rPr>
                        <a:t>为</a:t>
                      </a:r>
                      <a:r>
                        <a:rPr lang="en-US" sz="1800" kern="750" dirty="0">
                          <a:effectLst/>
                        </a:rPr>
                        <a:t>True</a:t>
                      </a:r>
                      <a:endParaRPr lang="zh-CN" sz="1800" b="1"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519559649"/>
                  </a:ext>
                </a:extLst>
              </a:tr>
              <a:tr h="410787">
                <a:tc>
                  <a:txBody>
                    <a:bodyPr/>
                    <a:lstStyle/>
                    <a:p>
                      <a:pPr algn="ctr">
                        <a:lnSpc>
                          <a:spcPts val="1400"/>
                        </a:lnSpc>
                        <a:spcAft>
                          <a:spcPts val="0"/>
                        </a:spcAft>
                      </a:pPr>
                      <a:r>
                        <a:rPr lang="en-US" sz="1800" kern="750">
                          <a:effectLst/>
                        </a:rPr>
                        <a:t>&lt;=</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a:effectLst/>
                        </a:rPr>
                        <a:t>检查左操作数的值是否小于或等于右操作数的值</a:t>
                      </a:r>
                      <a:endParaRPr lang="zh-CN" sz="1800" b="1" kern="750">
                        <a:solidFill>
                          <a:schemeClr val="dk1"/>
                        </a:solidFill>
                        <a:effectLst/>
                        <a:latin typeface="+mn-lt"/>
                        <a:ea typeface="+mn-ea"/>
                        <a:cs typeface="+mn-cs"/>
                      </a:endParaRPr>
                    </a:p>
                  </a:txBody>
                  <a:tcPr marL="36195" marR="36195" marT="0" marB="0" anchor="ctr"/>
                </a:tc>
                <a:tc>
                  <a:txBody>
                    <a:bodyPr/>
                    <a:lstStyle/>
                    <a:p>
                      <a:pPr algn="ctr">
                        <a:lnSpc>
                          <a:spcPts val="1400"/>
                        </a:lnSpc>
                        <a:spcAft>
                          <a:spcPts val="0"/>
                        </a:spcAft>
                      </a:pPr>
                      <a:r>
                        <a:rPr lang="zh-CN" sz="1800" kern="750" dirty="0">
                          <a:effectLst/>
                        </a:rPr>
                        <a:t>若</a:t>
                      </a:r>
                      <a:r>
                        <a:rPr lang="en-US" sz="1800" kern="750" dirty="0">
                          <a:effectLst/>
                        </a:rPr>
                        <a:t>a=2,b=2</a:t>
                      </a:r>
                      <a:r>
                        <a:rPr lang="zh-CN" sz="1800" kern="750" dirty="0">
                          <a:effectLst/>
                        </a:rPr>
                        <a:t>，则</a:t>
                      </a:r>
                      <a:r>
                        <a:rPr lang="en-US" sz="1800" kern="750" dirty="0">
                          <a:effectLst/>
                        </a:rPr>
                        <a:t>a&lt;=b</a:t>
                      </a:r>
                      <a:r>
                        <a:rPr lang="zh-CN" sz="1800" kern="750" dirty="0">
                          <a:effectLst/>
                        </a:rPr>
                        <a:t>为</a:t>
                      </a:r>
                      <a:r>
                        <a:rPr lang="en-US" sz="1800" kern="750" dirty="0">
                          <a:effectLst/>
                        </a:rPr>
                        <a:t>True</a:t>
                      </a:r>
                      <a:endParaRPr lang="zh-CN" sz="1800" b="1"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771410495"/>
                  </a:ext>
                </a:extLst>
              </a:tr>
            </a:tbl>
          </a:graphicData>
        </a:graphic>
      </p:graphicFrame>
    </p:spTree>
    <p:custDataLst>
      <p:tags r:id="rId1"/>
    </p:custDataLst>
    <p:extLst>
      <p:ext uri="{BB962C8B-B14F-4D97-AF65-F5344CB8AC3E}">
        <p14:creationId xmlns:p14="http://schemas.microsoft.com/office/powerpoint/2010/main" val="4720928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358A3D-F56B-4651-A9DA-28E47D99E5DE}"/>
              </a:ext>
            </a:extLst>
          </p:cNvPr>
          <p:cNvSpPr txBox="1"/>
          <p:nvPr/>
        </p:nvSpPr>
        <p:spPr>
          <a:xfrm>
            <a:off x="731290" y="328169"/>
            <a:ext cx="388121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逻辑运算符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77422A7A-E03A-480E-8E38-D741D7E43866}"/>
              </a:ext>
            </a:extLst>
          </p:cNvPr>
          <p:cNvSpPr>
            <a:spLocks noChangeArrowheads="1"/>
          </p:cNvSpPr>
          <p:nvPr/>
        </p:nvSpPr>
        <p:spPr bwMode="auto">
          <a:xfrm>
            <a:off x="626787" y="1198975"/>
            <a:ext cx="10990175" cy="149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Python</a:t>
            </a:r>
            <a:r>
              <a:rPr lang="zh-CN" altLang="zh-CN" sz="2600" dirty="0">
                <a:latin typeface="微软雅黑" pitchFamily="34" charset="-122"/>
                <a:ea typeface="微软雅黑" pitchFamily="34" charset="-122"/>
              </a:rPr>
              <a:t>中分别使用</a:t>
            </a:r>
            <a:r>
              <a:rPr lang="en-US" altLang="zh-CN" sz="2600" dirty="0">
                <a:solidFill>
                  <a:srgbClr val="FF0000"/>
                </a:solidFill>
                <a:latin typeface="微软雅黑" pitchFamily="34" charset="-122"/>
                <a:ea typeface="微软雅黑" pitchFamily="34" charset="-122"/>
              </a:rPr>
              <a:t>or</a:t>
            </a:r>
            <a:r>
              <a:rPr lang="zh-CN" altLang="zh-CN" sz="2600" dirty="0">
                <a:solidFill>
                  <a:srgbClr val="FF0000"/>
                </a:solidFill>
                <a:latin typeface="微软雅黑" pitchFamily="34" charset="-122"/>
                <a:ea typeface="微软雅黑" pitchFamily="34" charset="-122"/>
              </a:rPr>
              <a:t>、</a:t>
            </a:r>
            <a:r>
              <a:rPr lang="en-US" altLang="zh-CN" sz="2600" dirty="0">
                <a:solidFill>
                  <a:srgbClr val="FF0000"/>
                </a:solidFill>
                <a:latin typeface="微软雅黑" pitchFamily="34" charset="-122"/>
                <a:ea typeface="微软雅黑" pitchFamily="34" charset="-122"/>
              </a:rPr>
              <a:t>and</a:t>
            </a:r>
            <a:r>
              <a:rPr lang="zh-CN" altLang="zh-CN" sz="2600" dirty="0">
                <a:solidFill>
                  <a:srgbClr val="FF0000"/>
                </a:solidFill>
                <a:latin typeface="微软雅黑" pitchFamily="34" charset="-122"/>
                <a:ea typeface="微软雅黑" pitchFamily="34" charset="-122"/>
              </a:rPr>
              <a:t>、</a:t>
            </a:r>
            <a:r>
              <a:rPr lang="en-US" altLang="zh-CN" sz="2600" dirty="0">
                <a:solidFill>
                  <a:srgbClr val="FF0000"/>
                </a:solidFill>
                <a:latin typeface="微软雅黑" pitchFamily="34" charset="-122"/>
                <a:ea typeface="微软雅黑" pitchFamily="34" charset="-122"/>
              </a:rPr>
              <a:t>not</a:t>
            </a:r>
            <a:r>
              <a:rPr lang="zh-CN" altLang="zh-CN" sz="2600" dirty="0">
                <a:latin typeface="微软雅黑" pitchFamily="34" charset="-122"/>
                <a:ea typeface="微软雅黑" pitchFamily="34" charset="-122"/>
              </a:rPr>
              <a:t>这三个关键字作为逻辑运算“或”、“与”、“非”的运算符，其中</a:t>
            </a:r>
            <a:r>
              <a:rPr lang="en-US" altLang="zh-CN" sz="2600" dirty="0">
                <a:solidFill>
                  <a:srgbClr val="FF0000"/>
                </a:solidFill>
                <a:latin typeface="微软雅黑" pitchFamily="34" charset="-122"/>
                <a:ea typeface="微软雅黑" pitchFamily="34" charset="-122"/>
              </a:rPr>
              <a:t>or</a:t>
            </a:r>
            <a:r>
              <a:rPr lang="zh-CN" altLang="zh-CN" sz="2600" dirty="0">
                <a:latin typeface="微软雅黑" pitchFamily="34" charset="-122"/>
                <a:ea typeface="微软雅黑" pitchFamily="34" charset="-122"/>
              </a:rPr>
              <a:t>与</a:t>
            </a:r>
            <a:r>
              <a:rPr lang="en-US" altLang="zh-CN" sz="2600" dirty="0">
                <a:solidFill>
                  <a:srgbClr val="FF0000"/>
                </a:solidFill>
                <a:latin typeface="微软雅黑" pitchFamily="34" charset="-122"/>
                <a:ea typeface="微软雅黑" pitchFamily="34" charset="-122"/>
              </a:rPr>
              <a:t>and</a:t>
            </a:r>
            <a:r>
              <a:rPr lang="zh-CN" altLang="zh-CN" sz="2600" dirty="0">
                <a:latin typeface="微软雅黑" pitchFamily="34" charset="-122"/>
                <a:ea typeface="微软雅黑" pitchFamily="34" charset="-122"/>
              </a:rPr>
              <a:t>为双目运算符，</a:t>
            </a:r>
            <a:r>
              <a:rPr lang="en-US" altLang="zh-CN" sz="2600" dirty="0">
                <a:solidFill>
                  <a:srgbClr val="FF0000"/>
                </a:solidFill>
                <a:latin typeface="微软雅黑" pitchFamily="34" charset="-122"/>
                <a:ea typeface="微软雅黑" pitchFamily="34" charset="-122"/>
              </a:rPr>
              <a:t>not</a:t>
            </a:r>
            <a:r>
              <a:rPr lang="zh-CN" altLang="zh-CN" sz="2600" dirty="0">
                <a:latin typeface="微软雅黑" pitchFamily="34" charset="-122"/>
                <a:ea typeface="微软雅黑" pitchFamily="34" charset="-122"/>
              </a:rPr>
              <a:t>为单目运算符</a:t>
            </a:r>
            <a:r>
              <a:rPr lang="zh-CN" altLang="en-US" sz="2600" dirty="0">
                <a:latin typeface="微软雅黑" pitchFamily="34" charset="-122"/>
                <a:ea typeface="微软雅黑" pitchFamily="34" charset="-122"/>
              </a:rPr>
              <a:t>。</a:t>
            </a:r>
            <a:r>
              <a:rPr kumimoji="1" lang="zh-CN" altLang="en-US" sz="2600" dirty="0">
                <a:solidFill>
                  <a:schemeClr val="tx1"/>
                </a:solidFill>
                <a:latin typeface="微软雅黑" pitchFamily="34" charset="-122"/>
                <a:ea typeface="微软雅黑" pitchFamily="34" charset="-122"/>
              </a:rPr>
              <a:t>       </a:t>
            </a:r>
            <a:endParaRPr lang="zh-CN" altLang="zh-CN" sz="2600" dirty="0">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442408680"/>
              </p:ext>
            </p:extLst>
          </p:nvPr>
        </p:nvGraphicFramePr>
        <p:xfrm>
          <a:off x="1675743" y="2977018"/>
          <a:ext cx="9462518" cy="2029688"/>
        </p:xfrm>
        <a:graphic>
          <a:graphicData uri="http://schemas.openxmlformats.org/drawingml/2006/table">
            <a:tbl>
              <a:tblPr firstRow="1" firstCol="1" bandRow="1">
                <a:tableStyleId>{69CF1AB2-1976-4502-BF36-3FF5EA218861}</a:tableStyleId>
              </a:tblPr>
              <a:tblGrid>
                <a:gridCol w="1815572">
                  <a:extLst>
                    <a:ext uri="{9D8B030D-6E8A-4147-A177-3AD203B41FA5}">
                      <a16:colId xmlns:a16="http://schemas.microsoft.com/office/drawing/2014/main" val="2961438519"/>
                    </a:ext>
                  </a:extLst>
                </a:gridCol>
                <a:gridCol w="2310299">
                  <a:extLst>
                    <a:ext uri="{9D8B030D-6E8A-4147-A177-3AD203B41FA5}">
                      <a16:colId xmlns:a16="http://schemas.microsoft.com/office/drawing/2014/main" val="3065946665"/>
                    </a:ext>
                  </a:extLst>
                </a:gridCol>
                <a:gridCol w="5336647">
                  <a:extLst>
                    <a:ext uri="{9D8B030D-6E8A-4147-A177-3AD203B41FA5}">
                      <a16:colId xmlns:a16="http://schemas.microsoft.com/office/drawing/2014/main" val="797131799"/>
                    </a:ext>
                  </a:extLst>
                </a:gridCol>
              </a:tblGrid>
              <a:tr h="507422">
                <a:tc>
                  <a:txBody>
                    <a:bodyPr/>
                    <a:lstStyle/>
                    <a:p>
                      <a:pPr marL="0" algn="ctr" defTabSz="914354" rtl="0" eaLnBrk="1" latinLnBrk="0" hangingPunct="1">
                        <a:lnSpc>
                          <a:spcPts val="1400"/>
                        </a:lnSpc>
                        <a:spcAft>
                          <a:spcPts val="0"/>
                        </a:spcAft>
                      </a:pPr>
                      <a:r>
                        <a:rPr lang="zh-CN" sz="1800" kern="750" dirty="0">
                          <a:effectLst/>
                        </a:rPr>
                        <a:t>运算符</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逻辑表达式</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描述</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3245419973"/>
                  </a:ext>
                </a:extLst>
              </a:tr>
              <a:tr h="507422">
                <a:tc>
                  <a:txBody>
                    <a:bodyPr/>
                    <a:lstStyle/>
                    <a:p>
                      <a:pPr marL="0" algn="ctr" defTabSz="914354" rtl="0" eaLnBrk="1" latinLnBrk="0" hangingPunct="1">
                        <a:lnSpc>
                          <a:spcPts val="1400"/>
                        </a:lnSpc>
                        <a:spcAft>
                          <a:spcPts val="0"/>
                        </a:spcAft>
                      </a:pPr>
                      <a:r>
                        <a:rPr lang="en-US" sz="1800" kern="750">
                          <a:effectLst/>
                        </a:rPr>
                        <a:t>and</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与运算 </a:t>
                      </a:r>
                      <a:r>
                        <a:rPr lang="en-US" sz="1800" kern="750" dirty="0">
                          <a:effectLst/>
                        </a:rPr>
                        <a:t>a and b</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当</a:t>
                      </a:r>
                      <a:r>
                        <a:rPr lang="en-US" sz="1800" kern="750" dirty="0">
                          <a:effectLst/>
                        </a:rPr>
                        <a:t>a</a:t>
                      </a:r>
                      <a:r>
                        <a:rPr lang="zh-CN" sz="1800" kern="750" dirty="0">
                          <a:effectLst/>
                        </a:rPr>
                        <a:t>和</a:t>
                      </a:r>
                      <a:r>
                        <a:rPr lang="en-US" sz="1800" kern="750" dirty="0">
                          <a:effectLst/>
                        </a:rPr>
                        <a:t>b</a:t>
                      </a:r>
                      <a:r>
                        <a:rPr lang="zh-CN" sz="1800" kern="750" dirty="0">
                          <a:effectLst/>
                        </a:rPr>
                        <a:t>都为</a:t>
                      </a:r>
                      <a:r>
                        <a:rPr lang="en-US" sz="1800" kern="750" dirty="0">
                          <a:effectLst/>
                        </a:rPr>
                        <a:t>True</a:t>
                      </a:r>
                      <a:r>
                        <a:rPr lang="zh-CN" sz="1800" kern="750" dirty="0">
                          <a:effectLst/>
                        </a:rPr>
                        <a:t>时，返回</a:t>
                      </a:r>
                      <a:r>
                        <a:rPr lang="en-US" sz="1800" kern="750" dirty="0">
                          <a:effectLst/>
                        </a:rPr>
                        <a:t>True</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785967804"/>
                  </a:ext>
                </a:extLst>
              </a:tr>
              <a:tr h="507422">
                <a:tc>
                  <a:txBody>
                    <a:bodyPr/>
                    <a:lstStyle/>
                    <a:p>
                      <a:pPr marL="0" algn="ctr" defTabSz="914354" rtl="0" eaLnBrk="1" latinLnBrk="0" hangingPunct="1">
                        <a:lnSpc>
                          <a:spcPts val="1400"/>
                        </a:lnSpc>
                        <a:spcAft>
                          <a:spcPts val="0"/>
                        </a:spcAft>
                      </a:pPr>
                      <a:r>
                        <a:rPr lang="en-US" sz="1800" kern="750">
                          <a:effectLst/>
                        </a:rPr>
                        <a:t>or</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a:effectLst/>
                        </a:rPr>
                        <a:t>或运算 </a:t>
                      </a:r>
                      <a:r>
                        <a:rPr lang="en-US" sz="1800" kern="750">
                          <a:effectLst/>
                        </a:rPr>
                        <a:t>a or b</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当</a:t>
                      </a:r>
                      <a:r>
                        <a:rPr lang="en-US" sz="1800" kern="750" dirty="0">
                          <a:effectLst/>
                        </a:rPr>
                        <a:t>a</a:t>
                      </a:r>
                      <a:r>
                        <a:rPr lang="zh-CN" sz="1800" kern="750" dirty="0">
                          <a:effectLst/>
                        </a:rPr>
                        <a:t>和</a:t>
                      </a:r>
                      <a:r>
                        <a:rPr lang="en-US" sz="1800" kern="750" dirty="0">
                          <a:effectLst/>
                        </a:rPr>
                        <a:t>b</a:t>
                      </a:r>
                      <a:r>
                        <a:rPr lang="zh-CN" sz="1800" kern="750" dirty="0">
                          <a:effectLst/>
                        </a:rPr>
                        <a:t>中一个条件为</a:t>
                      </a:r>
                      <a:r>
                        <a:rPr lang="en-US" sz="1800" kern="750" dirty="0">
                          <a:effectLst/>
                        </a:rPr>
                        <a:t>True</a:t>
                      </a:r>
                      <a:r>
                        <a:rPr lang="zh-CN" sz="1800" kern="750" dirty="0">
                          <a:effectLst/>
                        </a:rPr>
                        <a:t>时，返回</a:t>
                      </a:r>
                      <a:r>
                        <a:rPr lang="en-US" sz="1800" kern="750" dirty="0">
                          <a:effectLst/>
                        </a:rPr>
                        <a:t>True</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1741405712"/>
                  </a:ext>
                </a:extLst>
              </a:tr>
              <a:tr h="507422">
                <a:tc>
                  <a:txBody>
                    <a:bodyPr/>
                    <a:lstStyle/>
                    <a:p>
                      <a:pPr marL="0" algn="ctr" defTabSz="914354" rtl="0" eaLnBrk="1" latinLnBrk="0" hangingPunct="1">
                        <a:lnSpc>
                          <a:spcPts val="1400"/>
                        </a:lnSpc>
                        <a:spcAft>
                          <a:spcPts val="0"/>
                        </a:spcAft>
                      </a:pPr>
                      <a:r>
                        <a:rPr lang="en-US" sz="1800" kern="750">
                          <a:effectLst/>
                        </a:rPr>
                        <a:t>not</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a:effectLst/>
                        </a:rPr>
                        <a:t>非运算 </a:t>
                      </a:r>
                      <a:r>
                        <a:rPr lang="en-US" sz="1800" kern="750">
                          <a:effectLst/>
                        </a:rPr>
                        <a:t>not a</a:t>
                      </a:r>
                      <a:endParaRPr lang="zh-CN" sz="1800" kern="75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当</a:t>
                      </a:r>
                      <a:r>
                        <a:rPr lang="en-US" sz="1800" kern="750" dirty="0">
                          <a:effectLst/>
                        </a:rPr>
                        <a:t>a</a:t>
                      </a:r>
                      <a:r>
                        <a:rPr lang="zh-CN" sz="1800" kern="750" dirty="0">
                          <a:effectLst/>
                        </a:rPr>
                        <a:t>为</a:t>
                      </a:r>
                      <a:r>
                        <a:rPr lang="en-US" sz="1800" kern="750" dirty="0">
                          <a:effectLst/>
                        </a:rPr>
                        <a:t>True</a:t>
                      </a:r>
                      <a:r>
                        <a:rPr lang="zh-CN" sz="1800" kern="750" dirty="0">
                          <a:effectLst/>
                        </a:rPr>
                        <a:t>时返回</a:t>
                      </a:r>
                      <a:r>
                        <a:rPr lang="en-US" sz="1800" kern="750" dirty="0">
                          <a:effectLst/>
                        </a:rPr>
                        <a:t>False</a:t>
                      </a:r>
                      <a:r>
                        <a:rPr lang="zh-CN" sz="1800" kern="750" dirty="0">
                          <a:effectLst/>
                        </a:rPr>
                        <a:t>，当</a:t>
                      </a:r>
                      <a:r>
                        <a:rPr lang="en-US" sz="1800" kern="750" dirty="0">
                          <a:effectLst/>
                        </a:rPr>
                        <a:t>a</a:t>
                      </a:r>
                      <a:r>
                        <a:rPr lang="zh-CN" sz="1800" kern="750" dirty="0">
                          <a:effectLst/>
                        </a:rPr>
                        <a:t>为</a:t>
                      </a:r>
                      <a:r>
                        <a:rPr lang="en-US" sz="1800" kern="750" dirty="0">
                          <a:effectLst/>
                        </a:rPr>
                        <a:t>False</a:t>
                      </a:r>
                      <a:r>
                        <a:rPr lang="zh-CN" sz="1800" kern="750" dirty="0">
                          <a:effectLst/>
                        </a:rPr>
                        <a:t>时返回</a:t>
                      </a:r>
                      <a:r>
                        <a:rPr lang="en-US" sz="1800" kern="750" dirty="0">
                          <a:effectLst/>
                        </a:rPr>
                        <a:t>True</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873371232"/>
                  </a:ext>
                </a:extLst>
              </a:tr>
            </a:tbl>
          </a:graphicData>
        </a:graphic>
      </p:graphicFrame>
    </p:spTree>
    <p:custDataLst>
      <p:tags r:id="rId1"/>
    </p:custDataLst>
    <p:extLst>
      <p:ext uri="{BB962C8B-B14F-4D97-AF65-F5344CB8AC3E}">
        <p14:creationId xmlns:p14="http://schemas.microsoft.com/office/powerpoint/2010/main" val="32512652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A24CFF-CF26-4244-AF08-10074B128CF3}"/>
              </a:ext>
            </a:extLst>
          </p:cNvPr>
          <p:cNvSpPr txBox="1"/>
          <p:nvPr/>
        </p:nvSpPr>
        <p:spPr>
          <a:xfrm>
            <a:off x="870627" y="354294"/>
            <a:ext cx="3372255"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成员运算符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3" name="矩形 2">
            <a:extLst>
              <a:ext uri="{FF2B5EF4-FFF2-40B4-BE49-F238E27FC236}">
                <a16:creationId xmlns:a16="http://schemas.microsoft.com/office/drawing/2014/main" id="{69123072-9C79-4A3F-82D6-43DD895F04E0}"/>
              </a:ext>
            </a:extLst>
          </p:cNvPr>
          <p:cNvSpPr/>
          <p:nvPr/>
        </p:nvSpPr>
        <p:spPr>
          <a:xfrm>
            <a:off x="738586" y="1252096"/>
            <a:ext cx="10687868" cy="1458905"/>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40000"/>
              </a:lnSpc>
            </a:pPr>
            <a:r>
              <a:rPr kumimoji="1" lang="zh-CN" altLang="en-US" sz="2800" dirty="0">
                <a:solidFill>
                  <a:schemeClr val="tx1"/>
                </a:solidFill>
                <a:latin typeface="微软雅黑" pitchFamily="34" charset="-122"/>
                <a:ea typeface="微软雅黑" pitchFamily="34" charset="-122"/>
              </a:rPr>
              <a:t>成员运算符</a:t>
            </a:r>
            <a:r>
              <a:rPr kumimoji="1" lang="en-US" altLang="zh-CN" sz="2800" dirty="0">
                <a:solidFill>
                  <a:srgbClr val="FF0000"/>
                </a:solidFill>
                <a:latin typeface="微软雅黑" pitchFamily="34" charset="-122"/>
                <a:ea typeface="微软雅黑" pitchFamily="34" charset="-122"/>
              </a:rPr>
              <a:t>in</a:t>
            </a:r>
            <a:r>
              <a:rPr kumimoji="1" lang="zh-CN" altLang="en-US" sz="2800" dirty="0">
                <a:solidFill>
                  <a:schemeClr val="tx1"/>
                </a:solidFill>
                <a:latin typeface="微软雅黑" pitchFamily="34" charset="-122"/>
                <a:ea typeface="微软雅黑" pitchFamily="34" charset="-122"/>
              </a:rPr>
              <a:t>和</a:t>
            </a:r>
            <a:r>
              <a:rPr kumimoji="1" lang="en-US" altLang="zh-CN" sz="2800" dirty="0">
                <a:solidFill>
                  <a:srgbClr val="FF0000"/>
                </a:solidFill>
                <a:latin typeface="微软雅黑" pitchFamily="34" charset="-122"/>
                <a:ea typeface="微软雅黑" pitchFamily="34" charset="-122"/>
              </a:rPr>
              <a:t>not in</a:t>
            </a:r>
            <a:r>
              <a:rPr kumimoji="1" lang="zh-CN" altLang="en-US" sz="2800" dirty="0">
                <a:solidFill>
                  <a:schemeClr val="tx1"/>
                </a:solidFill>
                <a:latin typeface="微软雅黑" pitchFamily="34" charset="-122"/>
                <a:ea typeface="微软雅黑" pitchFamily="34" charset="-122"/>
              </a:rPr>
              <a:t>用于测试给定数据是否存在于序列（如列表、字符串）中，关于它们的介绍如下：</a:t>
            </a:r>
          </a:p>
        </p:txBody>
      </p:sp>
      <p:sp>
        <p:nvSpPr>
          <p:cNvPr id="4" name="矩形 3">
            <a:extLst>
              <a:ext uri="{FF2B5EF4-FFF2-40B4-BE49-F238E27FC236}">
                <a16:creationId xmlns:a16="http://schemas.microsoft.com/office/drawing/2014/main" id="{7AFAA83F-2342-4533-A755-59EF3DBF6B28}"/>
              </a:ext>
            </a:extLst>
          </p:cNvPr>
          <p:cNvSpPr/>
          <p:nvPr/>
        </p:nvSpPr>
        <p:spPr>
          <a:xfrm>
            <a:off x="1413753" y="2694444"/>
            <a:ext cx="10212190" cy="1815882"/>
          </a:xfrm>
          <a:prstGeom prst="rect">
            <a:avLst/>
          </a:prstGeom>
        </p:spPr>
        <p:txBody>
          <a:bodyPr wrap="square">
            <a:spAutoFit/>
          </a:bodyPr>
          <a:lstStyle/>
          <a:p>
            <a:pPr marL="342900" lvl="0" indent="-342900">
              <a:lnSpc>
                <a:spcPct val="200000"/>
              </a:lnSpc>
              <a:buFont typeface="Wingdings" panose="05000000000000000000" pitchFamily="2" charset="2"/>
              <a:buChar char="p"/>
            </a:pPr>
            <a:r>
              <a:rPr kumimoji="1" lang="zh-CN" altLang="zh-CN" sz="2800" dirty="0">
                <a:solidFill>
                  <a:srgbClr val="FF0000"/>
                </a:solidFill>
                <a:latin typeface="微软雅黑" pitchFamily="34" charset="-122"/>
                <a:ea typeface="微软雅黑" pitchFamily="34" charset="-122"/>
              </a:rPr>
              <a:t>in</a:t>
            </a:r>
            <a:r>
              <a:rPr kumimoji="1" lang="zh-CN" altLang="zh-CN" sz="2800" dirty="0">
                <a:solidFill>
                  <a:schemeClr val="bg1">
                    <a:lumMod val="50000"/>
                  </a:schemeClr>
                </a:solidFill>
                <a:latin typeface="微软雅黑" pitchFamily="34" charset="-122"/>
                <a:ea typeface="微软雅黑" pitchFamily="34" charset="-122"/>
              </a:rPr>
              <a:t>：</a:t>
            </a:r>
            <a:r>
              <a:rPr kumimoji="1" lang="zh-CN" altLang="zh-CN" sz="2800" dirty="0">
                <a:latin typeface="微软雅黑" pitchFamily="34" charset="-122"/>
                <a:ea typeface="微软雅黑" pitchFamily="34" charset="-122"/>
              </a:rPr>
              <a:t>如果指定元素在序列中返回True，否则返回False。</a:t>
            </a:r>
          </a:p>
          <a:p>
            <a:pPr marL="342900" lvl="0" indent="-342900">
              <a:lnSpc>
                <a:spcPct val="200000"/>
              </a:lnSpc>
              <a:buFont typeface="Wingdings" panose="05000000000000000000" pitchFamily="2" charset="2"/>
              <a:buChar char="p"/>
            </a:pPr>
            <a:r>
              <a:rPr kumimoji="1" lang="zh-CN" altLang="zh-CN" sz="2800" dirty="0">
                <a:solidFill>
                  <a:srgbClr val="FF0000"/>
                </a:solidFill>
                <a:latin typeface="微软雅黑" pitchFamily="34" charset="-122"/>
                <a:ea typeface="微软雅黑" pitchFamily="34" charset="-122"/>
              </a:rPr>
              <a:t>not in</a:t>
            </a:r>
            <a:r>
              <a:rPr kumimoji="1" lang="zh-CN" altLang="zh-CN" sz="2800" dirty="0">
                <a:solidFill>
                  <a:schemeClr val="bg1">
                    <a:lumMod val="50000"/>
                  </a:schemeClr>
                </a:solidFill>
                <a:latin typeface="微软雅黑" pitchFamily="34" charset="-122"/>
                <a:ea typeface="微软雅黑" pitchFamily="34" charset="-122"/>
              </a:rPr>
              <a:t>：</a:t>
            </a:r>
            <a:r>
              <a:rPr kumimoji="1" lang="zh-CN" altLang="zh-CN" sz="2800" dirty="0">
                <a:latin typeface="微软雅黑" pitchFamily="34" charset="-122"/>
                <a:ea typeface="微软雅黑" pitchFamily="34" charset="-122"/>
              </a:rPr>
              <a:t>如果指定元素不在序列中返回True，否则返回False。</a:t>
            </a:r>
          </a:p>
        </p:txBody>
      </p:sp>
      <p:sp>
        <p:nvSpPr>
          <p:cNvPr id="5" name="矩形 4">
            <a:extLst>
              <a:ext uri="{FF2B5EF4-FFF2-40B4-BE49-F238E27FC236}">
                <a16:creationId xmlns:a16="http://schemas.microsoft.com/office/drawing/2014/main" id="{73728EE3-7090-4B83-95E1-61316CE89161}"/>
              </a:ext>
            </a:extLst>
          </p:cNvPr>
          <p:cNvSpPr/>
          <p:nvPr/>
        </p:nvSpPr>
        <p:spPr>
          <a:xfrm>
            <a:off x="1899138" y="4611423"/>
            <a:ext cx="7782377" cy="1446550"/>
          </a:xfrm>
          <a:prstGeom prst="rect">
            <a:avLst/>
          </a:prstGeom>
        </p:spPr>
        <p:txBody>
          <a:bodyPr wrap="square">
            <a:spAutoFit/>
          </a:bodyPr>
          <a:lstStyle/>
          <a:p>
            <a:pPr lvl="0">
              <a:lnSpc>
                <a:spcPct val="200000"/>
              </a:lnSpc>
            </a:pPr>
            <a:r>
              <a:rPr kumimoji="1" lang="zh-CN" altLang="en-US" sz="2400" dirty="0">
                <a:latin typeface="微软雅黑" pitchFamily="34" charset="-122"/>
                <a:ea typeface="微软雅黑" pitchFamily="34" charset="-122"/>
              </a:rPr>
              <a:t>譬如：</a:t>
            </a:r>
            <a:r>
              <a:rPr kumimoji="1" lang="en-US" altLang="zh-CN" sz="2400" dirty="0">
                <a:latin typeface="微软雅黑" pitchFamily="34" charset="-122"/>
                <a:ea typeface="微软雅黑" pitchFamily="34" charset="-122"/>
              </a:rPr>
              <a:t> ‘</a:t>
            </a:r>
            <a:r>
              <a:rPr kumimoji="1" lang="en-US" altLang="zh-CN" sz="2400" dirty="0" err="1">
                <a:latin typeface="微软雅黑" pitchFamily="34" charset="-122"/>
                <a:ea typeface="微软雅黑" pitchFamily="34" charset="-122"/>
              </a:rPr>
              <a:t>py</a:t>
            </a:r>
            <a:r>
              <a:rPr kumimoji="1" lang="en-US" altLang="zh-CN" sz="2400" dirty="0">
                <a:latin typeface="微软雅黑" pitchFamily="34" charset="-122"/>
                <a:ea typeface="微软雅黑" pitchFamily="34" charset="-122"/>
              </a:rPr>
              <a:t>’ in ‘python’    </a:t>
            </a:r>
            <a:r>
              <a:rPr kumimoji="1" lang="zh-CN" altLang="en-US" sz="2400" dirty="0">
                <a:latin typeface="微软雅黑" pitchFamily="34" charset="-122"/>
                <a:ea typeface="微软雅黑" pitchFamily="34" charset="-122"/>
              </a:rPr>
              <a:t>返回 </a:t>
            </a:r>
            <a:r>
              <a:rPr kumimoji="1" lang="en-US" altLang="zh-CN" sz="2400" dirty="0">
                <a:latin typeface="微软雅黑" pitchFamily="34" charset="-122"/>
                <a:ea typeface="微软雅黑" pitchFamily="34" charset="-122"/>
              </a:rPr>
              <a:t>True</a:t>
            </a:r>
          </a:p>
          <a:p>
            <a:pPr lvl="0">
              <a:lnSpc>
                <a:spcPct val="200000"/>
              </a:lnSpc>
            </a:pPr>
            <a:r>
              <a:rPr kumimoji="1" lang="en-US" altLang="zh-CN" sz="2400" dirty="0">
                <a:latin typeface="微软雅黑" pitchFamily="34" charset="-122"/>
                <a:ea typeface="微软雅黑" pitchFamily="34" charset="-122"/>
              </a:rPr>
              <a:t>              9  in [1,2,3,4,5,6,7]      </a:t>
            </a:r>
            <a:r>
              <a:rPr kumimoji="1" lang="zh-CN" altLang="en-US" sz="2400" dirty="0">
                <a:latin typeface="微软雅黑" pitchFamily="34" charset="-122"/>
                <a:ea typeface="微软雅黑" pitchFamily="34" charset="-122"/>
              </a:rPr>
              <a:t>返回 </a:t>
            </a:r>
            <a:r>
              <a:rPr kumimoji="1" lang="en-US" altLang="zh-CN" sz="2400" dirty="0">
                <a:latin typeface="微软雅黑" pitchFamily="34" charset="-122"/>
                <a:ea typeface="微软雅黑" pitchFamily="34" charset="-122"/>
              </a:rPr>
              <a:t>False</a:t>
            </a:r>
            <a:endParaRPr kumimoji="1" lang="zh-CN" altLang="zh-CN" sz="24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25129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down)">
                                      <p:cBhvr>
                                        <p:cTn id="2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24893" y="2668759"/>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标识符与关键字</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2371597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A24CFF-CF26-4244-AF08-10074B128CF3}"/>
              </a:ext>
            </a:extLst>
          </p:cNvPr>
          <p:cNvSpPr txBox="1"/>
          <p:nvPr/>
        </p:nvSpPr>
        <p:spPr>
          <a:xfrm>
            <a:off x="870627" y="354294"/>
            <a:ext cx="3372255"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身份运算符</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6" name="矩形 5"/>
          <p:cNvSpPr/>
          <p:nvPr/>
        </p:nvSpPr>
        <p:spPr>
          <a:xfrm>
            <a:off x="957942" y="1251746"/>
            <a:ext cx="10337075" cy="2031325"/>
          </a:xfrm>
          <a:prstGeom prst="rect">
            <a:avLst/>
          </a:prstGeom>
        </p:spPr>
        <p:txBody>
          <a:bodyPr wrap="square">
            <a:spAutoFit/>
          </a:bodyPr>
          <a:lstStyle/>
          <a:p>
            <a:pPr>
              <a:lnSpc>
                <a:spcPct val="150000"/>
              </a:lnSpc>
            </a:pPr>
            <a:r>
              <a:rPr kumimoji="1" lang="en-US" altLang="zh-CN" sz="2800" dirty="0">
                <a:latin typeface="微软雅黑" pitchFamily="34" charset="-122"/>
                <a:ea typeface="微软雅黑" pitchFamily="34" charset="-122"/>
              </a:rPr>
              <a:t>       </a:t>
            </a:r>
            <a:r>
              <a:rPr kumimoji="1" lang="zh-CN" altLang="zh-CN" sz="2800" dirty="0">
                <a:latin typeface="微软雅黑" pitchFamily="34" charset="-122"/>
                <a:ea typeface="微软雅黑" pitchFamily="34" charset="-122"/>
              </a:rPr>
              <a:t>身份运算符由“</a:t>
            </a:r>
            <a:r>
              <a:rPr kumimoji="1" lang="en-US" altLang="zh-CN" sz="2800" dirty="0">
                <a:solidFill>
                  <a:srgbClr val="FF0000"/>
                </a:solidFill>
                <a:latin typeface="微软雅黑" pitchFamily="34" charset="-122"/>
                <a:ea typeface="微软雅黑" pitchFamily="34" charset="-122"/>
              </a:rPr>
              <a:t>is</a:t>
            </a:r>
            <a:r>
              <a:rPr kumimoji="1" lang="zh-CN" altLang="zh-CN" sz="2800" dirty="0">
                <a:latin typeface="微软雅黑" pitchFamily="34" charset="-122"/>
                <a:ea typeface="微软雅黑" pitchFamily="34" charset="-122"/>
              </a:rPr>
              <a:t>”和“</a:t>
            </a:r>
            <a:r>
              <a:rPr kumimoji="1" lang="en-US" altLang="zh-CN" sz="2800" dirty="0">
                <a:solidFill>
                  <a:srgbClr val="FF0000"/>
                </a:solidFill>
                <a:latin typeface="微软雅黑" pitchFamily="34" charset="-122"/>
                <a:ea typeface="微软雅黑" pitchFamily="34" charset="-122"/>
              </a:rPr>
              <a:t>not is</a:t>
            </a:r>
            <a:r>
              <a:rPr kumimoji="1" lang="zh-CN" altLang="zh-CN" sz="2800" dirty="0">
                <a:latin typeface="微软雅黑" pitchFamily="34" charset="-122"/>
                <a:ea typeface="微软雅黑" pitchFamily="34" charset="-122"/>
              </a:rPr>
              <a:t>”表示，</a:t>
            </a:r>
            <a:r>
              <a:rPr kumimoji="1" lang="en-US" altLang="zh-CN" sz="2800" dirty="0">
                <a:solidFill>
                  <a:srgbClr val="FF0000"/>
                </a:solidFill>
                <a:latin typeface="微软雅黑" pitchFamily="34" charset="-122"/>
                <a:ea typeface="微软雅黑" pitchFamily="34" charset="-122"/>
              </a:rPr>
              <a:t>is</a:t>
            </a:r>
            <a:r>
              <a:rPr kumimoji="1" lang="zh-CN" altLang="zh-CN" sz="2800" dirty="0">
                <a:latin typeface="微软雅黑" pitchFamily="34" charset="-122"/>
                <a:ea typeface="微软雅黑" pitchFamily="34" charset="-122"/>
              </a:rPr>
              <a:t>用来判断两个标识符是否引用自同一个对象，如果是则返回</a:t>
            </a:r>
            <a:r>
              <a:rPr kumimoji="1" lang="en-US" altLang="zh-CN" sz="2800" dirty="0">
                <a:latin typeface="微软雅黑" pitchFamily="34" charset="-122"/>
                <a:ea typeface="微软雅黑" pitchFamily="34" charset="-122"/>
              </a:rPr>
              <a:t>True</a:t>
            </a:r>
            <a:r>
              <a:rPr kumimoji="1" lang="zh-CN" altLang="zh-CN" sz="2800" dirty="0">
                <a:latin typeface="微软雅黑" pitchFamily="34" charset="-122"/>
                <a:ea typeface="微软雅黑" pitchFamily="34" charset="-122"/>
              </a:rPr>
              <a:t>，否则返回</a:t>
            </a:r>
            <a:r>
              <a:rPr kumimoji="1" lang="en-US" altLang="zh-CN" sz="2800" dirty="0">
                <a:latin typeface="微软雅黑" pitchFamily="34" charset="-122"/>
                <a:ea typeface="微软雅黑" pitchFamily="34" charset="-122"/>
              </a:rPr>
              <a:t>False</a:t>
            </a:r>
            <a:r>
              <a:rPr kumimoji="1" lang="zh-CN" altLang="zh-CN" sz="2800" dirty="0">
                <a:latin typeface="微软雅黑" pitchFamily="34" charset="-122"/>
                <a:ea typeface="微软雅黑" pitchFamily="34" charset="-122"/>
              </a:rPr>
              <a:t>，而</a:t>
            </a:r>
            <a:r>
              <a:rPr kumimoji="1" lang="en-US" altLang="zh-CN" sz="2800" dirty="0">
                <a:solidFill>
                  <a:srgbClr val="FF0000"/>
                </a:solidFill>
                <a:latin typeface="微软雅黑" pitchFamily="34" charset="-122"/>
                <a:ea typeface="微软雅黑" pitchFamily="34" charset="-122"/>
              </a:rPr>
              <a:t>not is</a:t>
            </a:r>
            <a:r>
              <a:rPr kumimoji="1" lang="zh-CN" altLang="zh-CN" sz="2800" dirty="0">
                <a:latin typeface="微软雅黑" pitchFamily="34" charset="-122"/>
                <a:ea typeface="微软雅黑" pitchFamily="34" charset="-122"/>
              </a:rPr>
              <a:t>的作用与</a:t>
            </a:r>
            <a:r>
              <a:rPr kumimoji="1" lang="en-US" altLang="zh-CN" sz="2800" dirty="0">
                <a:solidFill>
                  <a:srgbClr val="FF0000"/>
                </a:solidFill>
                <a:latin typeface="微软雅黑" pitchFamily="34" charset="-122"/>
                <a:ea typeface="微软雅黑" pitchFamily="34" charset="-122"/>
              </a:rPr>
              <a:t>is</a:t>
            </a:r>
            <a:r>
              <a:rPr kumimoji="1" lang="zh-CN" altLang="zh-CN" sz="2800" dirty="0">
                <a:latin typeface="微软雅黑" pitchFamily="34" charset="-122"/>
                <a:ea typeface="微软雅黑" pitchFamily="34" charset="-122"/>
              </a:rPr>
              <a:t>相反。</a:t>
            </a:r>
            <a:endParaRPr kumimoji="1" lang="zh-CN" altLang="en-US" sz="2800" dirty="0">
              <a:latin typeface="微软雅黑" pitchFamily="34" charset="-122"/>
              <a:ea typeface="微软雅黑"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38132245"/>
              </p:ext>
            </p:extLst>
          </p:nvPr>
        </p:nvGraphicFramePr>
        <p:xfrm>
          <a:off x="1606074" y="3404160"/>
          <a:ext cx="9793446" cy="1864587"/>
        </p:xfrm>
        <a:graphic>
          <a:graphicData uri="http://schemas.openxmlformats.org/drawingml/2006/table">
            <a:tbl>
              <a:tblPr firstRow="1" firstCol="1" bandRow="1">
                <a:tableStyleId>{69CF1AB2-1976-4502-BF36-3FF5EA218861}</a:tableStyleId>
              </a:tblPr>
              <a:tblGrid>
                <a:gridCol w="1215503">
                  <a:extLst>
                    <a:ext uri="{9D8B030D-6E8A-4147-A177-3AD203B41FA5}">
                      <a16:colId xmlns:a16="http://schemas.microsoft.com/office/drawing/2014/main" val="3871121879"/>
                    </a:ext>
                  </a:extLst>
                </a:gridCol>
                <a:gridCol w="4127863">
                  <a:extLst>
                    <a:ext uri="{9D8B030D-6E8A-4147-A177-3AD203B41FA5}">
                      <a16:colId xmlns:a16="http://schemas.microsoft.com/office/drawing/2014/main" val="446632544"/>
                    </a:ext>
                  </a:extLst>
                </a:gridCol>
                <a:gridCol w="4450080">
                  <a:extLst>
                    <a:ext uri="{9D8B030D-6E8A-4147-A177-3AD203B41FA5}">
                      <a16:colId xmlns:a16="http://schemas.microsoft.com/office/drawing/2014/main" val="3334335282"/>
                    </a:ext>
                  </a:extLst>
                </a:gridCol>
              </a:tblGrid>
              <a:tr h="621529">
                <a:tc>
                  <a:txBody>
                    <a:bodyPr/>
                    <a:lstStyle/>
                    <a:p>
                      <a:pPr marL="0" algn="ctr" defTabSz="914354" rtl="0" eaLnBrk="1" latinLnBrk="0" hangingPunct="1">
                        <a:lnSpc>
                          <a:spcPts val="1400"/>
                        </a:lnSpc>
                        <a:spcAft>
                          <a:spcPts val="0"/>
                        </a:spcAft>
                      </a:pPr>
                      <a:r>
                        <a:rPr lang="zh-CN" sz="1800" kern="750" dirty="0">
                          <a:effectLst/>
                        </a:rPr>
                        <a:t>运算符</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dirty="0">
                          <a:effectLst/>
                        </a:rPr>
                        <a:t>描述</a:t>
                      </a:r>
                      <a:endParaRPr lang="zh-CN" sz="1800" kern="750" dirty="0">
                        <a:solidFill>
                          <a:schemeClr val="dk1"/>
                        </a:solidFill>
                        <a:effectLst/>
                        <a:latin typeface="+mn-lt"/>
                        <a:ea typeface="+mn-ea"/>
                        <a:cs typeface="+mn-cs"/>
                      </a:endParaRPr>
                    </a:p>
                  </a:txBody>
                  <a:tcPr marL="36195" marR="36195" marT="0" marB="0" anchor="ctr"/>
                </a:tc>
                <a:tc>
                  <a:txBody>
                    <a:bodyPr/>
                    <a:lstStyle/>
                    <a:p>
                      <a:pPr marL="0" algn="ctr" defTabSz="914354" rtl="0" eaLnBrk="1" latinLnBrk="0" hangingPunct="1">
                        <a:lnSpc>
                          <a:spcPts val="1400"/>
                        </a:lnSpc>
                        <a:spcAft>
                          <a:spcPts val="0"/>
                        </a:spcAft>
                      </a:pPr>
                      <a:r>
                        <a:rPr lang="zh-CN" sz="1800" kern="750">
                          <a:effectLst/>
                        </a:rPr>
                        <a:t>实例</a:t>
                      </a:r>
                      <a:endParaRPr lang="zh-CN" sz="1800" kern="75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840409246"/>
                  </a:ext>
                </a:extLst>
              </a:tr>
              <a:tr h="621529">
                <a:tc>
                  <a:txBody>
                    <a:bodyPr/>
                    <a:lstStyle/>
                    <a:p>
                      <a:pPr marL="0" algn="ctr" defTabSz="914354" rtl="0" eaLnBrk="1" latinLnBrk="0" hangingPunct="1">
                        <a:lnSpc>
                          <a:spcPts val="1400"/>
                        </a:lnSpc>
                        <a:spcAft>
                          <a:spcPts val="0"/>
                        </a:spcAft>
                      </a:pPr>
                      <a:r>
                        <a:rPr lang="en-US" sz="1800" kern="750">
                          <a:effectLst/>
                        </a:rPr>
                        <a:t>is</a:t>
                      </a:r>
                      <a:endParaRPr lang="zh-CN" sz="1800" kern="750">
                        <a:solidFill>
                          <a:schemeClr val="dk1"/>
                        </a:solidFill>
                        <a:effectLst/>
                        <a:latin typeface="+mn-lt"/>
                        <a:ea typeface="+mn-ea"/>
                        <a:cs typeface="+mn-cs"/>
                      </a:endParaRPr>
                    </a:p>
                  </a:txBody>
                  <a:tcPr marL="36195" marR="36195" marT="0" marB="0" anchor="ctr"/>
                </a:tc>
                <a:tc>
                  <a:txBody>
                    <a:bodyPr/>
                    <a:lstStyle/>
                    <a:p>
                      <a:pPr marL="0" indent="95250" algn="l" defTabSz="914354" rtl="0" eaLnBrk="1" latinLnBrk="0" hangingPunct="1">
                        <a:lnSpc>
                          <a:spcPct val="100000"/>
                        </a:lnSpc>
                        <a:spcAft>
                          <a:spcPts val="0"/>
                        </a:spcAft>
                      </a:pPr>
                      <a:r>
                        <a:rPr lang="zh-CN" sz="1800" kern="750" dirty="0">
                          <a:effectLst/>
                        </a:rPr>
                        <a:t>若两个标识符引用自同一个对象则返回</a:t>
                      </a:r>
                      <a:r>
                        <a:rPr lang="en-US" sz="1800" kern="750" dirty="0">
                          <a:effectLst/>
                        </a:rPr>
                        <a:t>True</a:t>
                      </a:r>
                      <a:r>
                        <a:rPr lang="zh-CN" sz="1800" kern="750" dirty="0">
                          <a:effectLst/>
                        </a:rPr>
                        <a:t>，否则返回</a:t>
                      </a:r>
                      <a:r>
                        <a:rPr lang="en-US" sz="1800" kern="750" dirty="0">
                          <a:effectLst/>
                        </a:rPr>
                        <a:t>False</a:t>
                      </a:r>
                      <a:endParaRPr lang="zh-CN" sz="1800" kern="750" dirty="0">
                        <a:solidFill>
                          <a:schemeClr val="dk1"/>
                        </a:solidFill>
                        <a:effectLst/>
                        <a:latin typeface="+mn-lt"/>
                        <a:ea typeface="+mn-ea"/>
                        <a:cs typeface="+mn-cs"/>
                      </a:endParaRPr>
                    </a:p>
                  </a:txBody>
                  <a:tcPr marL="36195" marR="36195" marT="0" marB="0" anchor="ctr"/>
                </a:tc>
                <a:tc>
                  <a:txBody>
                    <a:bodyPr/>
                    <a:lstStyle/>
                    <a:p>
                      <a:pPr marL="0" indent="95250" algn="l" defTabSz="914354" rtl="0" eaLnBrk="1" latinLnBrk="0" hangingPunct="1">
                        <a:lnSpc>
                          <a:spcPct val="100000"/>
                        </a:lnSpc>
                        <a:spcAft>
                          <a:spcPts val="0"/>
                        </a:spcAft>
                      </a:pPr>
                      <a:r>
                        <a:rPr lang="en-US" sz="1800" kern="750" dirty="0">
                          <a:effectLst/>
                        </a:rPr>
                        <a:t>x is y</a:t>
                      </a:r>
                      <a:r>
                        <a:rPr lang="zh-CN" sz="1800" kern="750" dirty="0">
                          <a:effectLst/>
                        </a:rPr>
                        <a:t>，类似</a:t>
                      </a:r>
                      <a:r>
                        <a:rPr lang="en-US" sz="1800" kern="750" dirty="0">
                          <a:effectLst/>
                        </a:rPr>
                        <a:t>id(x) == id(y)</a:t>
                      </a:r>
                      <a:r>
                        <a:rPr lang="zh-CN" sz="1800" kern="750" dirty="0">
                          <a:effectLst/>
                        </a:rPr>
                        <a:t>，如果引用的是同一个对象则返回</a:t>
                      </a:r>
                      <a:r>
                        <a:rPr lang="en-US" sz="1800" kern="750" dirty="0">
                          <a:effectLst/>
                        </a:rPr>
                        <a:t>True</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924316016"/>
                  </a:ext>
                </a:extLst>
              </a:tr>
              <a:tr h="621529">
                <a:tc>
                  <a:txBody>
                    <a:bodyPr/>
                    <a:lstStyle/>
                    <a:p>
                      <a:pPr marL="0" algn="ctr" defTabSz="914354" rtl="0" eaLnBrk="1" latinLnBrk="0" hangingPunct="1">
                        <a:lnSpc>
                          <a:spcPts val="1400"/>
                        </a:lnSpc>
                        <a:spcAft>
                          <a:spcPts val="0"/>
                        </a:spcAft>
                      </a:pPr>
                      <a:r>
                        <a:rPr lang="en-US" sz="1800" kern="750">
                          <a:effectLst/>
                        </a:rPr>
                        <a:t>not is</a:t>
                      </a:r>
                      <a:endParaRPr lang="zh-CN" sz="1800" kern="750">
                        <a:solidFill>
                          <a:schemeClr val="dk1"/>
                        </a:solidFill>
                        <a:effectLst/>
                        <a:latin typeface="+mn-lt"/>
                        <a:ea typeface="+mn-ea"/>
                        <a:cs typeface="+mn-cs"/>
                      </a:endParaRPr>
                    </a:p>
                  </a:txBody>
                  <a:tcPr marL="36195" marR="36195" marT="0" marB="0" anchor="ctr"/>
                </a:tc>
                <a:tc>
                  <a:txBody>
                    <a:bodyPr/>
                    <a:lstStyle/>
                    <a:p>
                      <a:pPr marL="0" indent="95250" algn="l" defTabSz="914354" rtl="0" eaLnBrk="1" latinLnBrk="0" hangingPunct="1">
                        <a:lnSpc>
                          <a:spcPct val="100000"/>
                        </a:lnSpc>
                        <a:spcAft>
                          <a:spcPts val="0"/>
                        </a:spcAft>
                      </a:pPr>
                      <a:r>
                        <a:rPr lang="zh-CN" sz="1800" kern="750">
                          <a:effectLst/>
                        </a:rPr>
                        <a:t>若两个标识符引用自不同对象则返回</a:t>
                      </a:r>
                      <a:r>
                        <a:rPr lang="en-US" sz="1800" kern="750">
                          <a:effectLst/>
                        </a:rPr>
                        <a:t>True</a:t>
                      </a:r>
                      <a:r>
                        <a:rPr lang="zh-CN" sz="1800" kern="750">
                          <a:effectLst/>
                        </a:rPr>
                        <a:t>，否则返回</a:t>
                      </a:r>
                      <a:r>
                        <a:rPr lang="en-US" sz="1800" kern="750">
                          <a:effectLst/>
                        </a:rPr>
                        <a:t>False</a:t>
                      </a:r>
                      <a:endParaRPr lang="zh-CN" sz="1800" kern="750">
                        <a:solidFill>
                          <a:schemeClr val="dk1"/>
                        </a:solidFill>
                        <a:effectLst/>
                        <a:latin typeface="+mn-lt"/>
                        <a:ea typeface="+mn-ea"/>
                        <a:cs typeface="+mn-cs"/>
                      </a:endParaRPr>
                    </a:p>
                  </a:txBody>
                  <a:tcPr marL="36195" marR="36195" marT="0" marB="0" anchor="ctr"/>
                </a:tc>
                <a:tc>
                  <a:txBody>
                    <a:bodyPr/>
                    <a:lstStyle/>
                    <a:p>
                      <a:pPr marL="0" indent="95250" algn="l" defTabSz="914354" rtl="0" eaLnBrk="1" latinLnBrk="0" hangingPunct="1">
                        <a:lnSpc>
                          <a:spcPct val="100000"/>
                        </a:lnSpc>
                        <a:spcAft>
                          <a:spcPts val="0"/>
                        </a:spcAft>
                      </a:pPr>
                      <a:r>
                        <a:rPr lang="en-US" sz="1800" kern="750" dirty="0">
                          <a:effectLst/>
                        </a:rPr>
                        <a:t>x not is y</a:t>
                      </a:r>
                      <a:r>
                        <a:rPr lang="zh-CN" sz="1800" kern="750" dirty="0">
                          <a:effectLst/>
                        </a:rPr>
                        <a:t>，类似</a:t>
                      </a:r>
                      <a:r>
                        <a:rPr lang="en-US" sz="1800" kern="750" dirty="0">
                          <a:effectLst/>
                        </a:rPr>
                        <a:t>id(x) != id(y)</a:t>
                      </a:r>
                      <a:r>
                        <a:rPr lang="zh-CN" sz="1800" kern="750" dirty="0">
                          <a:effectLst/>
                        </a:rPr>
                        <a:t>，如果引用的不是同一个对象则返回</a:t>
                      </a:r>
                      <a:r>
                        <a:rPr lang="en-US" sz="1800" kern="750" dirty="0">
                          <a:effectLst/>
                        </a:rPr>
                        <a:t>True</a:t>
                      </a:r>
                      <a:endParaRPr lang="zh-CN" sz="1800" kern="750" dirty="0">
                        <a:solidFill>
                          <a:schemeClr val="dk1"/>
                        </a:solidFill>
                        <a:effectLst/>
                        <a:latin typeface="+mn-lt"/>
                        <a:ea typeface="+mn-ea"/>
                        <a:cs typeface="+mn-cs"/>
                      </a:endParaRPr>
                    </a:p>
                  </a:txBody>
                  <a:tcPr marL="36195" marR="36195" marT="0" marB="0" anchor="ctr"/>
                </a:tc>
                <a:extLst>
                  <a:ext uri="{0D108BD9-81ED-4DB2-BD59-A6C34878D82A}">
                    <a16:rowId xmlns:a16="http://schemas.microsoft.com/office/drawing/2014/main" val="2351207460"/>
                  </a:ext>
                </a:extLst>
              </a:tr>
            </a:tbl>
          </a:graphicData>
        </a:graphic>
      </p:graphicFrame>
    </p:spTree>
    <p:custDataLst>
      <p:tags r:id="rId1"/>
    </p:custDataLst>
    <p:extLst>
      <p:ext uri="{BB962C8B-B14F-4D97-AF65-F5344CB8AC3E}">
        <p14:creationId xmlns:p14="http://schemas.microsoft.com/office/powerpoint/2010/main" val="27760731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F685DCEA-F0F2-4E7C-B87F-51C42B646868}"/>
              </a:ext>
            </a:extLst>
          </p:cNvPr>
          <p:cNvSpPr txBox="1"/>
          <p:nvPr/>
        </p:nvSpPr>
        <p:spPr>
          <a:xfrm>
            <a:off x="670328" y="363002"/>
            <a:ext cx="3881213"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anose="020B0503020204020204" charset="-122"/>
                <a:ea typeface="微软雅黑" panose="020B0503020204020204" charset="-122"/>
              </a:rPr>
              <a:t>运算符优先级</a:t>
            </a:r>
            <a:endParaRPr lang="zh-CN" altLang="en-US" sz="3200" dirty="0">
              <a:solidFill>
                <a:srgbClr val="1353A2"/>
              </a:solidFill>
              <a:latin typeface="微软雅黑" panose="020B0503020204020204" charset="-122"/>
              <a:ea typeface="微软雅黑" panose="020B0503020204020204" charset="-122"/>
              <a:sym typeface="+mn-ea"/>
            </a:endParaRPr>
          </a:p>
        </p:txBody>
      </p:sp>
      <p:sp>
        <p:nvSpPr>
          <p:cNvPr id="4" name="矩形 3">
            <a:extLst>
              <a:ext uri="{FF2B5EF4-FFF2-40B4-BE49-F238E27FC236}">
                <a16:creationId xmlns:a16="http://schemas.microsoft.com/office/drawing/2014/main" id="{6312E25F-D2CF-4FBA-A179-B34091D54900}"/>
              </a:ext>
            </a:extLst>
          </p:cNvPr>
          <p:cNvSpPr/>
          <p:nvPr/>
        </p:nvSpPr>
        <p:spPr>
          <a:xfrm>
            <a:off x="881382" y="835388"/>
            <a:ext cx="10683600" cy="1907812"/>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en-US" altLang="zh-CN" sz="2600" dirty="0">
                <a:solidFill>
                  <a:schemeClr val="tx1"/>
                </a:solidFill>
                <a:latin typeface="微软雅黑" pitchFamily="34" charset="-122"/>
                <a:ea typeface="微软雅黑" pitchFamily="34" charset="-122"/>
              </a:rPr>
              <a:t>Python</a:t>
            </a:r>
            <a:r>
              <a:rPr kumimoji="1" lang="zh-CN" altLang="en-US" sz="2600" dirty="0">
                <a:solidFill>
                  <a:schemeClr val="tx1"/>
                </a:solidFill>
                <a:latin typeface="微软雅黑" pitchFamily="34" charset="-122"/>
                <a:ea typeface="微软雅黑" pitchFamily="34" charset="-122"/>
              </a:rPr>
              <a:t>支持使用多个不同的运算符连接简单表达式，实现相对复杂的功能，为了避免含有多个运算符的表达式出现歧义，</a:t>
            </a:r>
            <a:r>
              <a:rPr kumimoji="1" lang="en-US" altLang="zh-CN" sz="2600" dirty="0">
                <a:solidFill>
                  <a:schemeClr val="tx1"/>
                </a:solidFill>
                <a:latin typeface="微软雅黑" pitchFamily="34" charset="-122"/>
                <a:ea typeface="微软雅黑" pitchFamily="34" charset="-122"/>
              </a:rPr>
              <a:t>Python</a:t>
            </a:r>
            <a:r>
              <a:rPr kumimoji="1" lang="zh-CN" altLang="en-US" sz="2600" dirty="0">
                <a:solidFill>
                  <a:schemeClr val="tx1"/>
                </a:solidFill>
                <a:latin typeface="微软雅黑" pitchFamily="34" charset="-122"/>
                <a:ea typeface="微软雅黑" pitchFamily="34" charset="-122"/>
              </a:rPr>
              <a:t>为每种运算符都设定了</a:t>
            </a:r>
            <a:r>
              <a:rPr kumimoji="1" lang="zh-CN" altLang="en-US" sz="2600" dirty="0">
                <a:solidFill>
                  <a:srgbClr val="FF0000"/>
                </a:solidFill>
                <a:latin typeface="微软雅黑" pitchFamily="34" charset="-122"/>
                <a:ea typeface="微软雅黑" pitchFamily="34" charset="-122"/>
              </a:rPr>
              <a:t>优先级</a:t>
            </a:r>
            <a:r>
              <a:rPr kumimoji="1" lang="zh-CN" altLang="en-US" sz="2600" dirty="0">
                <a:solidFill>
                  <a:schemeClr val="bg1">
                    <a:lumMod val="50000"/>
                  </a:schemeClr>
                </a:solidFill>
                <a:latin typeface="微软雅黑" pitchFamily="34" charset="-122"/>
                <a:ea typeface="微软雅黑" pitchFamily="34" charset="-122"/>
              </a:rPr>
              <a:t>。</a:t>
            </a:r>
            <a:endParaRPr kumimoji="1" lang="zh-CN" altLang="en-US" sz="2600" dirty="0">
              <a:solidFill>
                <a:schemeClr val="tx1"/>
              </a:solidFill>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val="2420431898"/>
              </p:ext>
            </p:extLst>
          </p:nvPr>
        </p:nvGraphicFramePr>
        <p:xfrm>
          <a:off x="1771536" y="2520914"/>
          <a:ext cx="8121400" cy="4302252"/>
        </p:xfrm>
        <a:graphic>
          <a:graphicData uri="http://schemas.openxmlformats.org/drawingml/2006/table">
            <a:tbl>
              <a:tblPr firstRow="1" firstCol="1" bandRow="1">
                <a:tableStyleId>{69CF1AB2-1976-4502-BF36-3FF5EA218861}</a:tableStyleId>
              </a:tblPr>
              <a:tblGrid>
                <a:gridCol w="2983344">
                  <a:extLst>
                    <a:ext uri="{9D8B030D-6E8A-4147-A177-3AD203B41FA5}">
                      <a16:colId xmlns:a16="http://schemas.microsoft.com/office/drawing/2014/main" val="3322205020"/>
                    </a:ext>
                  </a:extLst>
                </a:gridCol>
                <a:gridCol w="5138056">
                  <a:extLst>
                    <a:ext uri="{9D8B030D-6E8A-4147-A177-3AD203B41FA5}">
                      <a16:colId xmlns:a16="http://schemas.microsoft.com/office/drawing/2014/main" val="1456026363"/>
                    </a:ext>
                  </a:extLst>
                </a:gridCol>
              </a:tblGrid>
              <a:tr h="358521">
                <a:tc>
                  <a:txBody>
                    <a:bodyPr/>
                    <a:lstStyle/>
                    <a:p>
                      <a:pPr algn="ctr">
                        <a:lnSpc>
                          <a:spcPts val="1400"/>
                        </a:lnSpc>
                        <a:spcAft>
                          <a:spcPts val="0"/>
                        </a:spcAft>
                      </a:pPr>
                      <a:r>
                        <a:rPr lang="zh-CN" sz="1600" kern="750">
                          <a:effectLst/>
                        </a:rPr>
                        <a:t>运算符</a:t>
                      </a:r>
                      <a:endParaRPr lang="zh-CN" sz="1600" kern="750">
                        <a:effectLst/>
                        <a:latin typeface="Arial" panose="020B0604020202020204" pitchFamily="34" charset="0"/>
                        <a:ea typeface="黑体" panose="02010609060101010101" pitchFamily="49" charset="-122"/>
                        <a:cs typeface="Times New Roman" panose="02020603050405020304" pitchFamily="18" charset="0"/>
                      </a:endParaRPr>
                    </a:p>
                  </a:txBody>
                  <a:tcPr marL="36195" marR="36195" marT="0" marB="0" anchor="ctr"/>
                </a:tc>
                <a:tc>
                  <a:txBody>
                    <a:bodyPr/>
                    <a:lstStyle/>
                    <a:p>
                      <a:pPr algn="ctr">
                        <a:lnSpc>
                          <a:spcPts val="1400"/>
                        </a:lnSpc>
                        <a:spcAft>
                          <a:spcPts val="0"/>
                        </a:spcAft>
                      </a:pPr>
                      <a:r>
                        <a:rPr lang="zh-CN" sz="1600" kern="750" dirty="0">
                          <a:effectLst/>
                        </a:rPr>
                        <a:t>描述</a:t>
                      </a:r>
                      <a:endParaRPr lang="zh-CN" sz="1600" kern="750" dirty="0">
                        <a:effectLst/>
                        <a:latin typeface="Arial" panose="020B0604020202020204" pitchFamily="34" charset="0"/>
                        <a:ea typeface="黑体" panose="02010609060101010101" pitchFamily="49" charset="-122"/>
                        <a:cs typeface="Times New Roman" panose="02020603050405020304" pitchFamily="18" charset="0"/>
                      </a:endParaRPr>
                    </a:p>
                  </a:txBody>
                  <a:tcPr marL="36195" marR="36195" marT="0" marB="0" anchor="ctr"/>
                </a:tc>
                <a:extLst>
                  <a:ext uri="{0D108BD9-81ED-4DB2-BD59-A6C34878D82A}">
                    <a16:rowId xmlns:a16="http://schemas.microsoft.com/office/drawing/2014/main" val="1563381310"/>
                  </a:ext>
                </a:extLst>
              </a:tr>
              <a:tr h="358521">
                <a:tc>
                  <a:txBody>
                    <a:bodyPr/>
                    <a:lstStyle/>
                    <a:p>
                      <a:pPr algn="ctr">
                        <a:lnSpc>
                          <a:spcPts val="1400"/>
                        </a:lnSpc>
                        <a:spcAft>
                          <a:spcPts val="0"/>
                        </a:spcAft>
                      </a:pPr>
                      <a:r>
                        <a:rPr lang="en-US" sz="1600" kern="750">
                          <a:effectLst/>
                        </a:rPr>
                        <a:t>**</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指数（最高优先级）</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3382965718"/>
                  </a:ext>
                </a:extLst>
              </a:tr>
              <a:tr h="358521">
                <a:tc>
                  <a:txBody>
                    <a:bodyPr/>
                    <a:lstStyle/>
                    <a:p>
                      <a:pPr algn="ctr">
                        <a:lnSpc>
                          <a:spcPts val="1400"/>
                        </a:lnSpc>
                        <a:spcAft>
                          <a:spcPts val="0"/>
                        </a:spcAft>
                      </a:pPr>
                      <a:r>
                        <a:rPr lang="en-US" sz="1600" kern="750" dirty="0">
                          <a:effectLst/>
                        </a:rPr>
                        <a:t>+</a:t>
                      </a:r>
                      <a:r>
                        <a:rPr lang="zh-CN" sz="1600" kern="750" dirty="0">
                          <a:effectLst/>
                        </a:rPr>
                        <a:t>、</a:t>
                      </a:r>
                      <a:r>
                        <a:rPr lang="en-US" sz="1600" kern="750" dirty="0">
                          <a:effectLst/>
                        </a:rPr>
                        <a:t>-</a:t>
                      </a:r>
                      <a:endParaRPr lang="zh-CN" sz="1600" kern="750" dirty="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dirty="0">
                          <a:effectLst/>
                        </a:rPr>
                        <a:t>一元加号和减号</a:t>
                      </a:r>
                      <a:endParaRPr lang="zh-CN" sz="16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618468516"/>
                  </a:ext>
                </a:extLst>
              </a:tr>
              <a:tr h="358521">
                <a:tc>
                  <a:txBody>
                    <a:bodyPr/>
                    <a:lstStyle/>
                    <a:p>
                      <a:pPr algn="ctr">
                        <a:lnSpc>
                          <a:spcPts val="1400"/>
                        </a:lnSpc>
                        <a:spcAft>
                          <a:spcPts val="0"/>
                        </a:spcAft>
                      </a:pP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dirty="0">
                          <a:effectLst/>
                        </a:rPr>
                        <a:t>乘、除、取模和取整除</a:t>
                      </a:r>
                      <a:endParaRPr lang="zh-CN" sz="16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683163056"/>
                  </a:ext>
                </a:extLst>
              </a:tr>
              <a:tr h="358521">
                <a:tc>
                  <a:txBody>
                    <a:bodyPr/>
                    <a:lstStyle/>
                    <a:p>
                      <a:pPr algn="ctr">
                        <a:lnSpc>
                          <a:spcPts val="1400"/>
                        </a:lnSpc>
                        <a:spcAft>
                          <a:spcPts val="0"/>
                        </a:spcAft>
                      </a:pPr>
                      <a:r>
                        <a:rPr lang="en-US" sz="1600" kern="750">
                          <a:effectLst/>
                        </a:rPr>
                        <a:t>+</a:t>
                      </a:r>
                      <a:r>
                        <a:rPr lang="zh-CN" sz="1600" kern="750">
                          <a:effectLst/>
                        </a:rPr>
                        <a:t>、</a:t>
                      </a:r>
                      <a:r>
                        <a:rPr lang="en-US" sz="1600" kern="750">
                          <a:effectLst/>
                        </a:rPr>
                        <a:t>-</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加法、减法</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939224500"/>
                  </a:ext>
                </a:extLst>
              </a:tr>
              <a:tr h="358521">
                <a:tc>
                  <a:txBody>
                    <a:bodyPr/>
                    <a:lstStyle/>
                    <a:p>
                      <a:pPr algn="ctr">
                        <a:lnSpc>
                          <a:spcPts val="1400"/>
                        </a:lnSpc>
                        <a:spcAft>
                          <a:spcPts val="0"/>
                        </a:spcAft>
                      </a:pPr>
                      <a:r>
                        <a:rPr lang="en-US" sz="1600" kern="750" dirty="0">
                          <a:effectLst/>
                        </a:rPr>
                        <a:t>&lt;=</a:t>
                      </a:r>
                      <a:r>
                        <a:rPr lang="zh-CN" sz="1600" kern="750" dirty="0">
                          <a:effectLst/>
                        </a:rPr>
                        <a:t>、</a:t>
                      </a:r>
                      <a:r>
                        <a:rPr lang="en-US" sz="1600" kern="750" dirty="0">
                          <a:effectLst/>
                        </a:rPr>
                        <a:t>&lt;</a:t>
                      </a:r>
                      <a:r>
                        <a:rPr lang="zh-CN" sz="1600" kern="750" dirty="0">
                          <a:effectLst/>
                        </a:rPr>
                        <a:t>、</a:t>
                      </a:r>
                      <a:r>
                        <a:rPr lang="en-US" sz="1600" kern="750" dirty="0">
                          <a:effectLst/>
                        </a:rPr>
                        <a:t>&gt;</a:t>
                      </a:r>
                      <a:r>
                        <a:rPr lang="zh-CN" sz="1600" kern="750" dirty="0">
                          <a:effectLst/>
                        </a:rPr>
                        <a:t>、</a:t>
                      </a:r>
                      <a:r>
                        <a:rPr lang="en-US" sz="1600" kern="750" dirty="0">
                          <a:effectLst/>
                        </a:rPr>
                        <a:t>&gt;=</a:t>
                      </a:r>
                      <a:r>
                        <a:rPr lang="zh-CN" sz="1600" kern="750" dirty="0">
                          <a:effectLst/>
                        </a:rPr>
                        <a:t>、</a:t>
                      </a:r>
                      <a:r>
                        <a:rPr lang="en-US" sz="1600" kern="750" dirty="0">
                          <a:effectLst/>
                        </a:rPr>
                        <a:t>==</a:t>
                      </a:r>
                      <a:r>
                        <a:rPr lang="zh-CN" sz="1600" kern="750" dirty="0">
                          <a:effectLst/>
                        </a:rPr>
                        <a:t>、</a:t>
                      </a:r>
                      <a:r>
                        <a:rPr lang="en-US" sz="1600" kern="750" dirty="0">
                          <a:effectLst/>
                        </a:rPr>
                        <a:t>!=</a:t>
                      </a:r>
                      <a:endParaRPr lang="zh-CN" sz="1600" kern="750" dirty="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关系运算符</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3968940029"/>
                  </a:ext>
                </a:extLst>
              </a:tr>
              <a:tr h="358521">
                <a:tc>
                  <a:txBody>
                    <a:bodyPr/>
                    <a:lstStyle/>
                    <a:p>
                      <a:pPr algn="ctr">
                        <a:lnSpc>
                          <a:spcPts val="1400"/>
                        </a:lnSpc>
                        <a:spcAft>
                          <a:spcPts val="0"/>
                        </a:spcAft>
                      </a:pP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r>
                        <a:rPr lang="zh-CN" sz="1600" kern="750">
                          <a:effectLst/>
                        </a:rPr>
                        <a:t>、</a:t>
                      </a:r>
                      <a:r>
                        <a:rPr lang="en-US" sz="1600" kern="750">
                          <a:effectLst/>
                        </a:rPr>
                        <a:t>**=</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赋值运算符</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1376504493"/>
                  </a:ext>
                </a:extLst>
              </a:tr>
              <a:tr h="358521">
                <a:tc>
                  <a:txBody>
                    <a:bodyPr/>
                    <a:lstStyle/>
                    <a:p>
                      <a:pPr algn="ctr">
                        <a:lnSpc>
                          <a:spcPts val="1400"/>
                        </a:lnSpc>
                        <a:spcAft>
                          <a:spcPts val="0"/>
                        </a:spcAft>
                      </a:pPr>
                      <a:r>
                        <a:rPr lang="en-US" sz="1600" kern="750">
                          <a:effectLst/>
                        </a:rPr>
                        <a:t>is</a:t>
                      </a:r>
                      <a:r>
                        <a:rPr lang="zh-CN" sz="1600" kern="750">
                          <a:effectLst/>
                        </a:rPr>
                        <a:t>、</a:t>
                      </a:r>
                      <a:r>
                        <a:rPr lang="en-US" sz="1600" kern="750">
                          <a:effectLst/>
                        </a:rPr>
                        <a:t>not is</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身份运算符</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944580195"/>
                  </a:ext>
                </a:extLst>
              </a:tr>
              <a:tr h="358521">
                <a:tc>
                  <a:txBody>
                    <a:bodyPr/>
                    <a:lstStyle/>
                    <a:p>
                      <a:pPr algn="ctr">
                        <a:lnSpc>
                          <a:spcPts val="1400"/>
                        </a:lnSpc>
                        <a:spcAft>
                          <a:spcPts val="0"/>
                        </a:spcAft>
                      </a:pPr>
                      <a:r>
                        <a:rPr lang="en-US" sz="1600" kern="750">
                          <a:effectLst/>
                        </a:rPr>
                        <a:t>in</a:t>
                      </a:r>
                      <a:r>
                        <a:rPr lang="zh-CN" sz="1600" kern="750">
                          <a:effectLst/>
                        </a:rPr>
                        <a:t>、</a:t>
                      </a:r>
                      <a:r>
                        <a:rPr lang="en-US" sz="1600" kern="750">
                          <a:effectLst/>
                        </a:rPr>
                        <a:t>not in</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成员运算符</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1537179930"/>
                  </a:ext>
                </a:extLst>
              </a:tr>
              <a:tr h="358521">
                <a:tc>
                  <a:txBody>
                    <a:bodyPr/>
                    <a:lstStyle/>
                    <a:p>
                      <a:pPr algn="ctr">
                        <a:lnSpc>
                          <a:spcPts val="1400"/>
                        </a:lnSpc>
                        <a:spcAft>
                          <a:spcPts val="0"/>
                        </a:spcAft>
                      </a:pPr>
                      <a:r>
                        <a:rPr lang="en-US" sz="1600" kern="750">
                          <a:effectLst/>
                        </a:rPr>
                        <a:t>not</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逻辑非</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4205945068"/>
                  </a:ext>
                </a:extLst>
              </a:tr>
              <a:tr h="358521">
                <a:tc>
                  <a:txBody>
                    <a:bodyPr/>
                    <a:lstStyle/>
                    <a:p>
                      <a:pPr algn="ctr">
                        <a:lnSpc>
                          <a:spcPts val="1400"/>
                        </a:lnSpc>
                        <a:spcAft>
                          <a:spcPts val="0"/>
                        </a:spcAft>
                      </a:pPr>
                      <a:r>
                        <a:rPr lang="en-US" sz="1600" kern="750">
                          <a:effectLst/>
                        </a:rPr>
                        <a:t>and</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a:effectLst/>
                        </a:rPr>
                        <a:t>逻辑与</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3076526675"/>
                  </a:ext>
                </a:extLst>
              </a:tr>
              <a:tr h="358521">
                <a:tc>
                  <a:txBody>
                    <a:bodyPr/>
                    <a:lstStyle/>
                    <a:p>
                      <a:pPr algn="ctr">
                        <a:lnSpc>
                          <a:spcPts val="1400"/>
                        </a:lnSpc>
                        <a:spcAft>
                          <a:spcPts val="0"/>
                        </a:spcAft>
                      </a:pPr>
                      <a:r>
                        <a:rPr lang="en-US" sz="1600" kern="750">
                          <a:effectLst/>
                        </a:rPr>
                        <a:t>or</a:t>
                      </a:r>
                      <a:endParaRPr lang="zh-CN" sz="1600" kern="750">
                        <a:effectLst/>
                        <a:latin typeface="Times New Roman" panose="02020603050405020304" pitchFamily="18" charset="0"/>
                        <a:ea typeface="宋体" panose="02010600030101010101" pitchFamily="2" charset="-122"/>
                      </a:endParaRPr>
                    </a:p>
                  </a:txBody>
                  <a:tcPr marL="36195" marR="36195" marT="0" marB="0" anchor="ctr"/>
                </a:tc>
                <a:tc>
                  <a:txBody>
                    <a:bodyPr/>
                    <a:lstStyle/>
                    <a:p>
                      <a:pPr algn="ctr">
                        <a:lnSpc>
                          <a:spcPts val="1400"/>
                        </a:lnSpc>
                        <a:spcAft>
                          <a:spcPts val="0"/>
                        </a:spcAft>
                      </a:pPr>
                      <a:r>
                        <a:rPr lang="zh-CN" sz="1600" kern="750" dirty="0">
                          <a:effectLst/>
                        </a:rPr>
                        <a:t>逻辑或</a:t>
                      </a:r>
                      <a:endParaRPr lang="zh-CN" sz="1600" kern="750" dirty="0">
                        <a:effectLst/>
                        <a:latin typeface="Times New Roman" panose="02020603050405020304" pitchFamily="18" charset="0"/>
                        <a:ea typeface="宋体" panose="02010600030101010101" pitchFamily="2" charset="-122"/>
                      </a:endParaRPr>
                    </a:p>
                  </a:txBody>
                  <a:tcPr marL="36195" marR="36195" marT="0" marB="0" anchor="ctr"/>
                </a:tc>
                <a:extLst>
                  <a:ext uri="{0D108BD9-81ED-4DB2-BD59-A6C34878D82A}">
                    <a16:rowId xmlns:a16="http://schemas.microsoft.com/office/drawing/2014/main" val="4014565627"/>
                  </a:ext>
                </a:extLst>
              </a:tr>
            </a:tbl>
          </a:graphicData>
        </a:graphic>
      </p:graphicFrame>
    </p:spTree>
    <p:custDataLst>
      <p:tags r:id="rId1"/>
    </p:custDataLst>
    <p:extLst>
      <p:ext uri="{BB962C8B-B14F-4D97-AF65-F5344CB8AC3E}">
        <p14:creationId xmlns:p14="http://schemas.microsoft.com/office/powerpoint/2010/main" val="25430527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4935" y="368611"/>
            <a:ext cx="3552453"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zh-CN" altLang="en-US" sz="3200" dirty="0">
                <a:solidFill>
                  <a:srgbClr val="1353A2"/>
                </a:solidFill>
                <a:latin typeface="微软雅黑" panose="020B0503020204020204" charset="-122"/>
                <a:ea typeface="微软雅黑" panose="020B0503020204020204" charset="-122"/>
              </a:rPr>
              <a:t>表达式</a:t>
            </a:r>
          </a:p>
        </p:txBody>
      </p:sp>
      <p:sp>
        <p:nvSpPr>
          <p:cNvPr id="6" name="矩形 5">
            <a:extLst>
              <a:ext uri="{FF2B5EF4-FFF2-40B4-BE49-F238E27FC236}">
                <a16:creationId xmlns:a16="http://schemas.microsoft.com/office/drawing/2014/main" id="{2053868B-1D9B-4BF1-BF24-03D91F40C58D}"/>
              </a:ext>
            </a:extLst>
          </p:cNvPr>
          <p:cNvSpPr>
            <a:spLocks noChangeArrowheads="1"/>
          </p:cNvSpPr>
          <p:nvPr/>
        </p:nvSpPr>
        <p:spPr bwMode="auto">
          <a:xfrm>
            <a:off x="724936" y="1153107"/>
            <a:ext cx="10338400" cy="1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dirty="0">
                <a:latin typeface="+mn-ea"/>
                <a:cs typeface="Times New Roman" panose="02020603050405020304" pitchFamily="18" charset="0"/>
              </a:rPr>
              <a:t>      </a:t>
            </a:r>
            <a:r>
              <a:rPr lang="zh-CN" altLang="zh-CN" sz="2400" dirty="0">
                <a:latin typeface="+mn-ea"/>
                <a:cs typeface="Times New Roman" panose="02020603050405020304" pitchFamily="18" charset="0"/>
              </a:rPr>
              <a:t>表达式是由运算符和操作数组成的代码片段，用于计算或返回结果。在</a:t>
            </a:r>
            <a:r>
              <a:rPr lang="en-US" altLang="zh-CN" sz="2400" dirty="0">
                <a:latin typeface="+mn-ea"/>
                <a:cs typeface="Times New Roman" panose="02020603050405020304" pitchFamily="18" charset="0"/>
              </a:rPr>
              <a:t>Python</a:t>
            </a:r>
            <a:r>
              <a:rPr lang="zh-CN" altLang="zh-CN" sz="2400" dirty="0">
                <a:latin typeface="+mn-ea"/>
                <a:cs typeface="Times New Roman" panose="02020603050405020304" pitchFamily="18" charset="0"/>
              </a:rPr>
              <a:t>语言中，表达式可以出现在赋值语句的右侧、条件语句中、循环结构中及函数调用中。</a:t>
            </a:r>
          </a:p>
        </p:txBody>
      </p:sp>
      <p:sp>
        <p:nvSpPr>
          <p:cNvPr id="16" name="矩形 15"/>
          <p:cNvSpPr/>
          <p:nvPr/>
        </p:nvSpPr>
        <p:spPr>
          <a:xfrm>
            <a:off x="1255415" y="4939569"/>
            <a:ext cx="8771298" cy="1135054"/>
          </a:xfrm>
          <a:prstGeom prst="rect">
            <a:avLst/>
          </a:prstGeom>
        </p:spPr>
        <p:txBody>
          <a:bodyPr wrap="square">
            <a:spAutoFit/>
          </a:bodyPr>
          <a:lstStyle/>
          <a:p>
            <a:pPr marL="152400" marR="152400" indent="304800" algn="just">
              <a:lnSpc>
                <a:spcPct val="150000"/>
              </a:lnSpc>
              <a:spcAft>
                <a:spcPts val="0"/>
              </a:spcAft>
            </a:pPr>
            <a:r>
              <a:rPr lang="en-US" altLang="zh-CN" sz="2400" dirty="0">
                <a:latin typeface="+mn-ea"/>
                <a:cs typeface="Times New Roman" panose="02020603050405020304" pitchFamily="18" charset="0"/>
              </a:rPr>
              <a:t>   </a:t>
            </a:r>
            <a:r>
              <a:rPr lang="zh-CN" altLang="zh-CN" sz="2400" dirty="0">
                <a:latin typeface="+mn-ea"/>
                <a:cs typeface="Times New Roman" panose="02020603050405020304" pitchFamily="18" charset="0"/>
              </a:rPr>
              <a:t>在编写表达式时，要注意运算符的优先级和结合性，以确保计算结果的正确性。</a:t>
            </a:r>
          </a:p>
        </p:txBody>
      </p:sp>
      <p:pic>
        <p:nvPicPr>
          <p:cNvPr id="8" name="图片 7">
            <a:extLst>
              <a:ext uri="{FF2B5EF4-FFF2-40B4-BE49-F238E27FC236}">
                <a16:creationId xmlns:a16="http://schemas.microsoft.com/office/drawing/2014/main" id="{CC40E24E-6A95-4D5E-9ECB-5EB3B4F2A367}"/>
              </a:ext>
            </a:extLst>
          </p:cNvPr>
          <p:cNvPicPr>
            <a:picLocks noChangeAspect="1"/>
          </p:cNvPicPr>
          <p:nvPr/>
        </p:nvPicPr>
        <p:blipFill>
          <a:blip r:embed="rId3"/>
          <a:stretch>
            <a:fillRect/>
          </a:stretch>
        </p:blipFill>
        <p:spPr>
          <a:xfrm>
            <a:off x="1547461" y="2933729"/>
            <a:ext cx="8771298" cy="1448148"/>
          </a:xfrm>
          <a:prstGeom prst="rect">
            <a:avLst/>
          </a:prstGeom>
        </p:spPr>
      </p:pic>
    </p:spTree>
    <p:custDataLst>
      <p:tags r:id="rId1"/>
    </p:custDataLst>
    <p:extLst>
      <p:ext uri="{BB962C8B-B14F-4D97-AF65-F5344CB8AC3E}">
        <p14:creationId xmlns:p14="http://schemas.microsoft.com/office/powerpoint/2010/main" val="33159045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044083" y="2361633"/>
            <a:ext cx="6723016" cy="1522303"/>
          </a:xfrm>
        </p:spPr>
        <p:txBody>
          <a:bodyPr>
            <a:noAutofit/>
          </a:bodyPr>
          <a:lstStyle/>
          <a:p>
            <a:pPr algn="ctr">
              <a:lnSpc>
                <a:spcPct val="130000"/>
              </a:lnSpc>
            </a:pPr>
            <a:r>
              <a:rPr lang="zh-CN" altLang="zh-CN" sz="3600" b="0" dirty="0"/>
              <a:t>实现数据输入与数据</a:t>
            </a:r>
            <a:br>
              <a:rPr lang="en-US" altLang="zh-CN" sz="3600" b="0" dirty="0"/>
            </a:br>
            <a:r>
              <a:rPr lang="zh-CN" altLang="zh-CN" sz="3600" b="0" dirty="0"/>
              <a:t>输出的方法</a:t>
            </a:r>
            <a:endParaRPr lang="zh-CN" altLang="en-US" sz="3600" b="0" dirty="0"/>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05</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854733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4935" y="368611"/>
            <a:ext cx="4526075" cy="1077218"/>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zh-CN" sz="3200" dirty="0">
                <a:solidFill>
                  <a:srgbClr val="1353A2"/>
                </a:solidFill>
                <a:latin typeface="微软雅黑" panose="020B0503020204020204" charset="-122"/>
                <a:ea typeface="微软雅黑" panose="020B0503020204020204" charset="-122"/>
              </a:rPr>
              <a:t>实现数据输入的方法</a:t>
            </a:r>
          </a:p>
          <a:p>
            <a:pPr fontAlgn="auto">
              <a:spcBef>
                <a:spcPts val="0"/>
              </a:spcBef>
              <a:spcAft>
                <a:spcPts val="0"/>
              </a:spcAft>
              <a:defRPr/>
            </a:pPr>
            <a:endParaRPr lang="zh-CN" altLang="en-US" sz="3200" dirty="0">
              <a:solidFill>
                <a:srgbClr val="1353A2"/>
              </a:solidFill>
              <a:latin typeface="微软雅黑" panose="020B0503020204020204" charset="-122"/>
              <a:ea typeface="微软雅黑" panose="020B0503020204020204" charset="-122"/>
            </a:endParaRPr>
          </a:p>
        </p:txBody>
      </p:sp>
      <p:sp>
        <p:nvSpPr>
          <p:cNvPr id="15" name="TextBox 1">
            <a:extLst>
              <a:ext uri="{FF2B5EF4-FFF2-40B4-BE49-F238E27FC236}">
                <a16:creationId xmlns:a16="http://schemas.microsoft.com/office/drawing/2014/main" id="{A84D9C85-6D43-4B4A-84B5-E75287AF99E1}"/>
              </a:ext>
            </a:extLst>
          </p:cNvPr>
          <p:cNvSpPr txBox="1"/>
          <p:nvPr/>
        </p:nvSpPr>
        <p:spPr>
          <a:xfrm>
            <a:off x="1208191" y="1319827"/>
            <a:ext cx="3572039" cy="492443"/>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zh-CN" sz="2600" dirty="0">
                <a:solidFill>
                  <a:srgbClr val="1353A2"/>
                </a:solidFill>
                <a:latin typeface="微软雅黑" panose="020B0503020204020204" charset="-122"/>
                <a:ea typeface="微软雅黑" panose="020B0503020204020204" charset="-122"/>
              </a:rPr>
              <a:t>交互式输入</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6" name="矩形 15"/>
          <p:cNvSpPr/>
          <p:nvPr/>
        </p:nvSpPr>
        <p:spPr>
          <a:xfrm>
            <a:off x="927532" y="1935665"/>
            <a:ext cx="10840161" cy="1689052"/>
          </a:xfrm>
          <a:prstGeom prst="rect">
            <a:avLst/>
          </a:prstGeom>
        </p:spPr>
        <p:txBody>
          <a:bodyPr wrap="square">
            <a:spAutoFit/>
          </a:bodyPr>
          <a:lstStyle/>
          <a:p>
            <a:pPr>
              <a:lnSpc>
                <a:spcPct val="150000"/>
              </a:lnSpc>
            </a:pPr>
            <a:r>
              <a:rPr lang="en-US" altLang="zh-CN" sz="2400" dirty="0">
                <a:latin typeface="+mn-ea"/>
                <a:cs typeface="Times New Roman" panose="02020603050405020304" pitchFamily="18" charset="0"/>
              </a:rPr>
              <a:t>       </a:t>
            </a:r>
            <a:r>
              <a:rPr lang="zh-CN" altLang="zh-CN" sz="2400" dirty="0">
                <a:latin typeface="+mn-ea"/>
                <a:cs typeface="Times New Roman" panose="02020603050405020304" pitchFamily="18" charset="0"/>
              </a:rPr>
              <a:t>直接使用</a:t>
            </a:r>
            <a:r>
              <a:rPr lang="en-US" altLang="zh-CN" sz="2400" dirty="0">
                <a:latin typeface="+mn-ea"/>
                <a:cs typeface="Times New Roman" panose="02020603050405020304" pitchFamily="18" charset="0"/>
              </a:rPr>
              <a:t>input()</a:t>
            </a:r>
            <a:r>
              <a:rPr lang="zh-CN" altLang="zh-CN" sz="2400" dirty="0">
                <a:latin typeface="+mn-ea"/>
                <a:cs typeface="Times New Roman" panose="02020603050405020304" pitchFamily="18" charset="0"/>
              </a:rPr>
              <a:t>函数来接收用户输入的数据。</a:t>
            </a:r>
            <a:r>
              <a:rPr lang="en-US" altLang="zh-CN" sz="2400" dirty="0">
                <a:latin typeface="+mn-ea"/>
                <a:cs typeface="Times New Roman" panose="02020603050405020304" pitchFamily="18" charset="0"/>
              </a:rPr>
              <a:t>input()</a:t>
            </a:r>
            <a:r>
              <a:rPr lang="zh-CN" altLang="zh-CN" sz="2400" dirty="0">
                <a:latin typeface="+mn-ea"/>
                <a:cs typeface="Times New Roman" panose="02020603050405020304" pitchFamily="18" charset="0"/>
              </a:rPr>
              <a:t>函数会在控制台显示一个提示符（默认为</a:t>
            </a:r>
            <a:r>
              <a:rPr lang="en-US" altLang="zh-CN" sz="2400" dirty="0">
                <a:latin typeface="+mn-ea"/>
                <a:cs typeface="Times New Roman" panose="02020603050405020304" pitchFamily="18" charset="0"/>
              </a:rPr>
              <a:t>&gt;&gt;&gt;</a:t>
            </a:r>
            <a:r>
              <a:rPr lang="zh-CN" altLang="zh-CN" sz="2400" dirty="0">
                <a:latin typeface="+mn-ea"/>
                <a:cs typeface="Times New Roman" panose="02020603050405020304" pitchFamily="18" charset="0"/>
              </a:rPr>
              <a:t>），等待用户输入内容，用户输入的内容会被作为字符串返回。</a:t>
            </a:r>
            <a:endParaRPr lang="zh-CN" altLang="en-US" sz="2400" dirty="0">
              <a:latin typeface="+mn-ea"/>
            </a:endParaRPr>
          </a:p>
        </p:txBody>
      </p:sp>
      <p:pic>
        <p:nvPicPr>
          <p:cNvPr id="4" name="图片 3">
            <a:extLst>
              <a:ext uri="{FF2B5EF4-FFF2-40B4-BE49-F238E27FC236}">
                <a16:creationId xmlns:a16="http://schemas.microsoft.com/office/drawing/2014/main" id="{1F2C7381-95DD-40EC-A30F-1A6761476CF0}"/>
              </a:ext>
            </a:extLst>
          </p:cNvPr>
          <p:cNvPicPr>
            <a:picLocks noChangeAspect="1"/>
          </p:cNvPicPr>
          <p:nvPr/>
        </p:nvPicPr>
        <p:blipFill>
          <a:blip r:embed="rId3"/>
          <a:stretch>
            <a:fillRect/>
          </a:stretch>
        </p:blipFill>
        <p:spPr>
          <a:xfrm>
            <a:off x="2359873" y="3927105"/>
            <a:ext cx="6895681" cy="1016087"/>
          </a:xfrm>
          <a:prstGeom prst="rect">
            <a:avLst/>
          </a:prstGeom>
        </p:spPr>
      </p:pic>
    </p:spTree>
    <p:custDataLst>
      <p:tags r:id="rId1"/>
    </p:custDataLst>
    <p:extLst>
      <p:ext uri="{BB962C8B-B14F-4D97-AF65-F5344CB8AC3E}">
        <p14:creationId xmlns:p14="http://schemas.microsoft.com/office/powerpoint/2010/main" val="643912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2053868B-1D9B-4BF1-BF24-03D91F40C58D}"/>
              </a:ext>
            </a:extLst>
          </p:cNvPr>
          <p:cNvSpPr>
            <a:spLocks noChangeArrowheads="1"/>
          </p:cNvSpPr>
          <p:nvPr/>
        </p:nvSpPr>
        <p:spPr bwMode="auto">
          <a:xfrm>
            <a:off x="724935" y="1153107"/>
            <a:ext cx="10884995" cy="101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600" dirty="0">
                <a:latin typeface="微软雅黑" pitchFamily="34" charset="-122"/>
                <a:ea typeface="微软雅黑" pitchFamily="34" charset="-122"/>
              </a:rPr>
              <a:t>       </a:t>
            </a:r>
            <a:r>
              <a:rPr lang="zh-CN" altLang="zh-CN" sz="2600" dirty="0">
                <a:latin typeface="微软雅黑" pitchFamily="34" charset="-122"/>
                <a:ea typeface="微软雅黑" pitchFamily="34" charset="-122"/>
              </a:rPr>
              <a:t>程序要实现人机交互功能，需能够向显示设备输出有关信息及提示，同时也要能够接收从键盘输入的数据。</a:t>
            </a:r>
          </a:p>
        </p:txBody>
      </p:sp>
      <p:sp>
        <p:nvSpPr>
          <p:cNvPr id="15" name="TextBox 1">
            <a:extLst>
              <a:ext uri="{FF2B5EF4-FFF2-40B4-BE49-F238E27FC236}">
                <a16:creationId xmlns:a16="http://schemas.microsoft.com/office/drawing/2014/main" id="{A84D9C85-6D43-4B4A-84B5-E75287AF99E1}"/>
              </a:ext>
            </a:extLst>
          </p:cNvPr>
          <p:cNvSpPr txBox="1"/>
          <p:nvPr/>
        </p:nvSpPr>
        <p:spPr>
          <a:xfrm>
            <a:off x="630791" y="416913"/>
            <a:ext cx="5536641" cy="492443"/>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2600" dirty="0">
                <a:solidFill>
                  <a:srgbClr val="1353A2"/>
                </a:solidFill>
                <a:latin typeface="微软雅黑" panose="020B0503020204020204" charset="-122"/>
                <a:ea typeface="微软雅黑" panose="020B0503020204020204" charset="-122"/>
                <a:sym typeface="+mn-ea"/>
              </a:rPr>
              <a:t>基本输入函数</a:t>
            </a:r>
            <a:r>
              <a:rPr lang="en-US" altLang="zh-CN" sz="2600" dirty="0">
                <a:solidFill>
                  <a:srgbClr val="1353A2"/>
                </a:solidFill>
                <a:latin typeface="微软雅黑" panose="020B0503020204020204" charset="-122"/>
                <a:ea typeface="微软雅黑" panose="020B0503020204020204" charset="-122"/>
                <a:sym typeface="+mn-ea"/>
              </a:rPr>
              <a:t>Input()</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6" name="矩形 15"/>
          <p:cNvSpPr/>
          <p:nvPr/>
        </p:nvSpPr>
        <p:spPr>
          <a:xfrm>
            <a:off x="769769" y="2307418"/>
            <a:ext cx="10840161" cy="1754326"/>
          </a:xfrm>
          <a:prstGeom prst="rect">
            <a:avLst/>
          </a:prstGeom>
        </p:spPr>
        <p:txBody>
          <a:bodyPr wrap="square">
            <a:spAutoFit/>
          </a:bodyPr>
          <a:lstStyle/>
          <a:p>
            <a:pPr>
              <a:lnSpc>
                <a:spcPct val="150000"/>
              </a:lnSpc>
            </a:pPr>
            <a:r>
              <a:rPr lang="en-US" altLang="zh-CN" sz="2400" dirty="0">
                <a:latin typeface="+mn-ea"/>
                <a:cs typeface="Times New Roman" panose="02020603050405020304" pitchFamily="18" charset="0"/>
              </a:rPr>
              <a:t>       Python</a:t>
            </a:r>
            <a:r>
              <a:rPr lang="zh-CN" altLang="zh-CN" sz="2400" dirty="0">
                <a:latin typeface="+mn-ea"/>
                <a:cs typeface="Times New Roman" panose="02020603050405020304" pitchFamily="18" charset="0"/>
              </a:rPr>
              <a:t>提供了</a:t>
            </a:r>
            <a:r>
              <a:rPr lang="en-US" altLang="zh-CN" sz="2400" dirty="0">
                <a:latin typeface="+mn-ea"/>
                <a:cs typeface="Times New Roman" panose="02020603050405020304" pitchFamily="18" charset="0"/>
              </a:rPr>
              <a:t>input()</a:t>
            </a:r>
            <a:r>
              <a:rPr lang="zh-CN" altLang="zh-CN" sz="2400" dirty="0">
                <a:latin typeface="+mn-ea"/>
                <a:cs typeface="Times New Roman" panose="02020603050405020304" pitchFamily="18" charset="0"/>
              </a:rPr>
              <a:t>内置函数从键盘上读入一行文本</a:t>
            </a:r>
            <a:r>
              <a:rPr lang="zh-CN" altLang="en-US" sz="2400" dirty="0">
                <a:latin typeface="+mn-ea"/>
                <a:cs typeface="Times New Roman" panose="02020603050405020304" pitchFamily="18" charset="0"/>
              </a:rPr>
              <a:t>。</a:t>
            </a:r>
            <a:endParaRPr lang="en-US" altLang="zh-CN" sz="2400" dirty="0">
              <a:latin typeface="+mn-ea"/>
              <a:cs typeface="Times New Roman" panose="02020603050405020304" pitchFamily="18" charset="0"/>
            </a:endParaRPr>
          </a:p>
          <a:p>
            <a:pPr>
              <a:lnSpc>
                <a:spcPct val="150000"/>
              </a:lnSpc>
            </a:pPr>
            <a:r>
              <a:rPr lang="en-US" altLang="zh-CN" sz="2400" dirty="0">
                <a:latin typeface="+mn-ea"/>
                <a:cs typeface="Times New Roman" panose="02020603050405020304" pitchFamily="18" charset="0"/>
              </a:rPr>
              <a:t>               </a:t>
            </a:r>
            <a:r>
              <a:rPr lang="zh-CN" altLang="en-US" sz="2400" dirty="0">
                <a:latin typeface="+mn-ea"/>
                <a:cs typeface="Times New Roman" panose="02020603050405020304" pitchFamily="18" charset="0"/>
              </a:rPr>
              <a:t>格式：变量 </a:t>
            </a:r>
            <a:r>
              <a:rPr lang="en-US" altLang="zh-CN" sz="2400" dirty="0">
                <a:latin typeface="+mn-ea"/>
                <a:cs typeface="Times New Roman" panose="02020603050405020304" pitchFamily="18" charset="0"/>
              </a:rPr>
              <a:t>= input([</a:t>
            </a:r>
            <a:r>
              <a:rPr lang="zh-CN" altLang="en-US" sz="2400" dirty="0">
                <a:latin typeface="+mn-ea"/>
                <a:cs typeface="Times New Roman" panose="02020603050405020304" pitchFamily="18" charset="0"/>
              </a:rPr>
              <a:t>提示字符串</a:t>
            </a:r>
            <a:r>
              <a:rPr lang="en-US" altLang="zh-CN" sz="2400" dirty="0">
                <a:latin typeface="+mn-ea"/>
                <a:cs typeface="Times New Roman" panose="02020603050405020304" pitchFamily="18" charset="0"/>
              </a:rPr>
              <a:t>])</a:t>
            </a:r>
          </a:p>
          <a:p>
            <a:pPr>
              <a:lnSpc>
                <a:spcPct val="150000"/>
              </a:lnSpc>
            </a:pPr>
            <a:r>
              <a:rPr lang="en-US" altLang="zh-CN" sz="2400" dirty="0">
                <a:latin typeface="+mn-ea"/>
                <a:cs typeface="Times New Roman" panose="02020603050405020304" pitchFamily="18" charset="0"/>
              </a:rPr>
              <a:t>               </a:t>
            </a:r>
            <a:r>
              <a:rPr lang="zh-CN" altLang="en-US" sz="2400" dirty="0">
                <a:latin typeface="+mn-ea"/>
                <a:cs typeface="Times New Roman" panose="02020603050405020304" pitchFamily="18" charset="0"/>
              </a:rPr>
              <a:t>功能：从键盘接收字符串赋给变量。</a:t>
            </a:r>
            <a:endParaRPr lang="zh-CN" altLang="en-US" sz="2400" dirty="0">
              <a:latin typeface="+mn-ea"/>
            </a:endParaRPr>
          </a:p>
        </p:txBody>
      </p:sp>
      <p:sp>
        <p:nvSpPr>
          <p:cNvPr id="17" name="矩形 16"/>
          <p:cNvSpPr/>
          <p:nvPr/>
        </p:nvSpPr>
        <p:spPr>
          <a:xfrm>
            <a:off x="5958581" y="4458398"/>
            <a:ext cx="5732830" cy="1323439"/>
          </a:xfrm>
          <a:prstGeom prst="rect">
            <a:avLst/>
          </a:prstGeom>
          <a:solidFill>
            <a:schemeClr val="accent6">
              <a:lumMod val="20000"/>
              <a:lumOff val="80000"/>
            </a:schemeClr>
          </a:solidFill>
        </p:spPr>
        <p:txBody>
          <a:bodyPr wrap="square">
            <a:spAutoFit/>
          </a:bodyPr>
          <a:lstStyle/>
          <a:p>
            <a:pPr indent="266700" algn="just">
              <a:spcAft>
                <a:spcPts val="0"/>
              </a:spcAft>
              <a:tabLst>
                <a:tab pos="440055" algn="l"/>
              </a:tabLst>
            </a:pPr>
            <a:r>
              <a:rPr lang="en-US" altLang="zh-CN" sz="2000" kern="100" dirty="0">
                <a:solidFill>
                  <a:srgbClr val="000000"/>
                </a:solidFill>
                <a:latin typeface="+mn-ea"/>
              </a:rPr>
              <a:t>&gt;&gt;&gt; name=input(“</a:t>
            </a:r>
            <a:r>
              <a:rPr lang="zh-CN" altLang="zh-CN" sz="2000" kern="100" dirty="0">
                <a:solidFill>
                  <a:srgbClr val="000000"/>
                </a:solidFill>
                <a:latin typeface="+mn-ea"/>
              </a:rPr>
              <a:t>请输入您的名字：</a:t>
            </a:r>
            <a:r>
              <a:rPr lang="en-US" altLang="zh-CN" sz="2000" kern="100" dirty="0">
                <a:solidFill>
                  <a:srgbClr val="000000"/>
                </a:solidFill>
                <a:latin typeface="+mn-ea"/>
              </a:rPr>
              <a:t>”)   </a:t>
            </a:r>
          </a:p>
          <a:p>
            <a:pPr indent="266700" algn="just">
              <a:tabLst>
                <a:tab pos="440055" algn="l"/>
              </a:tabLst>
            </a:pPr>
            <a:r>
              <a:rPr lang="zh-CN" altLang="zh-CN" sz="2000" kern="100" dirty="0">
                <a:solidFill>
                  <a:srgbClr val="000000"/>
                </a:solidFill>
                <a:latin typeface="+mn-ea"/>
              </a:rPr>
              <a:t>请输入您的名字</a:t>
            </a:r>
            <a:r>
              <a:rPr lang="zh-CN" altLang="en-US" sz="2000" kern="100" dirty="0">
                <a:solidFill>
                  <a:srgbClr val="000000"/>
                </a:solidFill>
                <a:latin typeface="+mn-ea"/>
              </a:rPr>
              <a:t>：</a:t>
            </a:r>
            <a:r>
              <a:rPr lang="zh-CN" altLang="en-US" sz="2000" kern="100" dirty="0">
                <a:solidFill>
                  <a:srgbClr val="FF0000"/>
                </a:solidFill>
                <a:latin typeface="+mn-ea"/>
              </a:rPr>
              <a:t>张珊</a:t>
            </a:r>
            <a:endParaRPr lang="zh-CN" altLang="zh-CN" sz="2000" kern="100" dirty="0">
              <a:latin typeface="+mn-ea"/>
            </a:endParaRPr>
          </a:p>
          <a:p>
            <a:pPr indent="266700" algn="just">
              <a:spcAft>
                <a:spcPts val="0"/>
              </a:spcAft>
              <a:tabLst>
                <a:tab pos="440055" algn="l"/>
              </a:tabLst>
            </a:pPr>
            <a:r>
              <a:rPr lang="en-US" altLang="zh-CN" sz="2000" kern="100" dirty="0">
                <a:solidFill>
                  <a:srgbClr val="000000"/>
                </a:solidFill>
                <a:latin typeface="+mn-ea"/>
              </a:rPr>
              <a:t>&gt;&gt;&gt; print(name)</a:t>
            </a:r>
            <a:endParaRPr lang="zh-CN" altLang="zh-CN" sz="2000" kern="100" dirty="0">
              <a:latin typeface="+mn-ea"/>
            </a:endParaRPr>
          </a:p>
          <a:p>
            <a:pPr indent="266700" algn="just">
              <a:spcAft>
                <a:spcPts val="0"/>
              </a:spcAft>
              <a:tabLst>
                <a:tab pos="440055" algn="l"/>
              </a:tabLst>
            </a:pPr>
            <a:r>
              <a:rPr lang="zh-CN" altLang="en-US" sz="2000" kern="100" dirty="0">
                <a:latin typeface="+mn-ea"/>
              </a:rPr>
              <a:t>张珊</a:t>
            </a:r>
            <a:endParaRPr lang="zh-CN" altLang="zh-CN" sz="2000" kern="100" dirty="0">
              <a:latin typeface="+mn-ea"/>
            </a:endParaRPr>
          </a:p>
        </p:txBody>
      </p:sp>
      <p:sp>
        <p:nvSpPr>
          <p:cNvPr id="2" name="矩形 1"/>
          <p:cNvSpPr/>
          <p:nvPr/>
        </p:nvSpPr>
        <p:spPr>
          <a:xfrm>
            <a:off x="500589" y="4381454"/>
            <a:ext cx="5059680" cy="1477328"/>
          </a:xfrm>
          <a:prstGeom prst="rect">
            <a:avLst/>
          </a:prstGeom>
          <a:solidFill>
            <a:schemeClr val="bg1">
              <a:lumMod val="95000"/>
            </a:schemeClr>
          </a:solidFill>
        </p:spPr>
        <p:txBody>
          <a:bodyPr wrap="square">
            <a:spAutoFit/>
          </a:bodyPr>
          <a:lstStyle/>
          <a:p>
            <a:pPr indent="266700" algn="just">
              <a:lnSpc>
                <a:spcPct val="150000"/>
              </a:lnSpc>
              <a:tabLst>
                <a:tab pos="440055" algn="l"/>
              </a:tabLst>
            </a:pPr>
            <a:r>
              <a:rPr lang="zh-CN" altLang="zh-CN" sz="2000" kern="100" dirty="0">
                <a:solidFill>
                  <a:srgbClr val="000000"/>
                </a:solidFill>
                <a:latin typeface="+mn-ea"/>
              </a:rPr>
              <a:t>例如，让计算机存储用户的名字，就可以使用</a:t>
            </a:r>
            <a:r>
              <a:rPr lang="en-US" altLang="zh-CN" sz="2000" kern="100" dirty="0">
                <a:solidFill>
                  <a:srgbClr val="000000"/>
                </a:solidFill>
                <a:latin typeface="+mn-ea"/>
              </a:rPr>
              <a:t>input()</a:t>
            </a:r>
            <a:r>
              <a:rPr lang="zh-CN" altLang="zh-CN" sz="2000" kern="100" dirty="0">
                <a:solidFill>
                  <a:srgbClr val="000000"/>
                </a:solidFill>
                <a:latin typeface="+mn-ea"/>
              </a:rPr>
              <a:t>函数提示用户输入名字，并把它存放在变量中。</a:t>
            </a:r>
            <a:endParaRPr lang="en-US" altLang="zh-CN" sz="2000" kern="100" dirty="0">
              <a:solidFill>
                <a:srgbClr val="000000"/>
              </a:solidFill>
              <a:latin typeface="+mn-ea"/>
            </a:endParaRPr>
          </a:p>
        </p:txBody>
      </p:sp>
    </p:spTree>
    <p:custDataLst>
      <p:tags r:id="rId1"/>
    </p:custDataLst>
    <p:extLst>
      <p:ext uri="{BB962C8B-B14F-4D97-AF65-F5344CB8AC3E}">
        <p14:creationId xmlns:p14="http://schemas.microsoft.com/office/powerpoint/2010/main" val="36925397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6468" y="1426132"/>
            <a:ext cx="10302240" cy="4893647"/>
          </a:xfrm>
          <a:prstGeom prst="rect">
            <a:avLst/>
          </a:prstGeom>
        </p:spPr>
        <p:txBody>
          <a:bodyPr wrap="square">
            <a:spAutoFit/>
          </a:bodyPr>
          <a:lstStyle/>
          <a:p>
            <a:pPr indent="266700">
              <a:lnSpc>
                <a:spcPct val="150000"/>
              </a:lnSpc>
              <a:spcAft>
                <a:spcPts val="0"/>
              </a:spcAft>
              <a:tabLst>
                <a:tab pos="440055" algn="l"/>
              </a:tabLst>
            </a:pPr>
            <a:r>
              <a:rPr lang="en-US" altLang="zh-CN" sz="2600" dirty="0">
                <a:latin typeface="+mn-ea"/>
                <a:cs typeface="Times New Roman" panose="02020603050405020304" pitchFamily="18" charset="0"/>
              </a:rPr>
              <a:t>    </a:t>
            </a:r>
            <a:r>
              <a:rPr lang="zh-CN" altLang="zh-CN" sz="2600" dirty="0">
                <a:latin typeface="+mn-ea"/>
                <a:cs typeface="Times New Roman" panose="02020603050405020304" pitchFamily="18" charset="0"/>
              </a:rPr>
              <a:t>在执行</a:t>
            </a:r>
            <a:r>
              <a:rPr lang="en-US" altLang="zh-CN" sz="2600" dirty="0">
                <a:latin typeface="+mn-ea"/>
                <a:cs typeface="Times New Roman" panose="02020603050405020304" pitchFamily="18" charset="0"/>
              </a:rPr>
              <a:t>input()</a:t>
            </a:r>
            <a:r>
              <a:rPr lang="zh-CN" altLang="zh-CN" sz="2600" dirty="0">
                <a:latin typeface="+mn-ea"/>
                <a:cs typeface="Times New Roman" panose="02020603050405020304" pitchFamily="18" charset="0"/>
              </a:rPr>
              <a:t>函数时，提示信息会打印在屏幕上，此时程序会暂停，等待用户的输入。若用户输入完成并按下回车键，程序才会继续运行</a:t>
            </a:r>
            <a:r>
              <a:rPr lang="zh-CN" altLang="en-US" sz="2600" dirty="0">
                <a:latin typeface="+mn-ea"/>
                <a:cs typeface="Times New Roman" panose="02020603050405020304" pitchFamily="18" charset="0"/>
              </a:rPr>
              <a:t>。</a:t>
            </a:r>
            <a:endParaRPr lang="en-US" altLang="zh-CN" sz="2600" dirty="0">
              <a:latin typeface="+mn-ea"/>
              <a:cs typeface="Times New Roman" panose="02020603050405020304" pitchFamily="18" charset="0"/>
            </a:endParaRPr>
          </a:p>
          <a:p>
            <a:pPr indent="266700">
              <a:lnSpc>
                <a:spcPct val="150000"/>
              </a:lnSpc>
              <a:spcAft>
                <a:spcPts val="0"/>
              </a:spcAft>
              <a:tabLst>
                <a:tab pos="440055" algn="l"/>
              </a:tabLst>
            </a:pPr>
            <a:r>
              <a:rPr lang="en-US" altLang="zh-CN" sz="2600" dirty="0">
                <a:latin typeface="+mn-ea"/>
                <a:cs typeface="Times New Roman" panose="02020603050405020304" pitchFamily="18" charset="0"/>
              </a:rPr>
              <a:t>    input()</a:t>
            </a:r>
            <a:r>
              <a:rPr lang="zh-CN" altLang="zh-CN" sz="2600" dirty="0">
                <a:latin typeface="+mn-ea"/>
                <a:cs typeface="Times New Roman" panose="02020603050405020304" pitchFamily="18" charset="0"/>
              </a:rPr>
              <a:t>函数会获取用户输入的信息并通过赋值符号将其存放到变量</a:t>
            </a:r>
            <a:r>
              <a:rPr lang="en-US" altLang="zh-CN" sz="2600" dirty="0">
                <a:latin typeface="+mn-ea"/>
                <a:cs typeface="Times New Roman" panose="02020603050405020304" pitchFamily="18" charset="0"/>
              </a:rPr>
              <a:t>name</a:t>
            </a:r>
            <a:r>
              <a:rPr lang="zh-CN" altLang="zh-CN" sz="2600" dirty="0">
                <a:latin typeface="+mn-ea"/>
                <a:cs typeface="Times New Roman" panose="02020603050405020304" pitchFamily="18" charset="0"/>
              </a:rPr>
              <a:t>中。</a:t>
            </a:r>
          </a:p>
          <a:p>
            <a:pPr>
              <a:lnSpc>
                <a:spcPct val="150000"/>
              </a:lnSpc>
            </a:pPr>
            <a:r>
              <a:rPr lang="en-US" altLang="zh-CN" sz="2600" dirty="0">
                <a:latin typeface="+mn-ea"/>
                <a:cs typeface="Times New Roman" panose="02020603050405020304" pitchFamily="18" charset="0"/>
              </a:rPr>
              <a:t>       </a:t>
            </a:r>
            <a:r>
              <a:rPr lang="zh-CN" altLang="zh-CN" sz="2600" dirty="0">
                <a:latin typeface="+mn-ea"/>
                <a:cs typeface="Times New Roman" panose="02020603050405020304" pitchFamily="18" charset="0"/>
              </a:rPr>
              <a:t>需要注意的是，输入的数据以字符串类型进行储存，如果输入的是数字，后续需要转换类型才能进行操作。</a:t>
            </a:r>
            <a:endParaRPr lang="zh-CN" altLang="en-US" sz="2600" dirty="0">
              <a:latin typeface="+mn-ea"/>
              <a:cs typeface="Times New Roman" panose="02020603050405020304" pitchFamily="18" charset="0"/>
            </a:endParaRPr>
          </a:p>
          <a:p>
            <a:pPr indent="266700">
              <a:lnSpc>
                <a:spcPct val="150000"/>
              </a:lnSpc>
              <a:spcAft>
                <a:spcPts val="0"/>
              </a:spcAft>
              <a:tabLst>
                <a:tab pos="440055" algn="l"/>
              </a:tabLst>
            </a:pPr>
            <a:endParaRPr lang="zh-CN" altLang="en-US" sz="2600" dirty="0">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15658336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CA6E7C4-36BD-4D10-AE77-6762AECAFE15}"/>
              </a:ext>
            </a:extLst>
          </p:cNvPr>
          <p:cNvSpPr>
            <a:spLocks noChangeArrowheads="1"/>
          </p:cNvSpPr>
          <p:nvPr/>
        </p:nvSpPr>
        <p:spPr bwMode="auto">
          <a:xfrm>
            <a:off x="1175538" y="1549204"/>
            <a:ext cx="2829584" cy="66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dirty="0">
                <a:solidFill>
                  <a:srgbClr val="FF0000"/>
                </a:solidFill>
                <a:latin typeface="微软雅黑" pitchFamily="34" charset="-122"/>
                <a:ea typeface="微软雅黑" pitchFamily="34" charset="-122"/>
              </a:rPr>
              <a:t>譬如</a:t>
            </a:r>
            <a:r>
              <a:rPr lang="zh-CN" altLang="en-US" sz="2800" dirty="0">
                <a:latin typeface="微软雅黑" pitchFamily="34" charset="-122"/>
                <a:ea typeface="微软雅黑" pitchFamily="34" charset="-122"/>
              </a:rPr>
              <a:t>：</a:t>
            </a:r>
          </a:p>
        </p:txBody>
      </p:sp>
      <p:sp>
        <p:nvSpPr>
          <p:cNvPr id="4" name="矩形 3"/>
          <p:cNvSpPr/>
          <p:nvPr/>
        </p:nvSpPr>
        <p:spPr>
          <a:xfrm>
            <a:off x="2420983" y="1880481"/>
            <a:ext cx="8804366" cy="3785652"/>
          </a:xfrm>
          <a:prstGeom prst="rect">
            <a:avLst/>
          </a:prstGeom>
        </p:spPr>
        <p:txBody>
          <a:bodyPr wrap="square">
            <a:spAutoFit/>
          </a:bodyPr>
          <a:lstStyle/>
          <a:p>
            <a:pPr indent="266700" algn="just">
              <a:spcAft>
                <a:spcPts val="0"/>
              </a:spcAft>
              <a:tabLst>
                <a:tab pos="440055" algn="l"/>
              </a:tabLst>
            </a:pPr>
            <a:r>
              <a:rPr lang="en-US" altLang="zh-CN" sz="2400" kern="100" dirty="0">
                <a:solidFill>
                  <a:srgbClr val="000000"/>
                </a:solidFill>
                <a:latin typeface="+mn-ea"/>
              </a:rPr>
              <a:t>&gt;&gt;&gt; a=input(“</a:t>
            </a:r>
            <a:r>
              <a:rPr lang="zh-CN" altLang="zh-CN" sz="2400" kern="100" dirty="0">
                <a:solidFill>
                  <a:srgbClr val="000000"/>
                </a:solidFill>
                <a:latin typeface="+mn-ea"/>
              </a:rPr>
              <a:t>请输入第一个数字：</a:t>
            </a:r>
            <a:r>
              <a:rPr lang="en-US" altLang="zh-CN" sz="2400" kern="100" dirty="0">
                <a:solidFill>
                  <a:srgbClr val="000000"/>
                </a:solidFill>
                <a:latin typeface="+mn-ea"/>
              </a:rPr>
              <a:t>”)   </a:t>
            </a:r>
          </a:p>
          <a:p>
            <a:pPr indent="266700" algn="just">
              <a:spcAft>
                <a:spcPts val="0"/>
              </a:spcAft>
              <a:tabLst>
                <a:tab pos="440055" algn="l"/>
              </a:tabLst>
            </a:pPr>
            <a:r>
              <a:rPr lang="zh-CN" altLang="zh-CN" sz="2400" kern="100" dirty="0">
                <a:solidFill>
                  <a:srgbClr val="000000"/>
                </a:solidFill>
                <a:latin typeface="+mn-ea"/>
              </a:rPr>
              <a:t>请输入第一个数字</a:t>
            </a:r>
            <a:r>
              <a:rPr lang="zh-CN" altLang="en-US" sz="2400" kern="100" dirty="0">
                <a:solidFill>
                  <a:srgbClr val="000000"/>
                </a:solidFill>
                <a:latin typeface="+mn-ea"/>
              </a:rPr>
              <a:t>：</a:t>
            </a:r>
            <a:r>
              <a:rPr lang="en-US" altLang="zh-CN" sz="2400" kern="100" dirty="0">
                <a:solidFill>
                  <a:srgbClr val="FF0000"/>
                </a:solidFill>
                <a:latin typeface="+mn-ea"/>
              </a:rPr>
              <a:t>10</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&gt;&gt;&gt; b=input(“</a:t>
            </a:r>
            <a:r>
              <a:rPr lang="zh-CN" altLang="zh-CN" sz="2400" kern="100" dirty="0">
                <a:solidFill>
                  <a:srgbClr val="000000"/>
                </a:solidFill>
                <a:latin typeface="+mn-ea"/>
              </a:rPr>
              <a:t>请输入第二个数字：</a:t>
            </a:r>
            <a:r>
              <a:rPr lang="en-US" altLang="zh-CN" sz="2400" kern="100" dirty="0">
                <a:solidFill>
                  <a:srgbClr val="000000"/>
                </a:solidFill>
                <a:latin typeface="+mn-ea"/>
              </a:rPr>
              <a:t>”)   </a:t>
            </a:r>
          </a:p>
          <a:p>
            <a:pPr indent="266700" algn="just">
              <a:spcAft>
                <a:spcPts val="0"/>
              </a:spcAft>
              <a:tabLst>
                <a:tab pos="440055" algn="l"/>
              </a:tabLst>
            </a:pPr>
            <a:r>
              <a:rPr lang="zh-CN" altLang="zh-CN" sz="2400" kern="100" dirty="0">
                <a:solidFill>
                  <a:srgbClr val="000000"/>
                </a:solidFill>
                <a:latin typeface="+mn-ea"/>
              </a:rPr>
              <a:t>请输入第二个数字</a:t>
            </a:r>
            <a:r>
              <a:rPr lang="zh-CN" altLang="en-US" sz="2400" kern="100" dirty="0">
                <a:solidFill>
                  <a:srgbClr val="000000"/>
                </a:solidFill>
                <a:latin typeface="+mn-ea"/>
              </a:rPr>
              <a:t>：</a:t>
            </a:r>
            <a:r>
              <a:rPr lang="en-US" altLang="zh-CN" sz="2400" kern="100" dirty="0">
                <a:solidFill>
                  <a:srgbClr val="FF0000"/>
                </a:solidFill>
                <a:latin typeface="+mn-ea"/>
              </a:rPr>
              <a:t>20</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&gt;&gt;&gt; print(a, b)</a:t>
            </a:r>
          </a:p>
          <a:p>
            <a:pPr indent="266700" algn="just">
              <a:tabLst>
                <a:tab pos="440055" algn="l"/>
              </a:tabLst>
            </a:pPr>
            <a:r>
              <a:rPr lang="en-US" altLang="zh-CN" sz="2400" kern="100" dirty="0">
                <a:solidFill>
                  <a:srgbClr val="000000"/>
                </a:solidFill>
                <a:latin typeface="+mn-ea"/>
              </a:rPr>
              <a:t>10 20</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print(</a:t>
            </a:r>
            <a:r>
              <a:rPr lang="en-US" altLang="zh-CN" sz="2400" kern="100" dirty="0" err="1">
                <a:solidFill>
                  <a:srgbClr val="000000"/>
                </a:solidFill>
                <a:latin typeface="+mn-ea"/>
              </a:rPr>
              <a:t>a+b</a:t>
            </a:r>
            <a:r>
              <a:rPr lang="en-US" altLang="zh-CN" sz="2400" kern="100" dirty="0">
                <a:solidFill>
                  <a:srgbClr val="000000"/>
                </a:solidFill>
                <a:latin typeface="+mn-ea"/>
              </a:rPr>
              <a:t>)</a:t>
            </a:r>
          </a:p>
          <a:p>
            <a:pPr indent="266700" algn="just">
              <a:tabLst>
                <a:tab pos="440055" algn="l"/>
              </a:tabLst>
            </a:pPr>
            <a:r>
              <a:rPr lang="en-US" altLang="zh-CN" sz="2400" kern="100" dirty="0">
                <a:solidFill>
                  <a:srgbClr val="000000"/>
                </a:solidFill>
                <a:latin typeface="+mn-ea"/>
              </a:rPr>
              <a:t>1020</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print(</a:t>
            </a:r>
            <a:r>
              <a:rPr lang="en-US" altLang="zh-CN" sz="2400" kern="100" dirty="0" err="1">
                <a:solidFill>
                  <a:srgbClr val="000000"/>
                </a:solidFill>
                <a:latin typeface="+mn-ea"/>
              </a:rPr>
              <a:t>int</a:t>
            </a:r>
            <a:r>
              <a:rPr lang="en-US" altLang="zh-CN" sz="2400" kern="100" dirty="0">
                <a:solidFill>
                  <a:srgbClr val="000000"/>
                </a:solidFill>
                <a:latin typeface="+mn-ea"/>
              </a:rPr>
              <a:t>(a)+</a:t>
            </a:r>
            <a:r>
              <a:rPr lang="en-US" altLang="zh-CN" sz="2400" kern="100" dirty="0" err="1">
                <a:solidFill>
                  <a:srgbClr val="000000"/>
                </a:solidFill>
                <a:latin typeface="+mn-ea"/>
              </a:rPr>
              <a:t>int</a:t>
            </a:r>
            <a:r>
              <a:rPr lang="en-US" altLang="zh-CN" sz="2400" kern="100" dirty="0">
                <a:solidFill>
                  <a:srgbClr val="000000"/>
                </a:solidFill>
                <a:latin typeface="+mn-ea"/>
              </a:rPr>
              <a:t>(b))</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30</a:t>
            </a:r>
            <a:endParaRPr lang="zh-CN" altLang="zh-CN" sz="2400" kern="100" dirty="0">
              <a:latin typeface="+mn-ea"/>
            </a:endParaRPr>
          </a:p>
        </p:txBody>
      </p:sp>
    </p:spTree>
    <p:custDataLst>
      <p:tags r:id="rId1"/>
    </p:custDataLst>
    <p:extLst>
      <p:ext uri="{BB962C8B-B14F-4D97-AF65-F5344CB8AC3E}">
        <p14:creationId xmlns:p14="http://schemas.microsoft.com/office/powerpoint/2010/main" val="39757855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4935" y="368611"/>
            <a:ext cx="4526075" cy="1077218"/>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zh-CN" sz="3200" dirty="0">
                <a:solidFill>
                  <a:srgbClr val="1353A2"/>
                </a:solidFill>
                <a:latin typeface="微软雅黑" panose="020B0503020204020204" charset="-122"/>
                <a:ea typeface="微软雅黑" panose="020B0503020204020204" charset="-122"/>
              </a:rPr>
              <a:t>实现数据输入的方法</a:t>
            </a:r>
          </a:p>
          <a:p>
            <a:pPr fontAlgn="auto">
              <a:spcBef>
                <a:spcPts val="0"/>
              </a:spcBef>
              <a:spcAft>
                <a:spcPts val="0"/>
              </a:spcAft>
              <a:defRPr/>
            </a:pPr>
            <a:endParaRPr lang="zh-CN" altLang="en-US" sz="3200" dirty="0">
              <a:solidFill>
                <a:srgbClr val="1353A2"/>
              </a:solidFill>
              <a:latin typeface="微软雅黑" panose="020B0503020204020204" charset="-122"/>
              <a:ea typeface="微软雅黑" panose="020B0503020204020204" charset="-122"/>
            </a:endParaRPr>
          </a:p>
        </p:txBody>
      </p:sp>
      <p:sp>
        <p:nvSpPr>
          <p:cNvPr id="15" name="TextBox 1">
            <a:extLst>
              <a:ext uri="{FF2B5EF4-FFF2-40B4-BE49-F238E27FC236}">
                <a16:creationId xmlns:a16="http://schemas.microsoft.com/office/drawing/2014/main" id="{A84D9C85-6D43-4B4A-84B5-E75287AF99E1}"/>
              </a:ext>
            </a:extLst>
          </p:cNvPr>
          <p:cNvSpPr txBox="1"/>
          <p:nvPr/>
        </p:nvSpPr>
        <p:spPr>
          <a:xfrm>
            <a:off x="1208191" y="1319827"/>
            <a:ext cx="4042819" cy="492443"/>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zh-CN" sz="2600" dirty="0">
                <a:solidFill>
                  <a:srgbClr val="1353A2"/>
                </a:solidFill>
                <a:latin typeface="微软雅黑" panose="020B0503020204020204" charset="-122"/>
                <a:ea typeface="微软雅黑" panose="020B0503020204020204" charset="-122"/>
              </a:rPr>
              <a:t>从文件中读取数据</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6" name="矩形 15"/>
          <p:cNvSpPr/>
          <p:nvPr/>
        </p:nvSpPr>
        <p:spPr>
          <a:xfrm>
            <a:off x="927532" y="1935665"/>
            <a:ext cx="10840161" cy="1135054"/>
          </a:xfrm>
          <a:prstGeom prst="rect">
            <a:avLst/>
          </a:prstGeom>
        </p:spPr>
        <p:txBody>
          <a:bodyPr wrap="square">
            <a:spAutoFit/>
          </a:bodyPr>
          <a:lstStyle/>
          <a:p>
            <a:pPr>
              <a:lnSpc>
                <a:spcPct val="150000"/>
              </a:lnSpc>
            </a:pPr>
            <a:r>
              <a:rPr lang="en-US" altLang="zh-CN" sz="2400" dirty="0">
                <a:latin typeface="+mn-ea"/>
                <a:cs typeface="Times New Roman" panose="02020603050405020304" pitchFamily="18" charset="0"/>
              </a:rPr>
              <a:t>    </a:t>
            </a:r>
            <a:r>
              <a:rPr lang="zh-CN" altLang="zh-CN" sz="2400" dirty="0">
                <a:latin typeface="+mn-ea"/>
                <a:cs typeface="Times New Roman" panose="02020603050405020304" pitchFamily="18" charset="0"/>
              </a:rPr>
              <a:t>直接使用内置的</a:t>
            </a:r>
            <a:r>
              <a:rPr lang="en-US" altLang="zh-CN" sz="2400" dirty="0">
                <a:latin typeface="+mn-ea"/>
                <a:cs typeface="Times New Roman" panose="02020603050405020304" pitchFamily="18" charset="0"/>
              </a:rPr>
              <a:t>open()</a:t>
            </a:r>
            <a:r>
              <a:rPr lang="zh-CN" altLang="zh-CN" sz="2400" dirty="0">
                <a:latin typeface="+mn-ea"/>
                <a:cs typeface="Times New Roman" panose="02020603050405020304" pitchFamily="18" charset="0"/>
              </a:rPr>
              <a:t>函数配合文件对象的</a:t>
            </a:r>
            <a:r>
              <a:rPr lang="en-US" altLang="zh-CN" sz="2400" dirty="0">
                <a:latin typeface="+mn-ea"/>
                <a:cs typeface="Times New Roman" panose="02020603050405020304" pitchFamily="18" charset="0"/>
              </a:rPr>
              <a:t>read()</a:t>
            </a:r>
            <a:r>
              <a:rPr lang="zh-CN" altLang="zh-CN" sz="2400" dirty="0">
                <a:latin typeface="+mn-ea"/>
                <a:cs typeface="Times New Roman" panose="02020603050405020304" pitchFamily="18" charset="0"/>
              </a:rPr>
              <a:t>、</a:t>
            </a:r>
            <a:r>
              <a:rPr lang="en-US" altLang="zh-CN" sz="2400" dirty="0" err="1">
                <a:latin typeface="+mn-ea"/>
                <a:cs typeface="Times New Roman" panose="02020603050405020304" pitchFamily="18" charset="0"/>
              </a:rPr>
              <a:t>readline</a:t>
            </a:r>
            <a:r>
              <a:rPr lang="en-US" altLang="zh-CN" sz="2400" dirty="0">
                <a:latin typeface="+mn-ea"/>
                <a:cs typeface="Times New Roman" panose="02020603050405020304" pitchFamily="18" charset="0"/>
              </a:rPr>
              <a:t>()</a:t>
            </a:r>
            <a:r>
              <a:rPr lang="zh-CN" altLang="zh-CN" sz="2400" dirty="0">
                <a:latin typeface="+mn-ea"/>
                <a:cs typeface="Times New Roman" panose="02020603050405020304" pitchFamily="18" charset="0"/>
              </a:rPr>
              <a:t>或</a:t>
            </a:r>
            <a:r>
              <a:rPr lang="en-US" altLang="zh-CN" sz="2400" dirty="0" err="1">
                <a:latin typeface="+mn-ea"/>
                <a:cs typeface="Times New Roman" panose="02020603050405020304" pitchFamily="18" charset="0"/>
              </a:rPr>
              <a:t>readlines</a:t>
            </a:r>
            <a:r>
              <a:rPr lang="en-US" altLang="zh-CN" sz="2400" dirty="0">
                <a:latin typeface="+mn-ea"/>
                <a:cs typeface="Times New Roman" panose="02020603050405020304" pitchFamily="18" charset="0"/>
              </a:rPr>
              <a:t>()</a:t>
            </a:r>
            <a:r>
              <a:rPr lang="zh-CN" altLang="zh-CN" sz="2400" dirty="0">
                <a:latin typeface="+mn-ea"/>
                <a:cs typeface="Times New Roman" panose="02020603050405020304" pitchFamily="18" charset="0"/>
              </a:rPr>
              <a:t>等方法。</a:t>
            </a:r>
            <a:r>
              <a:rPr lang="zh-CN" altLang="en-US" sz="2400" dirty="0">
                <a:latin typeface="+mn-ea"/>
                <a:cs typeface="Times New Roman" panose="02020603050405020304" pitchFamily="18" charset="0"/>
              </a:rPr>
              <a:t>该方法将在项目</a:t>
            </a:r>
            <a:r>
              <a:rPr lang="en-US" altLang="zh-CN" sz="2400" dirty="0">
                <a:latin typeface="+mn-ea"/>
                <a:cs typeface="Times New Roman" panose="02020603050405020304" pitchFamily="18" charset="0"/>
              </a:rPr>
              <a:t>9</a:t>
            </a:r>
            <a:r>
              <a:rPr lang="zh-CN" altLang="en-US" sz="2400" dirty="0">
                <a:latin typeface="+mn-ea"/>
                <a:cs typeface="Times New Roman" panose="02020603050405020304" pitchFamily="18" charset="0"/>
              </a:rPr>
              <a:t>具体介绍。</a:t>
            </a:r>
            <a:endParaRPr lang="zh-CN" altLang="en-US" sz="2400" dirty="0">
              <a:latin typeface="+mn-ea"/>
            </a:endParaRPr>
          </a:p>
        </p:txBody>
      </p:sp>
      <p:pic>
        <p:nvPicPr>
          <p:cNvPr id="3" name="图片 2">
            <a:extLst>
              <a:ext uri="{FF2B5EF4-FFF2-40B4-BE49-F238E27FC236}">
                <a16:creationId xmlns:a16="http://schemas.microsoft.com/office/drawing/2014/main" id="{C4E1A255-B1B4-4DE4-A5F8-9F7F3F28D460}"/>
              </a:ext>
            </a:extLst>
          </p:cNvPr>
          <p:cNvPicPr>
            <a:picLocks noChangeAspect="1"/>
          </p:cNvPicPr>
          <p:nvPr/>
        </p:nvPicPr>
        <p:blipFill>
          <a:blip r:embed="rId3"/>
          <a:stretch>
            <a:fillRect/>
          </a:stretch>
        </p:blipFill>
        <p:spPr>
          <a:xfrm>
            <a:off x="1912705" y="3429000"/>
            <a:ext cx="8366590" cy="1636134"/>
          </a:xfrm>
          <a:prstGeom prst="rect">
            <a:avLst/>
          </a:prstGeom>
        </p:spPr>
      </p:pic>
    </p:spTree>
    <p:custDataLst>
      <p:tags r:id="rId1"/>
    </p:custDataLst>
    <p:extLst>
      <p:ext uri="{BB962C8B-B14F-4D97-AF65-F5344CB8AC3E}">
        <p14:creationId xmlns:p14="http://schemas.microsoft.com/office/powerpoint/2010/main" val="21730751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4935" y="368611"/>
            <a:ext cx="4526075" cy="1077218"/>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zh-CN" sz="3200" dirty="0">
                <a:solidFill>
                  <a:srgbClr val="1353A2"/>
                </a:solidFill>
                <a:latin typeface="微软雅黑" panose="020B0503020204020204" charset="-122"/>
                <a:ea typeface="微软雅黑" panose="020B0503020204020204" charset="-122"/>
              </a:rPr>
              <a:t>实现数据输</a:t>
            </a:r>
            <a:r>
              <a:rPr lang="zh-CN" altLang="en-US" sz="3200" dirty="0">
                <a:solidFill>
                  <a:srgbClr val="1353A2"/>
                </a:solidFill>
                <a:latin typeface="微软雅黑" panose="020B0503020204020204" charset="-122"/>
                <a:ea typeface="微软雅黑" panose="020B0503020204020204" charset="-122"/>
              </a:rPr>
              <a:t>出</a:t>
            </a:r>
            <a:r>
              <a:rPr lang="zh-CN" altLang="zh-CN" sz="3200" dirty="0">
                <a:solidFill>
                  <a:srgbClr val="1353A2"/>
                </a:solidFill>
                <a:latin typeface="微软雅黑" panose="020B0503020204020204" charset="-122"/>
                <a:ea typeface="微软雅黑" panose="020B0503020204020204" charset="-122"/>
              </a:rPr>
              <a:t>的方法</a:t>
            </a:r>
          </a:p>
          <a:p>
            <a:pPr fontAlgn="auto">
              <a:spcBef>
                <a:spcPts val="0"/>
              </a:spcBef>
              <a:spcAft>
                <a:spcPts val="0"/>
              </a:spcAft>
              <a:defRPr/>
            </a:pPr>
            <a:endParaRPr lang="zh-CN" altLang="en-US" sz="3200" dirty="0">
              <a:solidFill>
                <a:srgbClr val="1353A2"/>
              </a:solidFill>
              <a:latin typeface="微软雅黑" panose="020B0503020204020204" charset="-122"/>
              <a:ea typeface="微软雅黑" panose="020B0503020204020204" charset="-122"/>
            </a:endParaRPr>
          </a:p>
        </p:txBody>
      </p:sp>
      <p:sp>
        <p:nvSpPr>
          <p:cNvPr id="15" name="TextBox 1">
            <a:extLst>
              <a:ext uri="{FF2B5EF4-FFF2-40B4-BE49-F238E27FC236}">
                <a16:creationId xmlns:a16="http://schemas.microsoft.com/office/drawing/2014/main" id="{A84D9C85-6D43-4B4A-84B5-E75287AF99E1}"/>
              </a:ext>
            </a:extLst>
          </p:cNvPr>
          <p:cNvSpPr txBox="1"/>
          <p:nvPr/>
        </p:nvSpPr>
        <p:spPr>
          <a:xfrm>
            <a:off x="1208191" y="1319827"/>
            <a:ext cx="4703722" cy="492443"/>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zh-CN" sz="2600" dirty="0">
                <a:solidFill>
                  <a:srgbClr val="1353A2"/>
                </a:solidFill>
                <a:latin typeface="微软雅黑" panose="020B0503020204020204" charset="-122"/>
                <a:ea typeface="微软雅黑" panose="020B0503020204020204" charset="-122"/>
              </a:rPr>
              <a:t>使用</a:t>
            </a:r>
            <a:r>
              <a:rPr lang="en-US" altLang="zh-CN" sz="2600" dirty="0">
                <a:solidFill>
                  <a:srgbClr val="1353A2"/>
                </a:solidFill>
                <a:latin typeface="微软雅黑" panose="020B0503020204020204" charset="-122"/>
                <a:ea typeface="微软雅黑" panose="020B0503020204020204" charset="-122"/>
              </a:rPr>
              <a:t>print()</a:t>
            </a:r>
            <a:r>
              <a:rPr lang="zh-CN" altLang="zh-CN" sz="2600" dirty="0">
                <a:solidFill>
                  <a:srgbClr val="1353A2"/>
                </a:solidFill>
                <a:latin typeface="微软雅黑" panose="020B0503020204020204" charset="-122"/>
                <a:ea typeface="微软雅黑" panose="020B0503020204020204" charset="-122"/>
              </a:rPr>
              <a:t>函数输出数据</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6" name="矩形 15"/>
          <p:cNvSpPr/>
          <p:nvPr/>
        </p:nvSpPr>
        <p:spPr>
          <a:xfrm>
            <a:off x="927532" y="1935665"/>
            <a:ext cx="10840161" cy="1689052"/>
          </a:xfrm>
          <a:prstGeom prst="rect">
            <a:avLst/>
          </a:prstGeom>
        </p:spPr>
        <p:txBody>
          <a:bodyPr wrap="square">
            <a:spAutoFit/>
          </a:bodyPr>
          <a:lstStyle/>
          <a:p>
            <a:pPr>
              <a:lnSpc>
                <a:spcPct val="150000"/>
              </a:lnSpc>
            </a:pPr>
            <a:r>
              <a:rPr lang="en-US" altLang="zh-CN" sz="2400" dirty="0">
                <a:latin typeface="+mn-ea"/>
                <a:cs typeface="Times New Roman" panose="02020603050405020304" pitchFamily="18" charset="0"/>
              </a:rPr>
              <a:t>       print()</a:t>
            </a:r>
            <a:r>
              <a:rPr lang="zh-CN" altLang="zh-CN" sz="2400" dirty="0">
                <a:latin typeface="+mn-ea"/>
                <a:cs typeface="Times New Roman" panose="02020603050405020304" pitchFamily="18" charset="0"/>
              </a:rPr>
              <a:t>函数是</a:t>
            </a:r>
            <a:r>
              <a:rPr lang="en-US" altLang="zh-CN" sz="2400" dirty="0">
                <a:latin typeface="+mn-ea"/>
                <a:cs typeface="Times New Roman" panose="02020603050405020304" pitchFamily="18" charset="0"/>
              </a:rPr>
              <a:t>Python</a:t>
            </a:r>
            <a:r>
              <a:rPr lang="zh-CN" altLang="zh-CN" sz="2400" dirty="0">
                <a:latin typeface="+mn-ea"/>
                <a:cs typeface="Times New Roman" panose="02020603050405020304" pitchFamily="18" charset="0"/>
              </a:rPr>
              <a:t>语言中常用的输出函数。该函数可以将多个值以字符串的形式打印到控制台，并且可以通过参数来指定分隔符、结束符及是否换行等。</a:t>
            </a:r>
            <a:endParaRPr lang="zh-CN" altLang="en-US" sz="2400" dirty="0">
              <a:latin typeface="+mn-ea"/>
              <a:cs typeface="Times New Roman" panose="02020603050405020304" pitchFamily="18" charset="0"/>
            </a:endParaRPr>
          </a:p>
        </p:txBody>
      </p:sp>
      <p:pic>
        <p:nvPicPr>
          <p:cNvPr id="3" name="图片 2">
            <a:extLst>
              <a:ext uri="{FF2B5EF4-FFF2-40B4-BE49-F238E27FC236}">
                <a16:creationId xmlns:a16="http://schemas.microsoft.com/office/drawing/2014/main" id="{6E1BDF30-ABF1-4B9D-8613-9C312B2EA85B}"/>
              </a:ext>
            </a:extLst>
          </p:cNvPr>
          <p:cNvPicPr>
            <a:picLocks noChangeAspect="1"/>
          </p:cNvPicPr>
          <p:nvPr/>
        </p:nvPicPr>
        <p:blipFill>
          <a:blip r:embed="rId3"/>
          <a:stretch>
            <a:fillRect/>
          </a:stretch>
        </p:blipFill>
        <p:spPr>
          <a:xfrm>
            <a:off x="2658624" y="3507721"/>
            <a:ext cx="6689108" cy="2030452"/>
          </a:xfrm>
          <a:prstGeom prst="rect">
            <a:avLst/>
          </a:prstGeom>
        </p:spPr>
      </p:pic>
    </p:spTree>
    <p:custDataLst>
      <p:tags r:id="rId1"/>
    </p:custDataLst>
    <p:extLst>
      <p:ext uri="{BB962C8B-B14F-4D97-AF65-F5344CB8AC3E}">
        <p14:creationId xmlns:p14="http://schemas.microsoft.com/office/powerpoint/2010/main" val="623075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1" name="TextBox 1">
            <a:extLst>
              <a:ext uri="{FF2B5EF4-FFF2-40B4-BE49-F238E27FC236}">
                <a16:creationId xmlns:a16="http://schemas.microsoft.com/office/drawing/2014/main" id="{7448D350-2BF7-46FA-9183-71614E977908}"/>
              </a:ext>
            </a:extLst>
          </p:cNvPr>
          <p:cNvSpPr txBox="1"/>
          <p:nvPr/>
        </p:nvSpPr>
        <p:spPr>
          <a:xfrm>
            <a:off x="938939" y="728937"/>
            <a:ext cx="2372847"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buFontTx/>
              <a:buNone/>
              <a:defRPr/>
            </a:pPr>
            <a:r>
              <a:rPr lang="zh-CN" altLang="en-US" sz="3200" dirty="0">
                <a:solidFill>
                  <a:srgbClr val="1353A2"/>
                </a:solidFill>
                <a:latin typeface="微软雅黑" panose="020B0503020204020204" charset="-122"/>
                <a:ea typeface="微软雅黑" panose="020B0503020204020204" charset="-122"/>
              </a:rPr>
              <a:t>基本字符</a:t>
            </a:r>
          </a:p>
        </p:txBody>
      </p:sp>
      <p:sp>
        <p:nvSpPr>
          <p:cNvPr id="72" name="矩形 1">
            <a:extLst>
              <a:ext uri="{FF2B5EF4-FFF2-40B4-BE49-F238E27FC236}">
                <a16:creationId xmlns:a16="http://schemas.microsoft.com/office/drawing/2014/main" id="{0F8BC92A-C43D-408E-A0B4-4FEE5FF9C276}"/>
              </a:ext>
            </a:extLst>
          </p:cNvPr>
          <p:cNvSpPr>
            <a:spLocks noChangeArrowheads="1"/>
          </p:cNvSpPr>
          <p:nvPr/>
        </p:nvSpPr>
        <p:spPr bwMode="auto">
          <a:xfrm>
            <a:off x="762433" y="1560839"/>
            <a:ext cx="11290300" cy="49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pitchFamily="2" charset="-122"/>
                <a:ea typeface="宋体" pitchFamily="2" charset="-122"/>
              </a:defRPr>
            </a:lvl1pPr>
            <a:lvl2pPr marL="742950" indent="-285750" eaLnBrk="0" hangingPunct="0">
              <a:defRPr kumimoji="1" sz="2400">
                <a:solidFill>
                  <a:schemeClr val="tx1"/>
                </a:solidFill>
                <a:latin typeface="等线" pitchFamily="2" charset="-122"/>
                <a:ea typeface="宋体" pitchFamily="2" charset="-122"/>
              </a:defRPr>
            </a:lvl2pPr>
            <a:lvl3pPr marL="1143000" indent="-228600" eaLnBrk="0" hangingPunct="0">
              <a:defRPr kumimoji="1" sz="2400">
                <a:solidFill>
                  <a:schemeClr val="tx1"/>
                </a:solidFill>
                <a:latin typeface="等线" pitchFamily="2" charset="-122"/>
                <a:ea typeface="宋体" pitchFamily="2" charset="-122"/>
              </a:defRPr>
            </a:lvl3pPr>
            <a:lvl4pPr marL="1600200" indent="-228600" eaLnBrk="0" hangingPunct="0">
              <a:defRPr kumimoji="1" sz="2400">
                <a:solidFill>
                  <a:schemeClr val="tx1"/>
                </a:solidFill>
                <a:latin typeface="等线" pitchFamily="2" charset="-122"/>
                <a:ea typeface="宋体" pitchFamily="2" charset="-122"/>
              </a:defRPr>
            </a:lvl4pPr>
            <a:lvl5pPr marL="2057400" indent="-228600" eaLnBrk="0" hangingPunct="0">
              <a:defRPr kumimoji="1" sz="2400">
                <a:solidFill>
                  <a:schemeClr val="tx1"/>
                </a:solidFill>
                <a:latin typeface="等线" pitchFamily="2" charset="-122"/>
                <a:ea typeface="宋体" pitchFamily="2" charset="-122"/>
              </a:defRPr>
            </a:lvl5pPr>
            <a:lvl6pPr marL="2514600" indent="-228600" eaLnBrk="0" fontAlgn="base" hangingPunct="0">
              <a:spcBef>
                <a:spcPct val="0"/>
              </a:spcBef>
              <a:spcAft>
                <a:spcPct val="0"/>
              </a:spcAft>
              <a:defRPr kumimoji="1" sz="2400">
                <a:solidFill>
                  <a:schemeClr val="tx1"/>
                </a:solidFill>
                <a:latin typeface="等线" pitchFamily="2" charset="-122"/>
                <a:ea typeface="宋体" pitchFamily="2" charset="-122"/>
              </a:defRPr>
            </a:lvl6pPr>
            <a:lvl7pPr marL="2971800" indent="-228600" eaLnBrk="0" fontAlgn="base" hangingPunct="0">
              <a:spcBef>
                <a:spcPct val="0"/>
              </a:spcBef>
              <a:spcAft>
                <a:spcPct val="0"/>
              </a:spcAft>
              <a:defRPr kumimoji="1" sz="2400">
                <a:solidFill>
                  <a:schemeClr val="tx1"/>
                </a:solidFill>
                <a:latin typeface="等线" pitchFamily="2" charset="-122"/>
                <a:ea typeface="宋体" pitchFamily="2" charset="-122"/>
              </a:defRPr>
            </a:lvl7pPr>
            <a:lvl8pPr marL="3429000" indent="-228600" eaLnBrk="0" fontAlgn="base" hangingPunct="0">
              <a:spcBef>
                <a:spcPct val="0"/>
              </a:spcBef>
              <a:spcAft>
                <a:spcPct val="0"/>
              </a:spcAft>
              <a:defRPr kumimoji="1" sz="2400">
                <a:solidFill>
                  <a:schemeClr val="tx1"/>
                </a:solidFill>
                <a:latin typeface="等线" pitchFamily="2" charset="-122"/>
                <a:ea typeface="宋体" pitchFamily="2" charset="-122"/>
              </a:defRPr>
            </a:lvl8pPr>
            <a:lvl9pPr marL="3886200" indent="-228600" eaLnBrk="0" fontAlgn="base" hangingPunct="0">
              <a:spcBef>
                <a:spcPct val="0"/>
              </a:spcBef>
              <a:spcAft>
                <a:spcPct val="0"/>
              </a:spcAft>
              <a:defRPr kumimoji="1" sz="2400">
                <a:solidFill>
                  <a:schemeClr val="tx1"/>
                </a:solidFill>
                <a:latin typeface="等线" pitchFamily="2" charset="-122"/>
                <a:ea typeface="宋体" pitchFamily="2" charset="-122"/>
              </a:defRPr>
            </a:lvl9pPr>
          </a:lstStyle>
          <a:p>
            <a:pPr eaLnBrk="1" hangingPunct="1">
              <a:lnSpc>
                <a:spcPct val="120000"/>
              </a:lnSpc>
            </a:pPr>
            <a:r>
              <a:rPr lang="zh-CN" altLang="zh-CN" dirty="0">
                <a:latin typeface="微软雅黑" pitchFamily="34" charset="-122"/>
                <a:ea typeface="微软雅黑" pitchFamily="34" charset="-122"/>
              </a:rPr>
              <a:t>一个</a:t>
            </a:r>
            <a:r>
              <a:rPr lang="en-US" altLang="zh-CN" dirty="0">
                <a:latin typeface="微软雅黑" pitchFamily="34" charset="-122"/>
                <a:ea typeface="微软雅黑" pitchFamily="34" charset="-122"/>
              </a:rPr>
              <a:t>Python</a:t>
            </a:r>
            <a:r>
              <a:rPr lang="zh-CN" altLang="zh-CN" dirty="0">
                <a:latin typeface="微软雅黑" pitchFamily="34" charset="-122"/>
                <a:ea typeface="微软雅黑" pitchFamily="34" charset="-122"/>
              </a:rPr>
              <a:t>程序可以看成是由</a:t>
            </a:r>
            <a:r>
              <a:rPr lang="en-US" altLang="zh-CN" dirty="0">
                <a:latin typeface="微软雅黑" pitchFamily="34" charset="-122"/>
                <a:ea typeface="微软雅黑" pitchFamily="34" charset="-122"/>
              </a:rPr>
              <a:t>Python</a:t>
            </a:r>
            <a:r>
              <a:rPr lang="zh-CN" altLang="zh-CN" dirty="0">
                <a:latin typeface="微软雅黑" pitchFamily="34" charset="-122"/>
                <a:ea typeface="微软雅黑" pitchFamily="34" charset="-122"/>
              </a:rPr>
              <a:t>的</a:t>
            </a:r>
            <a:r>
              <a:rPr lang="zh-CN" altLang="zh-CN" dirty="0">
                <a:solidFill>
                  <a:srgbClr val="FF0000"/>
                </a:solidFill>
                <a:latin typeface="微软雅黑" pitchFamily="34" charset="-122"/>
                <a:ea typeface="微软雅黑" pitchFamily="34" charset="-122"/>
              </a:rPr>
              <a:t>基本字符</a:t>
            </a:r>
            <a:r>
              <a:rPr lang="zh-CN" altLang="zh-CN" dirty="0">
                <a:latin typeface="微软雅黑" pitchFamily="34" charset="-122"/>
                <a:ea typeface="微软雅黑" pitchFamily="34" charset="-122"/>
              </a:rPr>
              <a:t>按一定规则组成的一个序列。 </a:t>
            </a:r>
            <a:endParaRPr lang="zh-CN" altLang="en-US" sz="2800" dirty="0">
              <a:latin typeface="楷体" pitchFamily="49" charset="-122"/>
              <a:ea typeface="楷体" pitchFamily="49" charset="-122"/>
            </a:endParaRPr>
          </a:p>
        </p:txBody>
      </p:sp>
      <p:sp>
        <p:nvSpPr>
          <p:cNvPr id="4" name="矩形 3"/>
          <p:cNvSpPr/>
          <p:nvPr/>
        </p:nvSpPr>
        <p:spPr>
          <a:xfrm>
            <a:off x="989459" y="2335796"/>
            <a:ext cx="10483054" cy="2862322"/>
          </a:xfrm>
          <a:prstGeom prst="rect">
            <a:avLst/>
          </a:prstGeom>
        </p:spPr>
        <p:txBody>
          <a:bodyPr wrap="square">
            <a:spAutoFit/>
          </a:bodyPr>
          <a:lstStyle/>
          <a:p>
            <a:pPr indent="269875" algn="just">
              <a:lnSpc>
                <a:spcPct val="150000"/>
              </a:lnSpc>
              <a:spcAft>
                <a:spcPts val="0"/>
              </a:spcAft>
              <a:tabLst>
                <a:tab pos="440055" algn="l"/>
              </a:tabLst>
            </a:pPr>
            <a:r>
              <a:rPr lang="en-US" altLang="zh-CN" kern="1050" dirty="0">
                <a:latin typeface="Times New Roman" panose="02020603050405020304" pitchFamily="18" charset="0"/>
                <a:ea typeface="宋体" panose="02010600030101010101" pitchFamily="2" charset="-122"/>
              </a:rPr>
              <a:t>● </a:t>
            </a:r>
            <a:r>
              <a:rPr kumimoji="1" lang="zh-CN" altLang="zh-CN" sz="2400" dirty="0">
                <a:latin typeface="微软雅黑" pitchFamily="34" charset="-122"/>
                <a:ea typeface="微软雅黑" pitchFamily="34" charset="-122"/>
              </a:rPr>
              <a:t>数字字符：</a:t>
            </a:r>
            <a:r>
              <a:rPr kumimoji="1" lang="en-US" altLang="zh-CN" sz="2400" dirty="0">
                <a:latin typeface="微软雅黑" pitchFamily="34" charset="-122"/>
                <a:ea typeface="微软雅黑" pitchFamily="34" charset="-122"/>
              </a:rPr>
              <a:t>0</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9</a:t>
            </a:r>
            <a:r>
              <a:rPr kumimoji="1" lang="zh-CN" altLang="zh-CN" sz="2400" dirty="0">
                <a:latin typeface="微软雅黑" pitchFamily="34" charset="-122"/>
                <a:ea typeface="微软雅黑" pitchFamily="34" charset="-122"/>
              </a:rPr>
              <a:t>。</a:t>
            </a:r>
          </a:p>
          <a:p>
            <a:pPr indent="269875" algn="just">
              <a:lnSpc>
                <a:spcPct val="150000"/>
              </a:lnSpc>
              <a:spcAft>
                <a:spcPts val="0"/>
              </a:spcAft>
              <a:tabLst>
                <a:tab pos="440055" algn="l"/>
              </a:tabLst>
            </a:pPr>
            <a:r>
              <a:rPr lang="en-US" altLang="zh-CN" kern="1050" dirty="0">
                <a:latin typeface="Times New Roman" panose="02020603050405020304" pitchFamily="18" charset="0"/>
                <a:ea typeface="宋体" panose="02010600030101010101" pitchFamily="2" charset="-122"/>
              </a:rPr>
              <a:t>● </a:t>
            </a:r>
            <a:r>
              <a:rPr kumimoji="1" lang="zh-CN" altLang="zh-CN" sz="2400" dirty="0">
                <a:latin typeface="微软雅黑" pitchFamily="34" charset="-122"/>
                <a:ea typeface="微软雅黑" pitchFamily="34" charset="-122"/>
              </a:rPr>
              <a:t>大小写英文字母：</a:t>
            </a:r>
            <a:r>
              <a:rPr kumimoji="1" lang="en-US" altLang="zh-CN" sz="2400" dirty="0">
                <a:latin typeface="微软雅黑" pitchFamily="34" charset="-122"/>
                <a:ea typeface="微软雅黑" pitchFamily="34" charset="-122"/>
              </a:rPr>
              <a:t>a</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z</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A</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Z</a:t>
            </a:r>
            <a:r>
              <a:rPr kumimoji="1" lang="zh-CN" altLang="zh-CN" sz="2400" dirty="0">
                <a:latin typeface="微软雅黑" pitchFamily="34" charset="-122"/>
                <a:ea typeface="微软雅黑" pitchFamily="34" charset="-122"/>
              </a:rPr>
              <a:t>。</a:t>
            </a:r>
          </a:p>
          <a:p>
            <a:pPr marL="417195" indent="-147955" algn="just">
              <a:lnSpc>
                <a:spcPct val="150000"/>
              </a:lnSpc>
              <a:spcAft>
                <a:spcPts val="0"/>
              </a:spcAft>
              <a:tabLst>
                <a:tab pos="440055" algn="l"/>
              </a:tabLst>
            </a:pPr>
            <a:r>
              <a:rPr lang="en-US" altLang="zh-CN" kern="1050" dirty="0">
                <a:latin typeface="Times New Roman" panose="02020603050405020304" pitchFamily="18" charset="0"/>
                <a:ea typeface="宋体" panose="02010600030101010101" pitchFamily="2" charset="-122"/>
              </a:rPr>
              <a:t>● </a:t>
            </a:r>
            <a:r>
              <a:rPr kumimoji="1" lang="zh-CN" altLang="zh-CN" sz="2400" dirty="0">
                <a:latin typeface="微软雅黑" pitchFamily="34" charset="-122"/>
                <a:ea typeface="微软雅黑" pitchFamily="34" charset="-122"/>
              </a:rPr>
              <a:t>可打印</a:t>
            </a:r>
            <a:r>
              <a:rPr kumimoji="1" lang="en-US" altLang="zh-CN" sz="2400" dirty="0">
                <a:latin typeface="微软雅黑" pitchFamily="34" charset="-122"/>
                <a:ea typeface="微软雅黑" pitchFamily="34" charset="-122"/>
              </a:rPr>
              <a:t>/</a:t>
            </a:r>
            <a:r>
              <a:rPr kumimoji="1" lang="zh-CN" altLang="zh-CN" sz="2400" dirty="0">
                <a:latin typeface="微软雅黑" pitchFamily="34" charset="-122"/>
                <a:ea typeface="微软雅黑" pitchFamily="34" charset="-122"/>
              </a:rPr>
              <a:t>可显示字符：</a:t>
            </a:r>
            <a:r>
              <a:rPr kumimoji="1" lang="en-US" altLang="zh-CN" sz="2400" dirty="0">
                <a:latin typeface="微软雅黑" pitchFamily="34" charset="-122"/>
                <a:ea typeface="微软雅黑" pitchFamily="34" charset="-122"/>
              </a:rPr>
              <a:t> !  #  %  ^  &amp;  *  _</a:t>
            </a:r>
            <a:r>
              <a:rPr kumimoji="1" lang="zh-CN" altLang="zh-CN" sz="2400" dirty="0">
                <a:latin typeface="微软雅黑" pitchFamily="34" charset="-122"/>
                <a:ea typeface="微软雅黑" pitchFamily="34" charset="-122"/>
              </a:rPr>
              <a:t>（下画线）</a:t>
            </a:r>
            <a:r>
              <a:rPr kumimoji="1" lang="en-US" altLang="zh-CN" sz="2400" dirty="0">
                <a:latin typeface="微软雅黑" pitchFamily="34" charset="-122"/>
                <a:ea typeface="微软雅黑" pitchFamily="34" charset="-122"/>
              </a:rPr>
              <a:t>  -  +  =  ~   &lt;  &gt; / \  | . , :  ;  ? </a:t>
            </a:r>
            <a:r>
              <a:rPr kumimoji="1" lang="zh-CN" altLang="zh-CN" sz="2400" dirty="0">
                <a:latin typeface="微软雅黑" pitchFamily="34" charset="-122"/>
                <a:ea typeface="微软雅黑" pitchFamily="34" charset="-122"/>
              </a:rPr>
              <a:t>‘ “</a:t>
            </a:r>
            <a:r>
              <a:rPr kumimoji="1" lang="en-US" altLang="zh-CN" sz="2400" dirty="0">
                <a:latin typeface="微软雅黑" pitchFamily="34" charset="-122"/>
                <a:ea typeface="微软雅黑" pitchFamily="34" charset="-122"/>
              </a:rPr>
              <a:t>  (  ) [  ] {  }</a:t>
            </a:r>
            <a:r>
              <a:rPr kumimoji="1" lang="zh-CN" altLang="zh-CN" sz="2400" dirty="0">
                <a:latin typeface="微软雅黑" pitchFamily="34" charset="-122"/>
                <a:ea typeface="微软雅黑" pitchFamily="34" charset="-122"/>
              </a:rPr>
              <a:t>。</a:t>
            </a:r>
          </a:p>
          <a:p>
            <a:pPr indent="269875" algn="just">
              <a:lnSpc>
                <a:spcPct val="150000"/>
              </a:lnSpc>
              <a:spcAft>
                <a:spcPts val="0"/>
              </a:spcAft>
              <a:tabLst>
                <a:tab pos="440055" algn="l"/>
              </a:tabLst>
            </a:pPr>
            <a:r>
              <a:rPr lang="en-US" altLang="zh-CN" kern="1050" dirty="0">
                <a:latin typeface="Times New Roman" panose="02020603050405020304" pitchFamily="18" charset="0"/>
                <a:ea typeface="宋体" panose="02010600030101010101" pitchFamily="2" charset="-122"/>
              </a:rPr>
              <a:t>● </a:t>
            </a:r>
            <a:r>
              <a:rPr kumimoji="1" lang="zh-CN" altLang="zh-CN" sz="2400" dirty="0">
                <a:latin typeface="微软雅黑" pitchFamily="34" charset="-122"/>
                <a:ea typeface="微软雅黑" pitchFamily="34" charset="-122"/>
              </a:rPr>
              <a:t>空白字符：空格符、换行符、制表符等。</a:t>
            </a:r>
          </a:p>
        </p:txBody>
      </p:sp>
    </p:spTree>
    <p:custDataLst>
      <p:tags r:id="rId1"/>
    </p:custDataLst>
    <p:extLst>
      <p:ext uri="{BB962C8B-B14F-4D97-AF65-F5344CB8AC3E}">
        <p14:creationId xmlns:p14="http://schemas.microsoft.com/office/powerpoint/2010/main" val="12389436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a:extLst>
              <a:ext uri="{FF2B5EF4-FFF2-40B4-BE49-F238E27FC236}">
                <a16:creationId xmlns:a16="http://schemas.microsoft.com/office/drawing/2014/main" id="{352BAEC7-4E67-48D8-9EE4-2F5C9FA028D6}"/>
              </a:ext>
            </a:extLst>
          </p:cNvPr>
          <p:cNvSpPr>
            <a:spLocks noChangeArrowheads="1"/>
          </p:cNvSpPr>
          <p:nvPr/>
        </p:nvSpPr>
        <p:spPr bwMode="auto">
          <a:xfrm>
            <a:off x="856077" y="1048314"/>
            <a:ext cx="10479845" cy="2601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800" dirty="0">
                <a:latin typeface="微软雅黑" pitchFamily="34" charset="-122"/>
                <a:ea typeface="微软雅黑" pitchFamily="34" charset="-122"/>
              </a:rPr>
              <a:t>       Python</a:t>
            </a:r>
            <a:r>
              <a:rPr lang="zh-CN" altLang="zh-CN" sz="2800" dirty="0">
                <a:latin typeface="微软雅黑" pitchFamily="34" charset="-122"/>
                <a:ea typeface="微软雅黑" pitchFamily="34" charset="-122"/>
              </a:rPr>
              <a:t>提供了</a:t>
            </a:r>
            <a:r>
              <a:rPr lang="en-US" altLang="zh-CN" sz="2800" dirty="0">
                <a:latin typeface="微软雅黑" pitchFamily="34" charset="-122"/>
                <a:ea typeface="微软雅黑" pitchFamily="34" charset="-122"/>
              </a:rPr>
              <a:t>print()</a:t>
            </a:r>
            <a:r>
              <a:rPr lang="zh-CN" altLang="zh-CN" sz="2800" dirty="0">
                <a:latin typeface="微软雅黑" pitchFamily="34" charset="-122"/>
                <a:ea typeface="微软雅黑" pitchFamily="34" charset="-122"/>
              </a:rPr>
              <a:t>内置函数完成</a:t>
            </a:r>
            <a:r>
              <a:rPr lang="zh-CN" altLang="en-US" sz="2800" dirty="0">
                <a:latin typeface="微软雅黑" pitchFamily="34" charset="-122"/>
                <a:ea typeface="微软雅黑" pitchFamily="34" charset="-122"/>
              </a:rPr>
              <a:t>基本的</a:t>
            </a:r>
            <a:r>
              <a:rPr lang="zh-CN" altLang="zh-CN" sz="2800" dirty="0">
                <a:latin typeface="微软雅黑" pitchFamily="34" charset="-122"/>
                <a:ea typeface="微软雅黑" pitchFamily="34" charset="-122"/>
              </a:rPr>
              <a:t>输出</a:t>
            </a:r>
            <a:r>
              <a:rPr lang="zh-CN" altLang="en-US" sz="2800" dirty="0">
                <a:latin typeface="微软雅黑" pitchFamily="34" charset="-122"/>
                <a:ea typeface="微软雅黑" pitchFamily="34" charset="-122"/>
              </a:rPr>
              <a:t>功能。</a:t>
            </a:r>
            <a:r>
              <a:rPr lang="x-none" altLang="zh-CN" sz="2800" dirty="0">
                <a:latin typeface="微软雅黑" pitchFamily="34" charset="-122"/>
                <a:ea typeface="微软雅黑" pitchFamily="34" charset="-122"/>
              </a:rPr>
              <a:t>print()</a:t>
            </a:r>
            <a:r>
              <a:rPr lang="zh-CN" altLang="zh-CN" sz="2800" dirty="0">
                <a:latin typeface="微软雅黑" pitchFamily="34" charset="-122"/>
                <a:ea typeface="微软雅黑" pitchFamily="34" charset="-122"/>
              </a:rPr>
              <a:t>函数用于向控制台中输出数据</a:t>
            </a:r>
            <a:r>
              <a:rPr lang="zh-CN" altLang="en-US" sz="2800" dirty="0">
                <a:latin typeface="微软雅黑" pitchFamily="34" charset="-122"/>
                <a:ea typeface="微软雅黑" pitchFamily="34" charset="-122"/>
              </a:rPr>
              <a:t>。它的使用方法非常灵活，</a:t>
            </a:r>
            <a:r>
              <a:rPr lang="x-none" altLang="zh-CN" sz="2800" dirty="0">
                <a:latin typeface="微软雅黑" pitchFamily="34" charset="-122"/>
                <a:ea typeface="微软雅黑" pitchFamily="34" charset="-122"/>
              </a:rPr>
              <a:t> </a:t>
            </a:r>
            <a:r>
              <a:rPr lang="zh-CN" altLang="en-US" sz="2800" dirty="0">
                <a:latin typeface="微软雅黑" pitchFamily="34" charset="-122"/>
                <a:ea typeface="微软雅黑" pitchFamily="34" charset="-122"/>
              </a:rPr>
              <a:t>有字符串输出方法、基本输出和格式化输出三种方式。</a:t>
            </a:r>
            <a:r>
              <a:rPr lang="zh-CN" altLang="en-US" sz="2800" b="1" dirty="0">
                <a:latin typeface="微软雅黑" pitchFamily="34" charset="-122"/>
                <a:ea typeface="微软雅黑" pitchFamily="34" charset="-122"/>
              </a:rPr>
              <a:t>最直接的方法是通过字符串完成输出</a:t>
            </a:r>
            <a:r>
              <a:rPr lang="zh-CN" altLang="zh-CN" sz="2800" b="1" dirty="0">
                <a:latin typeface="微软雅黑" pitchFamily="34" charset="-122"/>
                <a:ea typeface="微软雅黑" pitchFamily="34" charset="-122"/>
              </a:rPr>
              <a:t>。</a:t>
            </a:r>
            <a:r>
              <a:rPr lang="zh-CN" altLang="en-US" sz="2400" dirty="0">
                <a:latin typeface="微软雅黑" pitchFamily="34" charset="-122"/>
                <a:ea typeface="微软雅黑" pitchFamily="34" charset="-122"/>
              </a:rPr>
              <a:t>    </a:t>
            </a:r>
            <a:endParaRPr lang="zh-CN" altLang="zh-CN" sz="2800" dirty="0">
              <a:latin typeface="微软雅黑" pitchFamily="34" charset="-122"/>
              <a:ea typeface="微软雅黑" pitchFamily="34" charset="-122"/>
            </a:endParaRPr>
          </a:p>
        </p:txBody>
      </p:sp>
      <p:sp>
        <p:nvSpPr>
          <p:cNvPr id="2" name="矩形 1"/>
          <p:cNvSpPr/>
          <p:nvPr/>
        </p:nvSpPr>
        <p:spPr>
          <a:xfrm>
            <a:off x="1872344" y="3649860"/>
            <a:ext cx="9048204" cy="1292662"/>
          </a:xfrm>
          <a:prstGeom prst="rect">
            <a:avLst/>
          </a:prstGeom>
        </p:spPr>
        <p:txBody>
          <a:bodyPr wrap="square">
            <a:spAutoFit/>
          </a:bodyPr>
          <a:lstStyle/>
          <a:p>
            <a:pPr>
              <a:lnSpc>
                <a:spcPct val="150000"/>
              </a:lnSpc>
            </a:pPr>
            <a:r>
              <a:rPr lang="zh-CN" altLang="en-US" sz="2600" dirty="0">
                <a:latin typeface="微软雅黑" pitchFamily="34" charset="-122"/>
                <a:ea typeface="微软雅黑" pitchFamily="34" charset="-122"/>
              </a:rPr>
              <a:t>  譬如：</a:t>
            </a:r>
            <a:endParaRPr lang="en-US" altLang="zh-CN" sz="2600" dirty="0">
              <a:latin typeface="微软雅黑" pitchFamily="34" charset="-122"/>
              <a:ea typeface="微软雅黑" pitchFamily="34" charset="-122"/>
            </a:endParaRPr>
          </a:p>
          <a:p>
            <a:pPr>
              <a:lnSpc>
                <a:spcPct val="150000"/>
              </a:lnSpc>
            </a:pPr>
            <a:r>
              <a:rPr lang="en-US" altLang="zh-CN" sz="2600" dirty="0">
                <a:latin typeface="微软雅黑" pitchFamily="34" charset="-122"/>
                <a:ea typeface="微软雅黑" pitchFamily="34" charset="-122"/>
              </a:rPr>
              <a:t>       </a:t>
            </a:r>
            <a:endParaRPr lang="zh-CN" altLang="zh-CN" sz="2600" dirty="0">
              <a:latin typeface="微软雅黑" pitchFamily="34" charset="-122"/>
              <a:ea typeface="微软雅黑" pitchFamily="34" charset="-122"/>
            </a:endParaRPr>
          </a:p>
        </p:txBody>
      </p:sp>
      <p:pic>
        <p:nvPicPr>
          <p:cNvPr id="3" name="图片 2"/>
          <p:cNvPicPr>
            <a:picLocks noChangeAspect="1"/>
          </p:cNvPicPr>
          <p:nvPr/>
        </p:nvPicPr>
        <p:blipFill>
          <a:blip r:embed="rId3"/>
          <a:stretch>
            <a:fillRect/>
          </a:stretch>
        </p:blipFill>
        <p:spPr>
          <a:xfrm>
            <a:off x="3074559" y="4467156"/>
            <a:ext cx="5378416" cy="950731"/>
          </a:xfrm>
          <a:prstGeom prst="rect">
            <a:avLst/>
          </a:prstGeom>
        </p:spPr>
      </p:pic>
      <p:sp>
        <p:nvSpPr>
          <p:cNvPr id="8" name="文本框 7">
            <a:extLst>
              <a:ext uri="{FF2B5EF4-FFF2-40B4-BE49-F238E27FC236}">
                <a16:creationId xmlns:a16="http://schemas.microsoft.com/office/drawing/2014/main" id="{08D9C99C-9927-4DC8-ACEB-7A4AD4938A7E}"/>
              </a:ext>
            </a:extLst>
          </p:cNvPr>
          <p:cNvSpPr txBox="1"/>
          <p:nvPr/>
        </p:nvSpPr>
        <p:spPr>
          <a:xfrm>
            <a:off x="975511" y="440826"/>
            <a:ext cx="6097508" cy="584775"/>
          </a:xfrm>
          <a:prstGeom prst="rect">
            <a:avLst/>
          </a:prstGeom>
          <a:noFill/>
        </p:spPr>
        <p:txBody>
          <a:bodyPr wrap="square">
            <a:spAutoFit/>
          </a:bodyPr>
          <a:lstStyle/>
          <a:p>
            <a:r>
              <a:rPr lang="zh-CN" altLang="en-US" sz="3200" dirty="0">
                <a:solidFill>
                  <a:srgbClr val="1353A2"/>
                </a:solidFill>
                <a:latin typeface="微软雅黑" panose="020B0503020204020204" charset="-122"/>
                <a:ea typeface="微软雅黑" panose="020B0503020204020204" charset="-122"/>
              </a:rPr>
              <a:t>字符串输出方法</a:t>
            </a:r>
          </a:p>
        </p:txBody>
      </p:sp>
    </p:spTree>
    <p:custDataLst>
      <p:tags r:id="rId1"/>
    </p:custDataLst>
    <p:extLst>
      <p:ext uri="{BB962C8B-B14F-4D97-AF65-F5344CB8AC3E}">
        <p14:creationId xmlns:p14="http://schemas.microsoft.com/office/powerpoint/2010/main" val="5377965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9069" y="2001352"/>
            <a:ext cx="4911634" cy="2422266"/>
          </a:xfrm>
          <a:prstGeom prst="rect">
            <a:avLst/>
          </a:prstGeom>
        </p:spPr>
        <p:txBody>
          <a:bodyPr wrap="square">
            <a:spAutoFit/>
          </a:bodyPr>
          <a:lstStyle/>
          <a:p>
            <a:pPr>
              <a:lnSpc>
                <a:spcPct val="150000"/>
              </a:lnSpc>
            </a:pPr>
            <a:r>
              <a:rPr lang="zh-CN" altLang="en-US" sz="2600" dirty="0">
                <a:latin typeface="微软雅黑" pitchFamily="34" charset="-122"/>
                <a:ea typeface="微软雅黑" pitchFamily="34" charset="-122"/>
              </a:rPr>
              <a:t>实例：</a:t>
            </a:r>
            <a:r>
              <a:rPr lang="zh-CN" altLang="zh-CN" sz="2600" dirty="0">
                <a:latin typeface="微软雅黑" pitchFamily="34" charset="-122"/>
                <a:ea typeface="微软雅黑" pitchFamily="34" charset="-122"/>
              </a:rPr>
              <a:t>名片是标示姓名及其所属组织、</a:t>
            </a:r>
            <a:r>
              <a:rPr lang="en-US" altLang="zh-CN" sz="2600" dirty="0" err="1">
                <a:latin typeface="微软雅黑" pitchFamily="34" charset="-122"/>
                <a:ea typeface="微软雅黑" pitchFamily="34" charset="-122"/>
              </a:rPr>
              <a:t>公司</a:t>
            </a:r>
            <a:r>
              <a:rPr lang="zh-CN" altLang="zh-CN" sz="2600" dirty="0">
                <a:latin typeface="微软雅黑" pitchFamily="34" charset="-122"/>
                <a:ea typeface="微软雅黑" pitchFamily="34" charset="-122"/>
              </a:rPr>
              <a:t>单位和联系方法的纸片，也是新朋友互相认识、</a:t>
            </a:r>
            <a:r>
              <a:rPr lang="en-US" altLang="zh-CN" sz="2600" dirty="0" err="1">
                <a:latin typeface="微软雅黑" pitchFamily="34" charset="-122"/>
                <a:ea typeface="微软雅黑" pitchFamily="34" charset="-122"/>
              </a:rPr>
              <a:t>自我介绍</a:t>
            </a:r>
            <a:r>
              <a:rPr lang="zh-CN" altLang="zh-CN" sz="2600" dirty="0">
                <a:latin typeface="微软雅黑" pitchFamily="34" charset="-122"/>
                <a:ea typeface="微软雅黑" pitchFamily="34" charset="-122"/>
              </a:rPr>
              <a:t>的快速有效的方法。</a:t>
            </a:r>
          </a:p>
        </p:txBody>
      </p:sp>
      <p:pic>
        <p:nvPicPr>
          <p:cNvPr id="7" name="图片 6">
            <a:extLst>
              <a:ext uri="{FF2B5EF4-FFF2-40B4-BE49-F238E27FC236}">
                <a16:creationId xmlns:a16="http://schemas.microsoft.com/office/drawing/2014/main" id="{2B4B30E5-A20D-4C75-B95A-1ACCE7187A11}"/>
              </a:ext>
            </a:extLst>
          </p:cNvPr>
          <p:cNvPicPr>
            <a:picLocks noChangeAspect="1"/>
          </p:cNvPicPr>
          <p:nvPr/>
        </p:nvPicPr>
        <p:blipFill>
          <a:blip r:embed="rId3"/>
          <a:stretch>
            <a:fillRect/>
          </a:stretch>
        </p:blipFill>
        <p:spPr>
          <a:xfrm>
            <a:off x="6955965" y="2203381"/>
            <a:ext cx="4084218" cy="2324130"/>
          </a:xfrm>
          <a:prstGeom prst="rect">
            <a:avLst/>
          </a:prstGeom>
        </p:spPr>
      </p:pic>
    </p:spTree>
    <p:custDataLst>
      <p:tags r:id="rId1"/>
    </p:custDataLst>
    <p:extLst>
      <p:ext uri="{BB962C8B-B14F-4D97-AF65-F5344CB8AC3E}">
        <p14:creationId xmlns:p14="http://schemas.microsoft.com/office/powerpoint/2010/main" val="3968952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8D099234-4748-4364-BA57-035A3CFAE2BA}"/>
              </a:ext>
            </a:extLst>
          </p:cNvPr>
          <p:cNvSpPr txBox="1"/>
          <p:nvPr/>
        </p:nvSpPr>
        <p:spPr>
          <a:xfrm>
            <a:off x="1784172" y="1389181"/>
            <a:ext cx="7943302" cy="2640723"/>
          </a:xfrm>
          <a:prstGeom prst="rect">
            <a:avLst/>
          </a:prstGeom>
          <a:gradFill>
            <a:gsLst>
              <a:gs pos="0">
                <a:schemeClr val="accent6">
                  <a:lumMod val="20000"/>
                  <a:lumOff val="80000"/>
                </a:schemeClr>
              </a:gs>
              <a:gs pos="100000">
                <a:schemeClr val="accent1">
                  <a:lumMod val="30000"/>
                  <a:lumOff val="70000"/>
                </a:schemeClr>
              </a:gs>
            </a:gsLst>
            <a:lin ang="2400000" scaled="0"/>
          </a:gradFill>
        </p:spPr>
        <p:txBody>
          <a:bodyPr wrap="square">
            <a:spAutoFit/>
          </a:bodyPr>
          <a:lstStyle/>
          <a:p>
            <a:pPr indent="228600" algn="just">
              <a:lnSpc>
                <a:spcPct val="115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郑州财税金融职业学院干部教育培训中心</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                    </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赵培勇</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主任</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a:t>
            </a:r>
            <a:endPar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a:t>
            </a: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手机：</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18688661860')</a:t>
            </a:r>
            <a:endPar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a:t>
            </a:r>
            <a:r>
              <a:rPr lang="zh-CN"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地址：</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郑州市管城区郑尉路</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28600" algn="just">
              <a:lnSpc>
                <a:spcPct val="115000"/>
              </a:lnSpc>
              <a:tabLst>
                <a:tab pos="90170" algn="l"/>
                <a:tab pos="90170" algn="l"/>
                <a:tab pos="1910080" algn="l"/>
              </a:tabLst>
            </a:pPr>
            <a:endPar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12A3B5AF-41FB-4B37-8FA7-EF132C50CB26}"/>
              </a:ext>
            </a:extLst>
          </p:cNvPr>
          <p:cNvSpPr txBox="1"/>
          <p:nvPr/>
        </p:nvSpPr>
        <p:spPr>
          <a:xfrm>
            <a:off x="2861361" y="4551407"/>
            <a:ext cx="5380727" cy="1685077"/>
          </a:xfrm>
          <a:prstGeom prst="rect">
            <a:avLst/>
          </a:prstGeom>
          <a:noFill/>
        </p:spPr>
        <p:txBody>
          <a:bodyPr wrap="square">
            <a:spAutoFit/>
          </a:bodyPr>
          <a:lstStyle/>
          <a:p>
            <a:pPr indent="228600" algn="just">
              <a:lnSpc>
                <a:spcPct val="115000"/>
              </a:lnSpc>
              <a:tabLst>
                <a:tab pos="90170" algn="l"/>
                <a:tab pos="90170" algn="l"/>
                <a:tab pos="1910080" algn="l"/>
              </a:tabLst>
            </a:pPr>
            <a:r>
              <a:rPr lang="zh-CN" altLang="en-US"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郑州财税金融职业学院干部教育培训中心</a:t>
            </a:r>
            <a:endPar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r>
              <a:rPr lang="zh-CN" altLang="en-US"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赵培勇</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    </a:t>
            </a:r>
            <a:r>
              <a:rPr lang="zh-CN" altLang="en-US"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主任</a:t>
            </a:r>
            <a:endParaRPr lang="zh-CN" altLang="zh-CN" sz="1800" kern="100" dirty="0">
              <a:effectLst/>
              <a:latin typeface="Courier New" panose="020703090202050204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a:t>
            </a:r>
            <a:endParaRPr lang="zh-CN" altLang="zh-CN" sz="1800" kern="100" dirty="0">
              <a:effectLst/>
              <a:latin typeface="Courier New" panose="020703090202050204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zh-CN"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手机：</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18688661860</a:t>
            </a:r>
            <a:endParaRPr lang="zh-CN" altLang="zh-CN" sz="1800" kern="100" dirty="0">
              <a:effectLst/>
              <a:latin typeface="Courier New" panose="02070309020205020404" pitchFamily="49"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zh-CN"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地址：</a:t>
            </a:r>
            <a:r>
              <a:rPr lang="zh-CN" altLang="en-US"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郑州市管城区郑尉路</a:t>
            </a:r>
            <a:r>
              <a:rPr lang="en-US" altLang="zh-CN"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18</a:t>
            </a:r>
            <a:r>
              <a:rPr lang="zh-CN" altLang="en-US" sz="1800" kern="100" dirty="0">
                <a:solidFill>
                  <a:srgbClr val="000000"/>
                </a:solidFill>
                <a:effectLst/>
                <a:latin typeface="Courier New" panose="02070309020205020404" pitchFamily="49" charset="0"/>
                <a:ea typeface="宋体" panose="02010600030101010101" pitchFamily="2" charset="-122"/>
                <a:cs typeface="Times New Roman" panose="02020603050405020304" pitchFamily="18" charset="0"/>
              </a:rPr>
              <a:t>号</a:t>
            </a:r>
            <a:endParaRPr lang="zh-CN"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505895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905519" y="404241"/>
            <a:ext cx="4508453"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zh-CN" altLang="en-US" sz="3200" dirty="0">
                <a:solidFill>
                  <a:srgbClr val="1353A2"/>
                </a:solidFill>
                <a:latin typeface="微软雅黑" panose="020B0503020204020204" charset="-122"/>
                <a:ea typeface="微软雅黑" panose="020B0503020204020204" charset="-122"/>
              </a:rPr>
              <a:t>基本</a:t>
            </a:r>
            <a:r>
              <a:rPr lang="zh-CN" altLang="zh-CN" sz="3200" dirty="0">
                <a:solidFill>
                  <a:srgbClr val="1353A2"/>
                </a:solidFill>
                <a:latin typeface="微软雅黑" panose="020B0503020204020204" charset="-122"/>
                <a:ea typeface="微软雅黑" panose="020B0503020204020204" charset="-122"/>
              </a:rPr>
              <a:t>输出</a:t>
            </a:r>
            <a:r>
              <a:rPr lang="zh-CN" altLang="en-US" sz="3200" dirty="0">
                <a:solidFill>
                  <a:srgbClr val="1353A2"/>
                </a:solidFill>
                <a:latin typeface="微软雅黑" panose="020B0503020204020204" charset="-122"/>
                <a:ea typeface="微软雅黑" panose="020B0503020204020204" charset="-122"/>
              </a:rPr>
              <a:t>函数</a:t>
            </a:r>
            <a:r>
              <a:rPr lang="en-US" altLang="zh-CN" sz="3200" dirty="0">
                <a:solidFill>
                  <a:srgbClr val="1353A2"/>
                </a:solidFill>
                <a:latin typeface="微软雅黑" panose="020B0503020204020204" charset="-122"/>
                <a:ea typeface="微软雅黑" panose="020B0503020204020204" charset="-122"/>
              </a:rPr>
              <a:t>print()</a:t>
            </a:r>
            <a:endParaRPr lang="zh-CN" altLang="en-US" sz="3200" dirty="0">
              <a:solidFill>
                <a:srgbClr val="1353A2"/>
              </a:solidFill>
              <a:latin typeface="微软雅黑" panose="020B0503020204020204" charset="-122"/>
              <a:ea typeface="微软雅黑" panose="020B0503020204020204" charset="-122"/>
            </a:endParaRPr>
          </a:p>
        </p:txBody>
      </p:sp>
      <p:sp>
        <p:nvSpPr>
          <p:cNvPr id="14" name="矩形 13">
            <a:extLst>
              <a:ext uri="{FF2B5EF4-FFF2-40B4-BE49-F238E27FC236}">
                <a16:creationId xmlns:a16="http://schemas.microsoft.com/office/drawing/2014/main" id="{80192604-32FA-4772-AE3C-857DD7DC146E}"/>
              </a:ext>
            </a:extLst>
          </p:cNvPr>
          <p:cNvSpPr/>
          <p:nvPr/>
        </p:nvSpPr>
        <p:spPr>
          <a:xfrm>
            <a:off x="2343490" y="2297692"/>
            <a:ext cx="8134732" cy="1938992"/>
          </a:xfrm>
          <a:prstGeom prst="rect">
            <a:avLst/>
          </a:prstGeom>
        </p:spPr>
        <p:txBody>
          <a:bodyPr wrap="square">
            <a:spAutoFit/>
          </a:bodyPr>
          <a:lstStyle/>
          <a:p>
            <a:r>
              <a:rPr lang="zh-CN" altLang="zh-CN" sz="2400" dirty="0">
                <a:latin typeface="+mn-ea"/>
                <a:cs typeface="Times New Roman" panose="02020603050405020304" pitchFamily="18" charset="0"/>
              </a:rPr>
              <a:t>参数如下：</a:t>
            </a:r>
          </a:p>
          <a:p>
            <a:r>
              <a:rPr lang="x-none" altLang="zh-CN" sz="2400" dirty="0">
                <a:latin typeface="+mn-ea"/>
                <a:cs typeface="Times New Roman" panose="02020603050405020304" pitchFamily="18" charset="0"/>
              </a:rPr>
              <a:t>objects</a:t>
            </a:r>
            <a:r>
              <a:rPr lang="en-US" altLang="zh-CN" sz="2400" dirty="0">
                <a:latin typeface="+mn-ea"/>
                <a:cs typeface="Times New Roman" panose="02020603050405020304" pitchFamily="18" charset="0"/>
              </a:rPr>
              <a:t> -- </a:t>
            </a:r>
            <a:r>
              <a:rPr lang="zh-CN" altLang="zh-CN" sz="2400" dirty="0">
                <a:latin typeface="+mn-ea"/>
                <a:cs typeface="Times New Roman" panose="02020603050405020304" pitchFamily="18" charset="0"/>
              </a:rPr>
              <a:t>表示输出的对象。</a:t>
            </a:r>
            <a:endParaRPr lang="en-US" altLang="zh-CN" sz="2400" dirty="0">
              <a:latin typeface="+mn-ea"/>
              <a:cs typeface="Times New Roman" panose="02020603050405020304" pitchFamily="18" charset="0"/>
            </a:endParaRPr>
          </a:p>
          <a:p>
            <a:r>
              <a:rPr lang="x-none" altLang="zh-CN" sz="2400" dirty="0">
                <a:latin typeface="+mn-ea"/>
                <a:cs typeface="Times New Roman" panose="02020603050405020304" pitchFamily="18" charset="0"/>
              </a:rPr>
              <a:t>sep</a:t>
            </a:r>
            <a:r>
              <a:rPr lang="en-US" altLang="zh-CN" sz="2400" dirty="0">
                <a:latin typeface="+mn-ea"/>
                <a:cs typeface="Times New Roman" panose="02020603050405020304" pitchFamily="18" charset="0"/>
              </a:rPr>
              <a:t> -- </a:t>
            </a:r>
            <a:r>
              <a:rPr lang="zh-CN" altLang="zh-CN" sz="2400" dirty="0">
                <a:latin typeface="+mn-ea"/>
                <a:cs typeface="Times New Roman" panose="02020603050405020304" pitchFamily="18" charset="0"/>
              </a:rPr>
              <a:t>用于间隔多个对象。</a:t>
            </a:r>
            <a:endParaRPr lang="en-US" altLang="zh-CN" sz="2400" dirty="0">
              <a:latin typeface="+mn-ea"/>
              <a:cs typeface="Times New Roman" panose="02020603050405020304" pitchFamily="18" charset="0"/>
            </a:endParaRPr>
          </a:p>
          <a:p>
            <a:r>
              <a:rPr lang="x-none" altLang="zh-CN" sz="2400" dirty="0">
                <a:latin typeface="+mn-ea"/>
                <a:cs typeface="Times New Roman" panose="02020603050405020304" pitchFamily="18" charset="0"/>
              </a:rPr>
              <a:t>end</a:t>
            </a:r>
            <a:r>
              <a:rPr lang="en-US" altLang="zh-CN" sz="2400" dirty="0">
                <a:latin typeface="+mn-ea"/>
                <a:cs typeface="Times New Roman" panose="02020603050405020304" pitchFamily="18" charset="0"/>
              </a:rPr>
              <a:t> -- </a:t>
            </a:r>
            <a:r>
              <a:rPr lang="zh-CN" altLang="zh-CN" sz="2400" dirty="0">
                <a:latin typeface="+mn-ea"/>
                <a:cs typeface="Times New Roman" panose="02020603050405020304" pitchFamily="18" charset="0"/>
              </a:rPr>
              <a:t>用于设定以什么结尾</a:t>
            </a:r>
            <a:r>
              <a:rPr lang="zh-CN" altLang="en-US" sz="2400" dirty="0">
                <a:latin typeface="+mn-ea"/>
                <a:cs typeface="Times New Roman" panose="02020603050405020304" pitchFamily="18" charset="0"/>
              </a:rPr>
              <a:t>，默认为</a:t>
            </a:r>
            <a:r>
              <a:rPr lang="x-none" altLang="zh-CN" sz="2400" dirty="0">
                <a:latin typeface="+mn-ea"/>
                <a:cs typeface="Times New Roman" panose="02020603050405020304" pitchFamily="18" charset="0"/>
              </a:rPr>
              <a:t>\n</a:t>
            </a:r>
            <a:r>
              <a:rPr lang="zh-CN" altLang="zh-CN" sz="2400" dirty="0">
                <a:latin typeface="+mn-ea"/>
                <a:cs typeface="Times New Roman" panose="02020603050405020304" pitchFamily="18" charset="0"/>
              </a:rPr>
              <a:t>。</a:t>
            </a:r>
            <a:endParaRPr lang="en-US" altLang="zh-CN" sz="2400" dirty="0">
              <a:latin typeface="+mn-ea"/>
              <a:cs typeface="Times New Roman" panose="02020603050405020304" pitchFamily="18" charset="0"/>
            </a:endParaRPr>
          </a:p>
          <a:p>
            <a:r>
              <a:rPr lang="x-none" altLang="zh-CN" sz="2400" dirty="0">
                <a:latin typeface="+mn-ea"/>
                <a:cs typeface="Times New Roman" panose="02020603050405020304" pitchFamily="18" charset="0"/>
              </a:rPr>
              <a:t>file</a:t>
            </a:r>
            <a:r>
              <a:rPr lang="en-US" altLang="zh-CN" sz="2400" dirty="0">
                <a:latin typeface="+mn-ea"/>
                <a:cs typeface="Times New Roman" panose="02020603050405020304" pitchFamily="18" charset="0"/>
              </a:rPr>
              <a:t> -- </a:t>
            </a:r>
            <a:r>
              <a:rPr lang="zh-CN" altLang="zh-CN" sz="2400" dirty="0">
                <a:latin typeface="+mn-ea"/>
                <a:cs typeface="Times New Roman" panose="02020603050405020304" pitchFamily="18" charset="0"/>
              </a:rPr>
              <a:t>表示数据输出的文件对象</a:t>
            </a:r>
            <a:r>
              <a:rPr lang="zh-CN" altLang="en-US" sz="2400" dirty="0">
                <a:latin typeface="+mn-ea"/>
                <a:cs typeface="Times New Roman" panose="02020603050405020304" pitchFamily="18" charset="0"/>
              </a:rPr>
              <a:t>。</a:t>
            </a:r>
            <a:endParaRPr lang="zh-CN" altLang="zh-CN" sz="2400" dirty="0">
              <a:latin typeface="+mn-ea"/>
              <a:cs typeface="Times New Roman" panose="02020603050405020304" pitchFamily="18" charset="0"/>
            </a:endParaRPr>
          </a:p>
        </p:txBody>
      </p:sp>
      <p:sp>
        <p:nvSpPr>
          <p:cNvPr id="3" name="矩形 2"/>
          <p:cNvSpPr/>
          <p:nvPr/>
        </p:nvSpPr>
        <p:spPr>
          <a:xfrm>
            <a:off x="1908986" y="1584644"/>
            <a:ext cx="8638903" cy="581057"/>
          </a:xfrm>
          <a:prstGeom prst="rect">
            <a:avLst/>
          </a:prstGeom>
        </p:spPr>
        <p:txBody>
          <a:bodyPr wrap="square">
            <a:spAutoFit/>
          </a:bodyPr>
          <a:lstStyle/>
          <a:p>
            <a:pPr>
              <a:lnSpc>
                <a:spcPct val="150000"/>
              </a:lnSpc>
            </a:pPr>
            <a:r>
              <a:rPr lang="zh-CN" altLang="en-US" sz="2400" dirty="0">
                <a:latin typeface="+mn-ea"/>
                <a:cs typeface="Times New Roman" panose="02020603050405020304" pitchFamily="18" charset="0"/>
              </a:rPr>
              <a:t>格式：</a:t>
            </a:r>
            <a:r>
              <a:rPr lang="en-US" altLang="zh-CN" sz="2400" dirty="0">
                <a:latin typeface="+mn-ea"/>
                <a:cs typeface="Times New Roman" panose="02020603050405020304" pitchFamily="18" charset="0"/>
              </a:rPr>
              <a:t>print(*objects, </a:t>
            </a:r>
            <a:r>
              <a:rPr lang="en-US" altLang="zh-CN" sz="2400" dirty="0" err="1">
                <a:latin typeface="+mn-ea"/>
                <a:cs typeface="Times New Roman" panose="02020603050405020304" pitchFamily="18" charset="0"/>
              </a:rPr>
              <a:t>sep</a:t>
            </a:r>
            <a:r>
              <a:rPr lang="en-US" altLang="zh-CN" sz="2400" dirty="0">
                <a:latin typeface="+mn-ea"/>
                <a:cs typeface="Times New Roman" panose="02020603050405020304" pitchFamily="18" charset="0"/>
              </a:rPr>
              <a:t>=' ', end='\n', file=</a:t>
            </a:r>
            <a:r>
              <a:rPr lang="en-US" altLang="zh-CN" sz="2400" dirty="0" err="1">
                <a:latin typeface="+mn-ea"/>
                <a:cs typeface="Times New Roman" panose="02020603050405020304" pitchFamily="18" charset="0"/>
              </a:rPr>
              <a:t>sys.stdout</a:t>
            </a:r>
            <a:r>
              <a:rPr lang="en-US" altLang="zh-CN" sz="2400" dirty="0">
                <a:latin typeface="+mn-ea"/>
                <a:cs typeface="Times New Roman" panose="02020603050405020304" pitchFamily="18" charset="0"/>
              </a:rPr>
              <a:t>)               </a:t>
            </a:r>
            <a:endParaRPr lang="zh-CN" altLang="en-US" sz="2400" dirty="0">
              <a:latin typeface="+mn-ea"/>
              <a:cs typeface="Times New Roman" panose="02020603050405020304" pitchFamily="18" charset="0"/>
            </a:endParaRPr>
          </a:p>
        </p:txBody>
      </p:sp>
      <p:sp>
        <p:nvSpPr>
          <p:cNvPr id="4" name="矩形 3"/>
          <p:cNvSpPr/>
          <p:nvPr/>
        </p:nvSpPr>
        <p:spPr>
          <a:xfrm>
            <a:off x="1908986" y="4368675"/>
            <a:ext cx="6263253" cy="646331"/>
          </a:xfrm>
          <a:prstGeom prst="rect">
            <a:avLst/>
          </a:prstGeom>
        </p:spPr>
        <p:txBody>
          <a:bodyPr wrap="none">
            <a:spAutoFit/>
          </a:bodyPr>
          <a:lstStyle/>
          <a:p>
            <a:pPr>
              <a:lnSpc>
                <a:spcPct val="150000"/>
              </a:lnSpc>
            </a:pPr>
            <a:r>
              <a:rPr lang="zh-CN" altLang="en-US" sz="2400" dirty="0">
                <a:latin typeface="+mn-ea"/>
                <a:cs typeface="Times New Roman" panose="02020603050405020304" pitchFamily="18" charset="0"/>
              </a:rPr>
              <a:t>功能：将多个输出量按要求输出到控制台上</a:t>
            </a:r>
            <a:r>
              <a:rPr lang="zh-CN" altLang="en-US" dirty="0">
                <a:latin typeface="+mn-ea"/>
                <a:cs typeface="Times New Roman" panose="02020603050405020304" pitchFamily="18" charset="0"/>
              </a:rPr>
              <a:t>。</a:t>
            </a:r>
            <a:endParaRPr lang="zh-CN" altLang="en-US" dirty="0">
              <a:latin typeface="+mn-ea"/>
            </a:endParaRPr>
          </a:p>
        </p:txBody>
      </p:sp>
    </p:spTree>
    <p:custDataLst>
      <p:tags r:id="rId1"/>
    </p:custDataLst>
    <p:extLst>
      <p:ext uri="{BB962C8B-B14F-4D97-AF65-F5344CB8AC3E}">
        <p14:creationId xmlns:p14="http://schemas.microsoft.com/office/powerpoint/2010/main" val="8568448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6468" y="1426132"/>
            <a:ext cx="10302240" cy="3693319"/>
          </a:xfrm>
          <a:prstGeom prst="rect">
            <a:avLst/>
          </a:prstGeom>
        </p:spPr>
        <p:txBody>
          <a:bodyPr wrap="square">
            <a:spAutoFit/>
          </a:bodyPr>
          <a:lstStyle/>
          <a:p>
            <a:pPr indent="266700">
              <a:lnSpc>
                <a:spcPct val="150000"/>
              </a:lnSpc>
              <a:tabLst>
                <a:tab pos="440055" algn="l"/>
              </a:tabLst>
            </a:pPr>
            <a:r>
              <a:rPr lang="en-US" altLang="zh-CN" sz="2600" dirty="0">
                <a:latin typeface="+mn-ea"/>
                <a:cs typeface="Times New Roman" panose="02020603050405020304" pitchFamily="18" charset="0"/>
              </a:rPr>
              <a:t>     </a:t>
            </a:r>
            <a:r>
              <a:rPr lang="zh-CN" altLang="zh-CN" sz="2600" dirty="0">
                <a:latin typeface="+mn-ea"/>
                <a:cs typeface="Times New Roman" panose="02020603050405020304" pitchFamily="18" charset="0"/>
              </a:rPr>
              <a:t>在执行</a:t>
            </a:r>
            <a:r>
              <a:rPr lang="zh-CN" altLang="en-US" sz="2600" dirty="0">
                <a:latin typeface="+mn-ea"/>
                <a:cs typeface="Times New Roman" panose="02020603050405020304" pitchFamily="18" charset="0"/>
              </a:rPr>
              <a:t>基本的</a:t>
            </a:r>
            <a:r>
              <a:rPr lang="en-US" altLang="zh-CN" sz="2600" dirty="0">
                <a:latin typeface="+mn-ea"/>
                <a:cs typeface="Times New Roman" panose="02020603050405020304" pitchFamily="18" charset="0"/>
              </a:rPr>
              <a:t>print()</a:t>
            </a:r>
            <a:r>
              <a:rPr lang="zh-CN" altLang="zh-CN" sz="2600" dirty="0">
                <a:latin typeface="+mn-ea"/>
                <a:cs typeface="Times New Roman" panose="02020603050405020304" pitchFamily="18" charset="0"/>
              </a:rPr>
              <a:t>函数时，使用逗号连接</a:t>
            </a:r>
            <a:r>
              <a:rPr lang="zh-CN" altLang="en-US" sz="2600" dirty="0">
                <a:latin typeface="+mn-ea"/>
                <a:cs typeface="Times New Roman" panose="02020603050405020304" pitchFamily="18" charset="0"/>
              </a:rPr>
              <a:t>多</a:t>
            </a:r>
            <a:r>
              <a:rPr lang="zh-CN" altLang="zh-CN" sz="2600" dirty="0">
                <a:latin typeface="+mn-ea"/>
                <a:cs typeface="Times New Roman" panose="02020603050405020304" pitchFamily="18" charset="0"/>
              </a:rPr>
              <a:t>个</a:t>
            </a:r>
            <a:r>
              <a:rPr lang="zh-CN" altLang="en-US" sz="2600" dirty="0">
                <a:latin typeface="+mn-ea"/>
                <a:cs typeface="Times New Roman" panose="02020603050405020304" pitchFamily="18" charset="0"/>
              </a:rPr>
              <a:t>输出对象</a:t>
            </a:r>
            <a:r>
              <a:rPr lang="zh-CN" altLang="zh-CN" sz="2600" dirty="0">
                <a:latin typeface="+mn-ea"/>
                <a:cs typeface="Times New Roman" panose="02020603050405020304" pitchFamily="18" charset="0"/>
              </a:rPr>
              <a:t>时</a:t>
            </a:r>
            <a:r>
              <a:rPr lang="zh-CN" altLang="en-US" sz="2600" dirty="0">
                <a:latin typeface="+mn-ea"/>
                <a:cs typeface="Times New Roman" panose="02020603050405020304" pitchFamily="18" charset="0"/>
              </a:rPr>
              <a:t>，默认情况下输出项以</a:t>
            </a:r>
            <a:r>
              <a:rPr lang="zh-CN" altLang="zh-CN" sz="2600" dirty="0">
                <a:latin typeface="+mn-ea"/>
                <a:cs typeface="Times New Roman" panose="02020603050405020304" pitchFamily="18" charset="0"/>
              </a:rPr>
              <a:t>空格</a:t>
            </a:r>
            <a:r>
              <a:rPr lang="zh-CN" altLang="en-US" sz="2600" dirty="0">
                <a:latin typeface="+mn-ea"/>
                <a:cs typeface="Times New Roman" panose="02020603050405020304" pitchFamily="18" charset="0"/>
              </a:rPr>
              <a:t>隔开</a:t>
            </a:r>
            <a:r>
              <a:rPr lang="zh-CN" altLang="zh-CN" sz="2600" dirty="0">
                <a:latin typeface="+mn-ea"/>
                <a:cs typeface="Times New Roman" panose="02020603050405020304" pitchFamily="18" charset="0"/>
              </a:rPr>
              <a:t>，</a:t>
            </a:r>
            <a:r>
              <a:rPr lang="zh-CN" altLang="en-US" sz="2600" dirty="0">
                <a:latin typeface="+mn-ea"/>
                <a:cs typeface="Times New Roman" panose="02020603050405020304" pitchFamily="18" charset="0"/>
              </a:rPr>
              <a:t>可以通过设置</a:t>
            </a:r>
            <a:r>
              <a:rPr lang="en-US" altLang="zh-CN" sz="2600" dirty="0" err="1">
                <a:latin typeface="+mn-ea"/>
                <a:cs typeface="Times New Roman" panose="02020603050405020304" pitchFamily="18" charset="0"/>
              </a:rPr>
              <a:t>sep</a:t>
            </a:r>
            <a:r>
              <a:rPr lang="zh-CN" altLang="en-US" sz="2600" dirty="0">
                <a:latin typeface="+mn-ea"/>
                <a:cs typeface="Times New Roman" panose="02020603050405020304" pitchFamily="18" charset="0"/>
              </a:rPr>
              <a:t>参数值改变间隔符</a:t>
            </a:r>
            <a:r>
              <a:rPr lang="zh-CN" altLang="zh-CN" sz="2600" dirty="0">
                <a:latin typeface="+mn-ea"/>
                <a:cs typeface="Times New Roman" panose="02020603050405020304" pitchFamily="18" charset="0"/>
              </a:rPr>
              <a:t>。</a:t>
            </a:r>
          </a:p>
          <a:p>
            <a:pPr indent="266700">
              <a:lnSpc>
                <a:spcPct val="150000"/>
              </a:lnSpc>
              <a:tabLst>
                <a:tab pos="440055" algn="l"/>
              </a:tabLst>
            </a:pPr>
            <a:r>
              <a:rPr lang="zh-CN" altLang="en-US" sz="2600" dirty="0">
                <a:latin typeface="+mn-ea"/>
                <a:cs typeface="Times New Roman" panose="02020603050405020304" pitchFamily="18" charset="0"/>
              </a:rPr>
              <a:t>    另外，多个</a:t>
            </a:r>
            <a:r>
              <a:rPr lang="en-US" altLang="zh-CN" sz="2600" dirty="0">
                <a:latin typeface="+mn-ea"/>
                <a:cs typeface="Times New Roman" panose="02020603050405020304" pitchFamily="18" charset="0"/>
              </a:rPr>
              <a:t>print()</a:t>
            </a:r>
            <a:r>
              <a:rPr lang="zh-CN" altLang="zh-CN" sz="2600" dirty="0">
                <a:latin typeface="+mn-ea"/>
                <a:cs typeface="Times New Roman" panose="02020603050405020304" pitchFamily="18" charset="0"/>
              </a:rPr>
              <a:t>函数输出之后总会换行，这是因为</a:t>
            </a:r>
            <a:r>
              <a:rPr lang="en-US" altLang="zh-CN" sz="2600" dirty="0">
                <a:latin typeface="+mn-ea"/>
                <a:cs typeface="Times New Roman" panose="02020603050405020304" pitchFamily="18" charset="0"/>
              </a:rPr>
              <a:t>print()</a:t>
            </a:r>
            <a:r>
              <a:rPr lang="zh-CN" altLang="zh-CN" sz="2600" dirty="0">
                <a:latin typeface="+mn-ea"/>
                <a:cs typeface="Times New Roman" panose="02020603050405020304" pitchFamily="18" charset="0"/>
              </a:rPr>
              <a:t>函数的</a:t>
            </a:r>
            <a:r>
              <a:rPr lang="en-US" altLang="zh-CN" sz="2600" dirty="0">
                <a:latin typeface="+mn-ea"/>
                <a:cs typeface="Times New Roman" panose="02020603050405020304" pitchFamily="18" charset="0"/>
              </a:rPr>
              <a:t>end</a:t>
            </a:r>
            <a:r>
              <a:rPr lang="zh-CN" altLang="zh-CN" sz="2600" dirty="0">
                <a:latin typeface="+mn-ea"/>
                <a:cs typeface="Times New Roman" panose="02020603050405020304" pitchFamily="18" charset="0"/>
              </a:rPr>
              <a:t>参数的默认值是“</a:t>
            </a:r>
            <a:r>
              <a:rPr lang="en-US" altLang="zh-CN" sz="2600" dirty="0">
                <a:latin typeface="+mn-ea"/>
                <a:cs typeface="Times New Roman" panose="02020603050405020304" pitchFamily="18" charset="0"/>
              </a:rPr>
              <a:t>\n</a:t>
            </a:r>
            <a:r>
              <a:rPr lang="zh-CN" altLang="zh-CN" sz="2600" dirty="0">
                <a:latin typeface="+mn-ea"/>
                <a:cs typeface="Times New Roman" panose="02020603050405020304" pitchFamily="18" charset="0"/>
              </a:rPr>
              <a:t>”，表示换行。</a:t>
            </a:r>
            <a:r>
              <a:rPr lang="zh-CN" altLang="en-US" sz="2600" dirty="0">
                <a:latin typeface="+mn-ea"/>
                <a:cs typeface="Times New Roman" panose="02020603050405020304" pitchFamily="18" charset="0"/>
              </a:rPr>
              <a:t>可以通过改变</a:t>
            </a:r>
            <a:r>
              <a:rPr lang="en-US" altLang="zh-CN" sz="2600" dirty="0">
                <a:latin typeface="+mn-ea"/>
                <a:cs typeface="Times New Roman" panose="02020603050405020304" pitchFamily="18" charset="0"/>
              </a:rPr>
              <a:t>end</a:t>
            </a:r>
            <a:r>
              <a:rPr lang="zh-CN" altLang="en-US" sz="2600" dirty="0">
                <a:latin typeface="+mn-ea"/>
                <a:cs typeface="Times New Roman" panose="02020603050405020304" pitchFamily="18" charset="0"/>
              </a:rPr>
              <a:t>参数值取消换行输出。</a:t>
            </a:r>
            <a:endParaRPr lang="zh-CN" altLang="zh-CN" sz="2600" dirty="0">
              <a:latin typeface="+mn-ea"/>
              <a:cs typeface="Times New Roman" panose="02020603050405020304" pitchFamily="18" charset="0"/>
            </a:endParaRPr>
          </a:p>
          <a:p>
            <a:pPr indent="266700">
              <a:lnSpc>
                <a:spcPct val="150000"/>
              </a:lnSpc>
              <a:spcAft>
                <a:spcPts val="0"/>
              </a:spcAft>
              <a:tabLst>
                <a:tab pos="440055" algn="l"/>
              </a:tabLst>
            </a:pPr>
            <a:endParaRPr lang="zh-CN" altLang="en-US" sz="2600" dirty="0">
              <a:latin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31795755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CA6E7C4-36BD-4D10-AE77-6762AECAFE15}"/>
              </a:ext>
            </a:extLst>
          </p:cNvPr>
          <p:cNvSpPr>
            <a:spLocks noChangeArrowheads="1"/>
          </p:cNvSpPr>
          <p:nvPr/>
        </p:nvSpPr>
        <p:spPr bwMode="auto">
          <a:xfrm>
            <a:off x="1175538" y="1549204"/>
            <a:ext cx="2829584" cy="66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dirty="0">
                <a:solidFill>
                  <a:srgbClr val="FF0000"/>
                </a:solidFill>
                <a:latin typeface="微软雅黑" pitchFamily="34" charset="-122"/>
                <a:ea typeface="微软雅黑" pitchFamily="34" charset="-122"/>
              </a:rPr>
              <a:t>譬如</a:t>
            </a:r>
            <a:r>
              <a:rPr lang="zh-CN" altLang="en-US" sz="2800" dirty="0">
                <a:latin typeface="微软雅黑" pitchFamily="34" charset="-122"/>
                <a:ea typeface="微软雅黑" pitchFamily="34" charset="-122"/>
              </a:rPr>
              <a:t>：</a:t>
            </a:r>
          </a:p>
        </p:txBody>
      </p:sp>
      <p:sp>
        <p:nvSpPr>
          <p:cNvPr id="4" name="矩形 3"/>
          <p:cNvSpPr/>
          <p:nvPr/>
        </p:nvSpPr>
        <p:spPr>
          <a:xfrm>
            <a:off x="2464526" y="1775627"/>
            <a:ext cx="4659086" cy="3970318"/>
          </a:xfrm>
          <a:prstGeom prst="rect">
            <a:avLst/>
          </a:prstGeom>
          <a:solidFill>
            <a:schemeClr val="bg1">
              <a:lumMod val="95000"/>
            </a:schemeClr>
          </a:solidFill>
        </p:spPr>
        <p:txBody>
          <a:bodyPr wrap="square">
            <a:spAutoFit/>
          </a:bodyPr>
          <a:lstStyle/>
          <a:p>
            <a:pPr indent="266700" algn="just">
              <a:lnSpc>
                <a:spcPct val="150000"/>
              </a:lnSpc>
              <a:spcAft>
                <a:spcPts val="0"/>
              </a:spcAft>
              <a:tabLst>
                <a:tab pos="440055" algn="l"/>
              </a:tabLst>
            </a:pPr>
            <a:r>
              <a:rPr lang="es-ES" altLang="zh-CN" sz="2400" kern="100" dirty="0">
                <a:solidFill>
                  <a:srgbClr val="000000"/>
                </a:solidFill>
                <a:latin typeface="+mn-ea"/>
              </a:rPr>
              <a:t>x,y,z=10,20,30</a:t>
            </a:r>
          </a:p>
          <a:p>
            <a:pPr indent="266700" algn="just">
              <a:lnSpc>
                <a:spcPct val="150000"/>
              </a:lnSpc>
              <a:spcAft>
                <a:spcPts val="0"/>
              </a:spcAft>
              <a:tabLst>
                <a:tab pos="440055" algn="l"/>
              </a:tabLst>
            </a:pPr>
            <a:r>
              <a:rPr lang="es-ES" altLang="zh-CN" sz="2400" kern="100" dirty="0">
                <a:solidFill>
                  <a:srgbClr val="000000"/>
                </a:solidFill>
                <a:latin typeface="+mn-ea"/>
              </a:rPr>
              <a:t>print(x,y,z)</a:t>
            </a:r>
          </a:p>
          <a:p>
            <a:pPr indent="266700" algn="just">
              <a:lnSpc>
                <a:spcPct val="150000"/>
              </a:lnSpc>
              <a:spcAft>
                <a:spcPts val="0"/>
              </a:spcAft>
              <a:tabLst>
                <a:tab pos="440055" algn="l"/>
              </a:tabLst>
            </a:pPr>
            <a:r>
              <a:rPr lang="es-ES" altLang="zh-CN" sz="2400" kern="100" dirty="0">
                <a:solidFill>
                  <a:srgbClr val="000000"/>
                </a:solidFill>
                <a:latin typeface="+mn-ea"/>
              </a:rPr>
              <a:t>print(x,y,z,sep=',')</a:t>
            </a:r>
          </a:p>
          <a:p>
            <a:pPr indent="266700" algn="just">
              <a:lnSpc>
                <a:spcPct val="150000"/>
              </a:lnSpc>
              <a:spcAft>
                <a:spcPts val="0"/>
              </a:spcAft>
              <a:tabLst>
                <a:tab pos="440055" algn="l"/>
              </a:tabLst>
            </a:pPr>
            <a:r>
              <a:rPr lang="es-ES" altLang="zh-CN" sz="2400" kern="100" dirty="0">
                <a:solidFill>
                  <a:srgbClr val="000000"/>
                </a:solidFill>
                <a:latin typeface="+mn-ea"/>
              </a:rPr>
              <a:t>print(x+y,y+z)</a:t>
            </a:r>
          </a:p>
          <a:p>
            <a:pPr indent="266700" algn="just">
              <a:lnSpc>
                <a:spcPct val="150000"/>
              </a:lnSpc>
              <a:spcAft>
                <a:spcPts val="0"/>
              </a:spcAft>
              <a:tabLst>
                <a:tab pos="440055" algn="l"/>
              </a:tabLst>
            </a:pPr>
            <a:r>
              <a:rPr lang="es-ES" altLang="zh-CN" sz="2400" kern="100" dirty="0">
                <a:solidFill>
                  <a:srgbClr val="000000"/>
                </a:solidFill>
                <a:latin typeface="+mn-ea"/>
              </a:rPr>
              <a:t>print(x+y,y+z,end='**')</a:t>
            </a:r>
          </a:p>
          <a:p>
            <a:pPr indent="266700" algn="just">
              <a:lnSpc>
                <a:spcPct val="150000"/>
              </a:lnSpc>
              <a:spcAft>
                <a:spcPts val="0"/>
              </a:spcAft>
              <a:tabLst>
                <a:tab pos="440055" algn="l"/>
              </a:tabLst>
            </a:pPr>
            <a:r>
              <a:rPr lang="es-ES" altLang="zh-CN" sz="2400" kern="100" dirty="0">
                <a:solidFill>
                  <a:srgbClr val="000000"/>
                </a:solidFill>
                <a:latin typeface="+mn-ea"/>
              </a:rPr>
              <a:t>print(x+y,y+z,sep=';',end='')</a:t>
            </a:r>
          </a:p>
          <a:p>
            <a:pPr indent="266700" algn="just">
              <a:lnSpc>
                <a:spcPct val="150000"/>
              </a:lnSpc>
              <a:spcAft>
                <a:spcPts val="0"/>
              </a:spcAft>
              <a:tabLst>
                <a:tab pos="440055" algn="l"/>
              </a:tabLst>
            </a:pPr>
            <a:r>
              <a:rPr lang="es-ES" altLang="zh-CN" sz="2400" kern="100" dirty="0">
                <a:solidFill>
                  <a:srgbClr val="000000"/>
                </a:solidFill>
                <a:latin typeface="+mn-ea"/>
              </a:rPr>
              <a:t>print(x+y+z)</a:t>
            </a:r>
            <a:endParaRPr lang="zh-CN" altLang="zh-CN" sz="2400" kern="100" dirty="0">
              <a:latin typeface="+mn-ea"/>
            </a:endParaRPr>
          </a:p>
        </p:txBody>
      </p:sp>
      <p:pic>
        <p:nvPicPr>
          <p:cNvPr id="2" name="图片 1"/>
          <p:cNvPicPr>
            <a:picLocks noChangeAspect="1"/>
          </p:cNvPicPr>
          <p:nvPr/>
        </p:nvPicPr>
        <p:blipFill>
          <a:blip r:embed="rId3"/>
          <a:stretch>
            <a:fillRect/>
          </a:stretch>
        </p:blipFill>
        <p:spPr>
          <a:xfrm>
            <a:off x="7604105" y="4098253"/>
            <a:ext cx="2593631" cy="1497580"/>
          </a:xfrm>
          <a:prstGeom prst="rect">
            <a:avLst/>
          </a:prstGeom>
        </p:spPr>
      </p:pic>
    </p:spTree>
    <p:custDataLst>
      <p:tags r:id="rId1"/>
    </p:custDataLst>
    <p:extLst>
      <p:ext uri="{BB962C8B-B14F-4D97-AF65-F5344CB8AC3E}">
        <p14:creationId xmlns:p14="http://schemas.microsoft.com/office/powerpoint/2010/main" val="16634681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9E1B3F7A-99B7-4847-BE46-828C4F4EC507}"/>
              </a:ext>
            </a:extLst>
          </p:cNvPr>
          <p:cNvSpPr>
            <a:spLocks noChangeArrowheads="1"/>
          </p:cNvSpPr>
          <p:nvPr/>
        </p:nvSpPr>
        <p:spPr bwMode="auto">
          <a:xfrm>
            <a:off x="1120252" y="1060091"/>
            <a:ext cx="10241419" cy="1082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latin typeface="微软雅黑" pitchFamily="34" charset="-122"/>
                <a:ea typeface="微软雅黑" pitchFamily="34" charset="-122"/>
              </a:rPr>
              <a:t>实例：公里是陆地上距离的计量单位，</a:t>
            </a:r>
            <a:r>
              <a:rPr lang="zh-CN" altLang="zh-CN" sz="2800" dirty="0">
                <a:latin typeface="微软雅黑" pitchFamily="34" charset="-122"/>
                <a:ea typeface="微软雅黑" pitchFamily="34" charset="-122"/>
              </a:rPr>
              <a:t>海里</a:t>
            </a:r>
            <a:r>
              <a:rPr lang="zh-CN" altLang="en-US" sz="2800" dirty="0">
                <a:latin typeface="微软雅黑" pitchFamily="34" charset="-122"/>
                <a:ea typeface="微软雅黑" pitchFamily="34" charset="-122"/>
              </a:rPr>
              <a:t>是海洋距离的</a:t>
            </a:r>
            <a:r>
              <a:rPr lang="zh-CN" altLang="zh-CN" sz="2800" dirty="0">
                <a:latin typeface="微软雅黑" pitchFamily="34" charset="-122"/>
                <a:ea typeface="微软雅黑" pitchFamily="34" charset="-122"/>
              </a:rPr>
              <a:t>计量单位，</a:t>
            </a:r>
            <a:r>
              <a:rPr lang="zh-CN" altLang="en-US" sz="2800" dirty="0">
                <a:latin typeface="微软雅黑" pitchFamily="34" charset="-122"/>
                <a:ea typeface="微软雅黑" pitchFamily="34" charset="-122"/>
              </a:rPr>
              <a:t>两者</a:t>
            </a:r>
            <a:r>
              <a:rPr lang="zh-CN" altLang="zh-CN" sz="2800" dirty="0">
                <a:latin typeface="微软雅黑" pitchFamily="34" charset="-122"/>
                <a:ea typeface="微软雅黑" pitchFamily="34" charset="-122"/>
              </a:rPr>
              <a:t>可以通过以下公式计算：</a:t>
            </a:r>
          </a:p>
        </p:txBody>
      </p:sp>
      <p:sp>
        <p:nvSpPr>
          <p:cNvPr id="5" name="矩形 4">
            <a:extLst>
              <a:ext uri="{FF2B5EF4-FFF2-40B4-BE49-F238E27FC236}">
                <a16:creationId xmlns:a16="http://schemas.microsoft.com/office/drawing/2014/main" id="{2585D790-48EC-4B88-BB5D-90F5301EFBE4}"/>
              </a:ext>
            </a:extLst>
          </p:cNvPr>
          <p:cNvSpPr>
            <a:spLocks noChangeArrowheads="1"/>
          </p:cNvSpPr>
          <p:nvPr/>
        </p:nvSpPr>
        <p:spPr bwMode="auto">
          <a:xfrm>
            <a:off x="4259332" y="2186553"/>
            <a:ext cx="4570482" cy="646331"/>
          </a:xfrm>
          <a:prstGeom prst="rect">
            <a:avLst/>
          </a:prstGeom>
          <a:solidFill>
            <a:schemeClr val="accent5">
              <a:lumMod val="40000"/>
              <a:lumOff val="60000"/>
            </a:schemeClr>
          </a:solidFill>
          <a:ln>
            <a:noFill/>
          </a:ln>
        </p:spPr>
        <p:txBody>
          <a:bodyPr wrap="none">
            <a:spAutoFit/>
          </a:bodyPr>
          <a:lstStyle/>
          <a:p>
            <a:r>
              <a:rPr lang="zh-CN" altLang="zh-CN" sz="3600" dirty="0">
                <a:latin typeface="楷体" pitchFamily="49" charset="-122"/>
                <a:ea typeface="楷体" pitchFamily="49" charset="-122"/>
                <a:cs typeface="Times New Roman" pitchFamily="18" charset="0"/>
              </a:rPr>
              <a:t>海里</a:t>
            </a:r>
            <a:r>
              <a:rPr lang="en-US" altLang="zh-CN" sz="3600" dirty="0">
                <a:latin typeface="楷体" pitchFamily="49" charset="-122"/>
                <a:ea typeface="楷体" pitchFamily="49" charset="-122"/>
                <a:cs typeface="Times New Roman" pitchFamily="18" charset="0"/>
              </a:rPr>
              <a:t> = </a:t>
            </a:r>
            <a:r>
              <a:rPr lang="zh-CN" altLang="zh-CN" sz="3600" dirty="0">
                <a:latin typeface="楷体" pitchFamily="49" charset="-122"/>
                <a:ea typeface="楷体" pitchFamily="49" charset="-122"/>
                <a:cs typeface="Times New Roman" pitchFamily="18" charset="0"/>
              </a:rPr>
              <a:t>公里 </a:t>
            </a:r>
            <a:r>
              <a:rPr lang="en-US" altLang="zh-CN" sz="3600" dirty="0">
                <a:latin typeface="楷体" pitchFamily="49" charset="-122"/>
                <a:ea typeface="楷体" pitchFamily="49" charset="-122"/>
                <a:cs typeface="Times New Roman" pitchFamily="18" charset="0"/>
              </a:rPr>
              <a:t>/ 1.852</a:t>
            </a:r>
            <a:endParaRPr lang="zh-CN" altLang="zh-CN" sz="3600" dirty="0">
              <a:latin typeface="楷体" pitchFamily="49" charset="-122"/>
              <a:ea typeface="楷体" pitchFamily="49" charset="-122"/>
              <a:cs typeface="Times New Roman" pitchFamily="18" charset="0"/>
            </a:endParaRPr>
          </a:p>
        </p:txBody>
      </p:sp>
      <p:sp>
        <p:nvSpPr>
          <p:cNvPr id="6" name="文本框 5">
            <a:extLst>
              <a:ext uri="{FF2B5EF4-FFF2-40B4-BE49-F238E27FC236}">
                <a16:creationId xmlns:a16="http://schemas.microsoft.com/office/drawing/2014/main" id="{470101AD-AF38-4FA4-B8A3-2B1723E77655}"/>
              </a:ext>
            </a:extLst>
          </p:cNvPr>
          <p:cNvSpPr txBox="1"/>
          <p:nvPr/>
        </p:nvSpPr>
        <p:spPr>
          <a:xfrm>
            <a:off x="1399995" y="3050363"/>
            <a:ext cx="9250588" cy="2031325"/>
          </a:xfrm>
          <a:prstGeom prst="rect">
            <a:avLst/>
          </a:prstGeom>
          <a:gradFill>
            <a:gsLst>
              <a:gs pos="0">
                <a:schemeClr val="accent6">
                  <a:lumMod val="20000"/>
                  <a:lumOff val="80000"/>
                </a:schemeClr>
              </a:gs>
              <a:gs pos="100000">
                <a:schemeClr val="accent1">
                  <a:lumMod val="30000"/>
                  <a:lumOff val="70000"/>
                </a:schemeClr>
              </a:gs>
            </a:gsLst>
            <a:lin ang="2400000" scaled="0"/>
          </a:gradFill>
        </p:spPr>
        <p:txBody>
          <a:bodyPr wrap="square">
            <a:spAutoFit/>
          </a:bodyPr>
          <a:lstStyle/>
          <a:p>
            <a:pPr indent="228600" algn="just">
              <a:lnSpc>
                <a:spcPct val="150000"/>
              </a:lnSpc>
              <a:tabLst>
                <a:tab pos="90170" algn="l"/>
                <a:tab pos="90170" algn="l"/>
                <a:tab pos="1910080" algn="l"/>
              </a:tabLst>
            </a:pPr>
            <a:r>
              <a:rPr lang="en-US" altLang="zh-CN" sz="28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 float(input('</a:t>
            </a:r>
            <a:r>
              <a:rPr lang="zh-CN"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请输入公里数</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50000"/>
              </a:lnSpc>
              <a:tabLst>
                <a:tab pos="90170" algn="l"/>
                <a:tab pos="90170" algn="l"/>
                <a:tab pos="1910080" algn="l"/>
              </a:tabLst>
            </a:pPr>
            <a:r>
              <a:rPr lang="en-US" altLang="zh-CN" sz="28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nautical_mile</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 (</a:t>
            </a:r>
            <a:r>
              <a:rPr lang="en-US" altLang="zh-CN" sz="28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kilometre</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 1.852)</a:t>
            </a:r>
            <a:endParaRPr lang="zh-CN" altLang="zh-CN" sz="28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50000"/>
              </a:lnSpc>
              <a:tabLst>
                <a:tab pos="90170" algn="l"/>
                <a:tab pos="90170" algn="l"/>
                <a:tab pos="1910080" algn="l"/>
              </a:tabLst>
            </a:pP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print('</a:t>
            </a:r>
            <a:r>
              <a:rPr lang="zh-CN"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换算后的海里数为：</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nautical_mile</a:t>
            </a:r>
            <a:r>
              <a:rPr lang="en-US"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海里</a:t>
            </a:r>
            <a:r>
              <a:rPr lang="en-US"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sep</a:t>
            </a:r>
            <a:r>
              <a:rPr lang="en-US"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1E5B6450-06E1-4E0F-9D43-CD420AD92631}"/>
              </a:ext>
            </a:extLst>
          </p:cNvPr>
          <p:cNvSpPr txBox="1"/>
          <p:nvPr/>
        </p:nvSpPr>
        <p:spPr>
          <a:xfrm>
            <a:off x="2512443" y="5325554"/>
            <a:ext cx="6094562" cy="1039259"/>
          </a:xfrm>
          <a:prstGeom prst="rect">
            <a:avLst/>
          </a:prstGeom>
          <a:noFill/>
        </p:spPr>
        <p:txBody>
          <a:bodyPr wrap="square">
            <a:spAutoFit/>
          </a:bodyPr>
          <a:lstStyle/>
          <a:p>
            <a:pPr indent="228600" algn="just">
              <a:lnSpc>
                <a:spcPct val="115000"/>
              </a:lnSpc>
              <a:tabLst>
                <a:tab pos="90170" algn="l"/>
                <a:tab pos="90170" algn="l"/>
                <a:tab pos="1910080" algn="l"/>
              </a:tabLst>
            </a:pPr>
            <a:r>
              <a:rPr lang="zh-CN"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请输入公里数</a:t>
            </a:r>
            <a:r>
              <a:rPr lang="en-US"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3.704</a:t>
            </a:r>
            <a:endParaRPr lang="zh-CN"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28600" algn="just">
              <a:lnSpc>
                <a:spcPct val="115000"/>
              </a:lnSpc>
              <a:tabLst>
                <a:tab pos="90170" algn="l"/>
                <a:tab pos="90170" algn="l"/>
                <a:tab pos="1910080" algn="l"/>
              </a:tabLst>
            </a:pPr>
            <a:r>
              <a:rPr lang="zh-CN"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换算后的海里数为：</a:t>
            </a:r>
            <a:r>
              <a:rPr lang="en-US"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2.0 </a:t>
            </a:r>
            <a:r>
              <a:rPr lang="zh-CN" altLang="zh-CN" sz="28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海里</a:t>
            </a:r>
          </a:p>
        </p:txBody>
      </p:sp>
    </p:spTree>
    <p:custDataLst>
      <p:tags r:id="rId1"/>
    </p:custDataLst>
    <p:extLst>
      <p:ext uri="{BB962C8B-B14F-4D97-AF65-F5344CB8AC3E}">
        <p14:creationId xmlns:p14="http://schemas.microsoft.com/office/powerpoint/2010/main" val="281062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2208" y="427867"/>
            <a:ext cx="4346181"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defRPr/>
            </a:pPr>
            <a:r>
              <a:rPr lang="zh-CN" altLang="en-US" sz="3200" dirty="0">
                <a:solidFill>
                  <a:srgbClr val="1353A2"/>
                </a:solidFill>
                <a:latin typeface="微软雅黑" panose="020B0503020204020204" charset="-122"/>
                <a:ea typeface="微软雅黑" panose="020B0503020204020204" charset="-122"/>
              </a:rPr>
              <a:t>格式化</a:t>
            </a:r>
            <a:r>
              <a:rPr lang="zh-CN" altLang="zh-CN" sz="3200" dirty="0">
                <a:solidFill>
                  <a:srgbClr val="1353A2"/>
                </a:solidFill>
                <a:latin typeface="微软雅黑" panose="020B0503020204020204" charset="-122"/>
                <a:ea typeface="微软雅黑" panose="020B0503020204020204" charset="-122"/>
              </a:rPr>
              <a:t>输出</a:t>
            </a:r>
            <a:r>
              <a:rPr lang="zh-CN" altLang="en-US" sz="3200" dirty="0">
                <a:solidFill>
                  <a:srgbClr val="1353A2"/>
                </a:solidFill>
                <a:latin typeface="微软雅黑" panose="020B0503020204020204" charset="-122"/>
                <a:ea typeface="微软雅黑" panose="020B0503020204020204" charset="-122"/>
              </a:rPr>
              <a:t>函数</a:t>
            </a:r>
            <a:r>
              <a:rPr lang="en-US" altLang="zh-CN" sz="3200" dirty="0">
                <a:solidFill>
                  <a:srgbClr val="1353A2"/>
                </a:solidFill>
                <a:latin typeface="微软雅黑" panose="020B0503020204020204" charset="-122"/>
                <a:ea typeface="微软雅黑" panose="020B0503020204020204" charset="-122"/>
              </a:rPr>
              <a:t>print()</a:t>
            </a:r>
            <a:endParaRPr lang="zh-CN" altLang="en-US" sz="3200" dirty="0">
              <a:solidFill>
                <a:srgbClr val="1353A2"/>
              </a:solidFill>
              <a:latin typeface="微软雅黑" panose="020B0503020204020204" charset="-122"/>
              <a:ea typeface="微软雅黑" panose="020B0503020204020204" charset="-122"/>
            </a:endParaRPr>
          </a:p>
        </p:txBody>
      </p:sp>
      <p:sp>
        <p:nvSpPr>
          <p:cNvPr id="6" name="矩形 5"/>
          <p:cNvSpPr/>
          <p:nvPr/>
        </p:nvSpPr>
        <p:spPr>
          <a:xfrm>
            <a:off x="439588" y="1125851"/>
            <a:ext cx="11752412" cy="1135054"/>
          </a:xfrm>
          <a:prstGeom prst="rect">
            <a:avLst/>
          </a:prstGeom>
        </p:spPr>
        <p:txBody>
          <a:bodyPr wrap="square">
            <a:spAutoFit/>
          </a:bodyPr>
          <a:lstStyle/>
          <a:p>
            <a:pPr>
              <a:lnSpc>
                <a:spcPct val="150000"/>
              </a:lnSpc>
            </a:pPr>
            <a:r>
              <a:rPr lang="en-US" altLang="zh-CN" sz="2400" dirty="0"/>
              <a:t>        </a:t>
            </a:r>
            <a:r>
              <a:rPr lang="x-none" altLang="zh-CN" sz="2400" dirty="0">
                <a:latin typeface="+mn-ea"/>
              </a:rPr>
              <a:t>Python</a:t>
            </a:r>
            <a:r>
              <a:rPr lang="zh-CN" altLang="zh-CN" sz="2400" dirty="0">
                <a:latin typeface="+mn-ea"/>
              </a:rPr>
              <a:t>中除了基本的输出函数</a:t>
            </a:r>
            <a:r>
              <a:rPr lang="x-none" altLang="zh-CN" sz="2400" dirty="0">
                <a:latin typeface="+mn-ea"/>
              </a:rPr>
              <a:t>print()</a:t>
            </a:r>
            <a:r>
              <a:rPr lang="zh-CN" altLang="zh-CN" sz="2400" dirty="0">
                <a:latin typeface="+mn-ea"/>
              </a:rPr>
              <a:t>外，还可通过占位符、</a:t>
            </a:r>
            <a:r>
              <a:rPr lang="x-none" altLang="zh-CN" sz="2400" dirty="0">
                <a:latin typeface="+mn-ea"/>
              </a:rPr>
              <a:t>f-strings</a:t>
            </a:r>
            <a:r>
              <a:rPr lang="zh-CN" altLang="zh-CN" sz="2400" dirty="0">
                <a:latin typeface="+mn-ea"/>
              </a:rPr>
              <a:t>方法和</a:t>
            </a:r>
            <a:r>
              <a:rPr lang="x-none" altLang="zh-CN" sz="2400" dirty="0">
                <a:latin typeface="+mn-ea"/>
              </a:rPr>
              <a:t>format()</a:t>
            </a:r>
            <a:r>
              <a:rPr lang="zh-CN" altLang="zh-CN" sz="2400" dirty="0">
                <a:latin typeface="+mn-ea"/>
              </a:rPr>
              <a:t>方法实现格式化输出。</a:t>
            </a:r>
          </a:p>
        </p:txBody>
      </p:sp>
      <p:sp>
        <p:nvSpPr>
          <p:cNvPr id="7" name="标题 1">
            <a:extLst>
              <a:ext uri="{FF2B5EF4-FFF2-40B4-BE49-F238E27FC236}">
                <a16:creationId xmlns:a16="http://schemas.microsoft.com/office/drawing/2014/main" id="{0CF49B69-FA23-4E9C-A991-FF794A2ACC80}"/>
              </a:ext>
            </a:extLst>
          </p:cNvPr>
          <p:cNvSpPr>
            <a:spLocks noGrp="1"/>
          </p:cNvSpPr>
          <p:nvPr>
            <p:ph type="title"/>
          </p:nvPr>
        </p:nvSpPr>
        <p:spPr>
          <a:xfrm>
            <a:off x="1140187" y="2466446"/>
            <a:ext cx="3286958" cy="514893"/>
          </a:xfrm>
        </p:spPr>
        <p:txBody>
          <a:bodyPr>
            <a:normAutofit fontScale="90000"/>
          </a:bodyPr>
          <a:lstStyle/>
          <a:p>
            <a:pPr marL="457200" indent="-457200">
              <a:lnSpc>
                <a:spcPct val="100000"/>
              </a:lnSpc>
              <a:buFont typeface="Arial" panose="020B0604020202020204" pitchFamily="34" charset="0"/>
              <a:buChar char="•"/>
            </a:pPr>
            <a:r>
              <a:rPr lang="zh-CN" altLang="en-US" b="0" dirty="0">
                <a:solidFill>
                  <a:srgbClr val="FF0000"/>
                </a:solidFill>
              </a:rPr>
              <a:t>占位符</a:t>
            </a:r>
            <a:r>
              <a:rPr lang="en-US" altLang="zh-CN" b="0" dirty="0">
                <a:solidFill>
                  <a:srgbClr val="FF0000"/>
                </a:solidFill>
              </a:rPr>
              <a:t>(%)</a:t>
            </a:r>
            <a:r>
              <a:rPr lang="zh-CN" altLang="en-US" b="0" dirty="0">
                <a:solidFill>
                  <a:srgbClr val="FF0000"/>
                </a:solidFill>
              </a:rPr>
              <a:t>输出</a:t>
            </a:r>
          </a:p>
        </p:txBody>
      </p:sp>
      <p:sp>
        <p:nvSpPr>
          <p:cNvPr id="8" name="矩形 7"/>
          <p:cNvSpPr/>
          <p:nvPr/>
        </p:nvSpPr>
        <p:spPr>
          <a:xfrm>
            <a:off x="583474" y="3300775"/>
            <a:ext cx="11207932" cy="1754326"/>
          </a:xfrm>
          <a:prstGeom prst="rect">
            <a:avLst/>
          </a:prstGeom>
        </p:spPr>
        <p:txBody>
          <a:bodyPr wrap="square">
            <a:spAutoFit/>
          </a:bodyPr>
          <a:lstStyle/>
          <a:p>
            <a:pPr>
              <a:lnSpc>
                <a:spcPct val="150000"/>
              </a:lnSpc>
            </a:pPr>
            <a:r>
              <a:rPr lang="en-US" altLang="zh-CN" sz="2400" dirty="0">
                <a:latin typeface="微软雅黑" panose="020B0503020204020204" pitchFamily="34" charset="-122"/>
                <a:cs typeface="Times New Roman" panose="02020603050405020304" pitchFamily="18" charset="0"/>
              </a:rPr>
              <a:t>       Python</a:t>
            </a:r>
            <a:r>
              <a:rPr lang="zh-CN" altLang="zh-CN" sz="2400" dirty="0">
                <a:ea typeface="微软雅黑" panose="020B0503020204020204" pitchFamily="34" charset="-122"/>
                <a:cs typeface="Times New Roman" panose="02020603050405020304" pitchFamily="18" charset="0"/>
              </a:rPr>
              <a:t>将一个带有格式符的字符串作为模板，使用该格式符为真实值预留位置，并说明真实值应该呈现的格式，不同的占位符为不同类型的变量预留位置，一个字符串中可以同时包含多个占位符。</a:t>
            </a:r>
            <a:endParaRPr lang="zh-CN" altLang="en-US" sz="2400" dirty="0"/>
          </a:p>
        </p:txBody>
      </p:sp>
    </p:spTree>
    <p:custDataLst>
      <p:tags r:id="rId1"/>
    </p:custDataLst>
    <p:extLst>
      <p:ext uri="{BB962C8B-B14F-4D97-AF65-F5344CB8AC3E}">
        <p14:creationId xmlns:p14="http://schemas.microsoft.com/office/powerpoint/2010/main" val="24022059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6191" y="1302322"/>
            <a:ext cx="2954655" cy="461665"/>
          </a:xfrm>
          <a:prstGeom prst="rect">
            <a:avLst/>
          </a:prstGeom>
        </p:spPr>
        <p:txBody>
          <a:bodyPr wrap="none">
            <a:spAutoFit/>
          </a:bodyPr>
          <a:lstStyle/>
          <a:p>
            <a:r>
              <a:rPr lang="zh-CN" altLang="zh-CN" sz="2400" dirty="0">
                <a:ea typeface="微软雅黑" panose="020B0503020204020204" pitchFamily="34" charset="-122"/>
                <a:cs typeface="Times New Roman" panose="02020603050405020304" pitchFamily="18" charset="0"/>
              </a:rPr>
              <a:t>常见的占位符如下</a:t>
            </a:r>
            <a:r>
              <a:rPr lang="zh-CN" altLang="en-US" sz="2400" dirty="0">
                <a:ea typeface="微软雅黑" panose="020B0503020204020204" pitchFamily="34" charset="-122"/>
                <a:cs typeface="Times New Roman" panose="02020603050405020304" pitchFamily="18" charset="0"/>
              </a:rPr>
              <a:t>。</a:t>
            </a:r>
            <a:endParaRPr lang="zh-CN" altLang="en-US" sz="2400" dirty="0"/>
          </a:p>
        </p:txBody>
      </p:sp>
      <p:graphicFrame>
        <p:nvGraphicFramePr>
          <p:cNvPr id="3" name="表格 2"/>
          <p:cNvGraphicFramePr>
            <a:graphicFrameLocks noGrp="1"/>
          </p:cNvGraphicFramePr>
          <p:nvPr>
            <p:extLst>
              <p:ext uri="{D42A27DB-BD31-4B8C-83A1-F6EECF244321}">
                <p14:modId xmlns:p14="http://schemas.microsoft.com/office/powerpoint/2010/main" val="2245360042"/>
              </p:ext>
            </p:extLst>
          </p:nvPr>
        </p:nvGraphicFramePr>
        <p:xfrm>
          <a:off x="1625128" y="2063340"/>
          <a:ext cx="7057141" cy="2900544"/>
        </p:xfrm>
        <a:graphic>
          <a:graphicData uri="http://schemas.openxmlformats.org/drawingml/2006/table">
            <a:tbl>
              <a:tblPr firstRow="1" firstCol="1" bandRow="1">
                <a:tableStyleId>{69CF1AB2-1976-4502-BF36-3FF5EA218861}</a:tableStyleId>
              </a:tblPr>
              <a:tblGrid>
                <a:gridCol w="1888975">
                  <a:extLst>
                    <a:ext uri="{9D8B030D-6E8A-4147-A177-3AD203B41FA5}">
                      <a16:colId xmlns:a16="http://schemas.microsoft.com/office/drawing/2014/main" val="1794609331"/>
                    </a:ext>
                  </a:extLst>
                </a:gridCol>
                <a:gridCol w="5168166">
                  <a:extLst>
                    <a:ext uri="{9D8B030D-6E8A-4147-A177-3AD203B41FA5}">
                      <a16:colId xmlns:a16="http://schemas.microsoft.com/office/drawing/2014/main" val="2637218751"/>
                    </a:ext>
                  </a:extLst>
                </a:gridCol>
              </a:tblGrid>
              <a:tr h="362568">
                <a:tc>
                  <a:txBody>
                    <a:bodyPr/>
                    <a:lstStyle/>
                    <a:p>
                      <a:pPr indent="127000" algn="ctr">
                        <a:lnSpc>
                          <a:spcPct val="100000"/>
                        </a:lnSpc>
                        <a:spcAft>
                          <a:spcPts val="0"/>
                        </a:spcAft>
                        <a:tabLst>
                          <a:tab pos="440055" algn="l"/>
                        </a:tabLst>
                      </a:pPr>
                      <a:r>
                        <a:rPr lang="zh-CN" sz="2000" kern="100" dirty="0">
                          <a:effectLst/>
                        </a:rPr>
                        <a:t>符号</a:t>
                      </a:r>
                      <a:endParaRPr lang="zh-CN" sz="2000" kern="100" dirty="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说明</a:t>
                      </a:r>
                      <a:endParaRPr lang="zh-CN" sz="2000" kern="100" dirty="0">
                        <a:effectLst/>
                        <a:latin typeface="+mn-ea"/>
                        <a:ea typeface="+mn-ea"/>
                      </a:endParaRPr>
                    </a:p>
                  </a:txBody>
                  <a:tcPr marL="68580" marR="68580" marT="0" marB="0"/>
                </a:tc>
                <a:extLst>
                  <a:ext uri="{0D108BD9-81ED-4DB2-BD59-A6C34878D82A}">
                    <a16:rowId xmlns:a16="http://schemas.microsoft.com/office/drawing/2014/main" val="737813289"/>
                  </a:ext>
                </a:extLst>
              </a:tr>
              <a:tr h="362568">
                <a:tc>
                  <a:txBody>
                    <a:bodyPr/>
                    <a:lstStyle/>
                    <a:p>
                      <a:pPr indent="127000" algn="ctr">
                        <a:lnSpc>
                          <a:spcPct val="100000"/>
                        </a:lnSpc>
                        <a:spcAft>
                          <a:spcPts val="0"/>
                        </a:spcAft>
                        <a:tabLst>
                          <a:tab pos="440055" algn="l"/>
                        </a:tabLst>
                      </a:pPr>
                      <a:r>
                        <a:rPr lang="en-US" sz="2000" kern="100">
                          <a:effectLst/>
                        </a:rPr>
                        <a:t>%s</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字符串</a:t>
                      </a:r>
                      <a:endParaRPr lang="zh-CN" sz="2000" kern="100" dirty="0">
                        <a:effectLst/>
                        <a:latin typeface="+mn-ea"/>
                        <a:ea typeface="+mn-ea"/>
                      </a:endParaRPr>
                    </a:p>
                  </a:txBody>
                  <a:tcPr marL="68580" marR="68580" marT="0" marB="0"/>
                </a:tc>
                <a:extLst>
                  <a:ext uri="{0D108BD9-81ED-4DB2-BD59-A6C34878D82A}">
                    <a16:rowId xmlns:a16="http://schemas.microsoft.com/office/drawing/2014/main" val="847191170"/>
                  </a:ext>
                </a:extLst>
              </a:tr>
              <a:tr h="362568">
                <a:tc>
                  <a:txBody>
                    <a:bodyPr/>
                    <a:lstStyle/>
                    <a:p>
                      <a:pPr indent="127000" algn="ctr">
                        <a:lnSpc>
                          <a:spcPct val="100000"/>
                        </a:lnSpc>
                        <a:spcAft>
                          <a:spcPts val="0"/>
                        </a:spcAft>
                        <a:tabLst>
                          <a:tab pos="440055" algn="l"/>
                        </a:tabLst>
                      </a:pPr>
                      <a:r>
                        <a:rPr lang="en-US" sz="2000" kern="100">
                          <a:effectLst/>
                        </a:rPr>
                        <a:t>%d</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十进制整数</a:t>
                      </a:r>
                      <a:endParaRPr lang="zh-CN" sz="2000" kern="100" dirty="0">
                        <a:effectLst/>
                        <a:latin typeface="+mn-ea"/>
                        <a:ea typeface="+mn-ea"/>
                      </a:endParaRPr>
                    </a:p>
                  </a:txBody>
                  <a:tcPr marL="68580" marR="68580" marT="0" marB="0"/>
                </a:tc>
                <a:extLst>
                  <a:ext uri="{0D108BD9-81ED-4DB2-BD59-A6C34878D82A}">
                    <a16:rowId xmlns:a16="http://schemas.microsoft.com/office/drawing/2014/main" val="2690595663"/>
                  </a:ext>
                </a:extLst>
              </a:tr>
              <a:tr h="362568">
                <a:tc>
                  <a:txBody>
                    <a:bodyPr/>
                    <a:lstStyle/>
                    <a:p>
                      <a:pPr indent="127000" algn="ctr">
                        <a:lnSpc>
                          <a:spcPct val="100000"/>
                        </a:lnSpc>
                        <a:spcAft>
                          <a:spcPts val="0"/>
                        </a:spcAft>
                        <a:tabLst>
                          <a:tab pos="440055" algn="l"/>
                        </a:tabLst>
                      </a:pPr>
                      <a:r>
                        <a:rPr lang="en-US" sz="2000" kern="100">
                          <a:effectLst/>
                        </a:rPr>
                        <a:t>%o</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八进制整数</a:t>
                      </a:r>
                      <a:endParaRPr lang="zh-CN" sz="2000" kern="100" dirty="0">
                        <a:effectLst/>
                        <a:latin typeface="+mn-ea"/>
                        <a:ea typeface="+mn-ea"/>
                      </a:endParaRPr>
                    </a:p>
                  </a:txBody>
                  <a:tcPr marL="68580" marR="68580" marT="0" marB="0"/>
                </a:tc>
                <a:extLst>
                  <a:ext uri="{0D108BD9-81ED-4DB2-BD59-A6C34878D82A}">
                    <a16:rowId xmlns:a16="http://schemas.microsoft.com/office/drawing/2014/main" val="2734465494"/>
                  </a:ext>
                </a:extLst>
              </a:tr>
              <a:tr h="362568">
                <a:tc>
                  <a:txBody>
                    <a:bodyPr/>
                    <a:lstStyle/>
                    <a:p>
                      <a:pPr indent="127000" algn="ctr">
                        <a:lnSpc>
                          <a:spcPct val="100000"/>
                        </a:lnSpc>
                        <a:spcAft>
                          <a:spcPts val="0"/>
                        </a:spcAft>
                        <a:tabLst>
                          <a:tab pos="440055" algn="l"/>
                        </a:tabLst>
                      </a:pPr>
                      <a:r>
                        <a:rPr lang="en-US" sz="2000" kern="100">
                          <a:effectLst/>
                        </a:rPr>
                        <a:t>%x</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十六进制整数（</a:t>
                      </a:r>
                      <a:r>
                        <a:rPr lang="en-US" sz="2000" kern="100" dirty="0">
                          <a:effectLst/>
                        </a:rPr>
                        <a:t>a</a:t>
                      </a:r>
                      <a:r>
                        <a:rPr lang="zh-CN" sz="2000" kern="100" dirty="0">
                          <a:effectLst/>
                        </a:rPr>
                        <a:t>～</a:t>
                      </a:r>
                      <a:r>
                        <a:rPr lang="en-US" sz="2000" kern="100" dirty="0">
                          <a:effectLst/>
                        </a:rPr>
                        <a:t>f</a:t>
                      </a:r>
                      <a:r>
                        <a:rPr lang="zh-CN" sz="2000" kern="100" dirty="0">
                          <a:effectLst/>
                        </a:rPr>
                        <a:t>为小写）</a:t>
                      </a:r>
                      <a:endParaRPr lang="zh-CN" sz="2000" kern="100" dirty="0">
                        <a:effectLst/>
                        <a:latin typeface="+mn-ea"/>
                        <a:ea typeface="+mn-ea"/>
                      </a:endParaRPr>
                    </a:p>
                  </a:txBody>
                  <a:tcPr marL="68580" marR="68580" marT="0" marB="0"/>
                </a:tc>
                <a:extLst>
                  <a:ext uri="{0D108BD9-81ED-4DB2-BD59-A6C34878D82A}">
                    <a16:rowId xmlns:a16="http://schemas.microsoft.com/office/drawing/2014/main" val="3771904365"/>
                  </a:ext>
                </a:extLst>
              </a:tr>
              <a:tr h="362568">
                <a:tc>
                  <a:txBody>
                    <a:bodyPr/>
                    <a:lstStyle/>
                    <a:p>
                      <a:pPr indent="127000" algn="ctr">
                        <a:lnSpc>
                          <a:spcPct val="100000"/>
                        </a:lnSpc>
                        <a:spcAft>
                          <a:spcPts val="0"/>
                        </a:spcAft>
                        <a:tabLst>
                          <a:tab pos="440055" algn="l"/>
                        </a:tabLst>
                      </a:pPr>
                      <a:r>
                        <a:rPr lang="en-US" sz="2000" kern="100">
                          <a:effectLst/>
                        </a:rPr>
                        <a:t>%X</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十六进制整数（</a:t>
                      </a:r>
                      <a:r>
                        <a:rPr lang="en-US" sz="2000" kern="100" dirty="0">
                          <a:effectLst/>
                        </a:rPr>
                        <a:t>A</a:t>
                      </a:r>
                      <a:r>
                        <a:rPr lang="zh-CN" sz="2000" kern="100" dirty="0">
                          <a:effectLst/>
                        </a:rPr>
                        <a:t>～</a:t>
                      </a:r>
                      <a:r>
                        <a:rPr lang="en-US" sz="2000" kern="100" dirty="0">
                          <a:effectLst/>
                        </a:rPr>
                        <a:t>F</a:t>
                      </a:r>
                      <a:r>
                        <a:rPr lang="zh-CN" sz="2000" kern="100" dirty="0">
                          <a:effectLst/>
                        </a:rPr>
                        <a:t>为大写）</a:t>
                      </a:r>
                      <a:endParaRPr lang="zh-CN" sz="2000" kern="100" dirty="0">
                        <a:effectLst/>
                        <a:latin typeface="+mn-ea"/>
                        <a:ea typeface="+mn-ea"/>
                      </a:endParaRPr>
                    </a:p>
                  </a:txBody>
                  <a:tcPr marL="68580" marR="68580" marT="0" marB="0"/>
                </a:tc>
                <a:extLst>
                  <a:ext uri="{0D108BD9-81ED-4DB2-BD59-A6C34878D82A}">
                    <a16:rowId xmlns:a16="http://schemas.microsoft.com/office/drawing/2014/main" val="725274369"/>
                  </a:ext>
                </a:extLst>
              </a:tr>
              <a:tr h="362568">
                <a:tc>
                  <a:txBody>
                    <a:bodyPr/>
                    <a:lstStyle/>
                    <a:p>
                      <a:pPr indent="127000" algn="ctr">
                        <a:lnSpc>
                          <a:spcPct val="100000"/>
                        </a:lnSpc>
                        <a:spcAft>
                          <a:spcPts val="0"/>
                        </a:spcAft>
                        <a:tabLst>
                          <a:tab pos="440055" algn="l"/>
                        </a:tabLst>
                      </a:pPr>
                      <a:r>
                        <a:rPr lang="en-US" sz="2000" kern="100">
                          <a:effectLst/>
                        </a:rPr>
                        <a:t>%e</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指数（底写为</a:t>
                      </a:r>
                      <a:r>
                        <a:rPr lang="en-US" sz="2000" kern="100" dirty="0">
                          <a:effectLst/>
                        </a:rPr>
                        <a:t>e</a:t>
                      </a:r>
                      <a:r>
                        <a:rPr lang="zh-CN" sz="2000" kern="100" dirty="0">
                          <a:effectLst/>
                        </a:rPr>
                        <a:t>）</a:t>
                      </a:r>
                      <a:endParaRPr lang="zh-CN" sz="2000" kern="100" dirty="0">
                        <a:effectLst/>
                        <a:latin typeface="+mn-ea"/>
                        <a:ea typeface="+mn-ea"/>
                      </a:endParaRPr>
                    </a:p>
                  </a:txBody>
                  <a:tcPr marL="68580" marR="68580" marT="0" marB="0"/>
                </a:tc>
                <a:extLst>
                  <a:ext uri="{0D108BD9-81ED-4DB2-BD59-A6C34878D82A}">
                    <a16:rowId xmlns:a16="http://schemas.microsoft.com/office/drawing/2014/main" val="1811332835"/>
                  </a:ext>
                </a:extLst>
              </a:tr>
              <a:tr h="362568">
                <a:tc>
                  <a:txBody>
                    <a:bodyPr/>
                    <a:lstStyle/>
                    <a:p>
                      <a:pPr indent="127000" algn="ctr">
                        <a:lnSpc>
                          <a:spcPct val="100000"/>
                        </a:lnSpc>
                        <a:spcAft>
                          <a:spcPts val="0"/>
                        </a:spcAft>
                        <a:tabLst>
                          <a:tab pos="440055" algn="l"/>
                        </a:tabLst>
                      </a:pPr>
                      <a:r>
                        <a:rPr lang="en-US" sz="2000" kern="100">
                          <a:effectLst/>
                        </a:rPr>
                        <a:t>%f</a:t>
                      </a:r>
                      <a:endParaRPr lang="zh-CN" sz="2000" kern="100">
                        <a:effectLst/>
                        <a:latin typeface="+mn-ea"/>
                        <a:ea typeface="+mn-ea"/>
                      </a:endParaRPr>
                    </a:p>
                  </a:txBody>
                  <a:tcPr marL="68580" marR="68580" marT="0" marB="0"/>
                </a:tc>
                <a:tc>
                  <a:txBody>
                    <a:bodyPr/>
                    <a:lstStyle/>
                    <a:p>
                      <a:pPr indent="127000" algn="ctr">
                        <a:lnSpc>
                          <a:spcPct val="100000"/>
                        </a:lnSpc>
                        <a:spcAft>
                          <a:spcPts val="0"/>
                        </a:spcAft>
                        <a:tabLst>
                          <a:tab pos="440055" algn="l"/>
                        </a:tabLst>
                      </a:pPr>
                      <a:r>
                        <a:rPr lang="zh-CN" sz="2000" kern="100" dirty="0">
                          <a:effectLst/>
                        </a:rPr>
                        <a:t>浮点数</a:t>
                      </a:r>
                      <a:endParaRPr lang="zh-CN" sz="2000" kern="100" dirty="0">
                        <a:effectLst/>
                        <a:latin typeface="+mn-ea"/>
                        <a:ea typeface="+mn-ea"/>
                      </a:endParaRPr>
                    </a:p>
                  </a:txBody>
                  <a:tcPr marL="68580" marR="68580" marT="0" marB="0"/>
                </a:tc>
                <a:extLst>
                  <a:ext uri="{0D108BD9-81ED-4DB2-BD59-A6C34878D82A}">
                    <a16:rowId xmlns:a16="http://schemas.microsoft.com/office/drawing/2014/main" val="3525327917"/>
                  </a:ext>
                </a:extLst>
              </a:tr>
            </a:tbl>
          </a:graphicData>
        </a:graphic>
      </p:graphicFrame>
    </p:spTree>
    <p:custDataLst>
      <p:tags r:id="rId1"/>
    </p:custDataLst>
    <p:extLst>
      <p:ext uri="{BB962C8B-B14F-4D97-AF65-F5344CB8AC3E}">
        <p14:creationId xmlns:p14="http://schemas.microsoft.com/office/powerpoint/2010/main" val="41919931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2382446" y="1722771"/>
            <a:ext cx="7552880" cy="2666349"/>
          </a:xfrm>
          <a:prstGeom prst="rect">
            <a:avLst/>
          </a:prstGeom>
        </p:spPr>
      </p:pic>
    </p:spTree>
    <p:custDataLst>
      <p:tags r:id="rId1"/>
    </p:custDataLst>
    <p:extLst>
      <p:ext uri="{BB962C8B-B14F-4D97-AF65-F5344CB8AC3E}">
        <p14:creationId xmlns:p14="http://schemas.microsoft.com/office/powerpoint/2010/main" val="2880584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1" name="TextBox 1">
            <a:extLst>
              <a:ext uri="{FF2B5EF4-FFF2-40B4-BE49-F238E27FC236}">
                <a16:creationId xmlns:a16="http://schemas.microsoft.com/office/drawing/2014/main" id="{7448D350-2BF7-46FA-9183-71614E977908}"/>
              </a:ext>
            </a:extLst>
          </p:cNvPr>
          <p:cNvSpPr txBox="1"/>
          <p:nvPr/>
        </p:nvSpPr>
        <p:spPr>
          <a:xfrm>
            <a:off x="754298" y="537611"/>
            <a:ext cx="3322420" cy="584775"/>
          </a:xfrm>
          <a:prstGeom prst="rect">
            <a:avLst/>
          </a:prstGeom>
          <a:noFill/>
          <a:effectLst>
            <a:reflection blurRad="6350" stA="50000" endA="300" endPos="38500" dist="50800" dir="5400000" sy="-100000" algn="bl" rotWithShape="0"/>
          </a:effectLst>
        </p:spPr>
        <p:txBody>
          <a:bodyPr wrap="square">
            <a:spAutoFit/>
          </a:bodyPr>
          <a:lstStyle/>
          <a:p>
            <a:pPr fontAlgn="auto">
              <a:spcBef>
                <a:spcPts val="0"/>
              </a:spcBef>
              <a:spcAft>
                <a:spcPts val="0"/>
              </a:spcAft>
              <a:buFontTx/>
              <a:buNone/>
              <a:defRPr/>
            </a:pPr>
            <a:r>
              <a:rPr lang="zh-CN" altLang="en-US" sz="3200" dirty="0">
                <a:solidFill>
                  <a:srgbClr val="1353A2"/>
                </a:solidFill>
                <a:latin typeface="微软雅黑" panose="020B0503020204020204" charset="-122"/>
                <a:ea typeface="微软雅黑" panose="020B0503020204020204" charset="-122"/>
              </a:rPr>
              <a:t>标识符与关键字</a:t>
            </a:r>
          </a:p>
        </p:txBody>
      </p:sp>
      <p:sp>
        <p:nvSpPr>
          <p:cNvPr id="72" name="矩形 1">
            <a:extLst>
              <a:ext uri="{FF2B5EF4-FFF2-40B4-BE49-F238E27FC236}">
                <a16:creationId xmlns:a16="http://schemas.microsoft.com/office/drawing/2014/main" id="{0F8BC92A-C43D-408E-A0B4-4FEE5FF9C276}"/>
              </a:ext>
            </a:extLst>
          </p:cNvPr>
          <p:cNvSpPr>
            <a:spLocks noChangeArrowheads="1"/>
          </p:cNvSpPr>
          <p:nvPr/>
        </p:nvSpPr>
        <p:spPr bwMode="auto">
          <a:xfrm>
            <a:off x="654666" y="1508467"/>
            <a:ext cx="11290300"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pitchFamily="2" charset="-122"/>
                <a:ea typeface="宋体" pitchFamily="2" charset="-122"/>
              </a:defRPr>
            </a:lvl1pPr>
            <a:lvl2pPr marL="742950" indent="-285750" eaLnBrk="0" hangingPunct="0">
              <a:defRPr kumimoji="1" sz="2400">
                <a:solidFill>
                  <a:schemeClr val="tx1"/>
                </a:solidFill>
                <a:latin typeface="等线" pitchFamily="2" charset="-122"/>
                <a:ea typeface="宋体" pitchFamily="2" charset="-122"/>
              </a:defRPr>
            </a:lvl2pPr>
            <a:lvl3pPr marL="1143000" indent="-228600" eaLnBrk="0" hangingPunct="0">
              <a:defRPr kumimoji="1" sz="2400">
                <a:solidFill>
                  <a:schemeClr val="tx1"/>
                </a:solidFill>
                <a:latin typeface="等线" pitchFamily="2" charset="-122"/>
                <a:ea typeface="宋体" pitchFamily="2" charset="-122"/>
              </a:defRPr>
            </a:lvl3pPr>
            <a:lvl4pPr marL="1600200" indent="-228600" eaLnBrk="0" hangingPunct="0">
              <a:defRPr kumimoji="1" sz="2400">
                <a:solidFill>
                  <a:schemeClr val="tx1"/>
                </a:solidFill>
                <a:latin typeface="等线" pitchFamily="2" charset="-122"/>
                <a:ea typeface="宋体" pitchFamily="2" charset="-122"/>
              </a:defRPr>
            </a:lvl4pPr>
            <a:lvl5pPr marL="2057400" indent="-228600" eaLnBrk="0" hangingPunct="0">
              <a:defRPr kumimoji="1" sz="2400">
                <a:solidFill>
                  <a:schemeClr val="tx1"/>
                </a:solidFill>
                <a:latin typeface="等线" pitchFamily="2" charset="-122"/>
                <a:ea typeface="宋体" pitchFamily="2" charset="-122"/>
              </a:defRPr>
            </a:lvl5pPr>
            <a:lvl6pPr marL="2514600" indent="-228600" eaLnBrk="0" fontAlgn="base" hangingPunct="0">
              <a:spcBef>
                <a:spcPct val="0"/>
              </a:spcBef>
              <a:spcAft>
                <a:spcPct val="0"/>
              </a:spcAft>
              <a:defRPr kumimoji="1" sz="2400">
                <a:solidFill>
                  <a:schemeClr val="tx1"/>
                </a:solidFill>
                <a:latin typeface="等线" pitchFamily="2" charset="-122"/>
                <a:ea typeface="宋体" pitchFamily="2" charset="-122"/>
              </a:defRPr>
            </a:lvl6pPr>
            <a:lvl7pPr marL="2971800" indent="-228600" eaLnBrk="0" fontAlgn="base" hangingPunct="0">
              <a:spcBef>
                <a:spcPct val="0"/>
              </a:spcBef>
              <a:spcAft>
                <a:spcPct val="0"/>
              </a:spcAft>
              <a:defRPr kumimoji="1" sz="2400">
                <a:solidFill>
                  <a:schemeClr val="tx1"/>
                </a:solidFill>
                <a:latin typeface="等线" pitchFamily="2" charset="-122"/>
                <a:ea typeface="宋体" pitchFamily="2" charset="-122"/>
              </a:defRPr>
            </a:lvl7pPr>
            <a:lvl8pPr marL="3429000" indent="-228600" eaLnBrk="0" fontAlgn="base" hangingPunct="0">
              <a:spcBef>
                <a:spcPct val="0"/>
              </a:spcBef>
              <a:spcAft>
                <a:spcPct val="0"/>
              </a:spcAft>
              <a:defRPr kumimoji="1" sz="2400">
                <a:solidFill>
                  <a:schemeClr val="tx1"/>
                </a:solidFill>
                <a:latin typeface="等线" pitchFamily="2" charset="-122"/>
                <a:ea typeface="宋体" pitchFamily="2" charset="-122"/>
              </a:defRPr>
            </a:lvl8pPr>
            <a:lvl9pPr marL="3886200" indent="-228600" eaLnBrk="0" fontAlgn="base" hangingPunct="0">
              <a:spcBef>
                <a:spcPct val="0"/>
              </a:spcBef>
              <a:spcAft>
                <a:spcPct val="0"/>
              </a:spcAft>
              <a:defRPr kumimoji="1" sz="2400">
                <a:solidFill>
                  <a:schemeClr val="tx1"/>
                </a:solidFill>
                <a:latin typeface="等线" pitchFamily="2" charset="-122"/>
                <a:ea typeface="宋体" pitchFamily="2" charset="-122"/>
              </a:defRPr>
            </a:lvl9pPr>
          </a:lstStyle>
          <a:p>
            <a:pPr eaLnBrk="1" hangingPunct="1">
              <a:lnSpc>
                <a:spcPct val="120000"/>
              </a:lnSpc>
            </a:pPr>
            <a:r>
              <a:rPr lang="zh-CN" altLang="en-US" dirty="0">
                <a:latin typeface="微软雅黑" pitchFamily="34" charset="-122"/>
                <a:ea typeface="微软雅黑" pitchFamily="34" charset="-122"/>
              </a:rPr>
              <a:t>       现实生活中，人们常用一些名称来标记事物。譬如，</a:t>
            </a:r>
            <a:r>
              <a:rPr lang="zh-CN" altLang="en-US" dirty="0">
                <a:solidFill>
                  <a:srgbClr val="FF0000"/>
                </a:solidFill>
                <a:latin typeface="微软雅黑" pitchFamily="34" charset="-122"/>
                <a:ea typeface="微软雅黑" pitchFamily="34" charset="-122"/>
              </a:rPr>
              <a:t>每种水果都有一个名称来标识</a:t>
            </a:r>
            <a:r>
              <a:rPr lang="zh-CN" altLang="en-US" sz="2800" dirty="0">
                <a:latin typeface="楷体" pitchFamily="49" charset="-122"/>
                <a:ea typeface="楷体" pitchFamily="49" charset="-122"/>
              </a:rPr>
              <a:t>。</a:t>
            </a:r>
          </a:p>
        </p:txBody>
      </p:sp>
      <p:sp>
        <p:nvSpPr>
          <p:cNvPr id="3" name="矩形 2"/>
          <p:cNvSpPr/>
          <p:nvPr/>
        </p:nvSpPr>
        <p:spPr>
          <a:xfrm>
            <a:off x="631095" y="2381729"/>
            <a:ext cx="11156822" cy="1126462"/>
          </a:xfrm>
          <a:prstGeom prst="rect">
            <a:avLst/>
          </a:prstGeom>
        </p:spPr>
        <p:txBody>
          <a:bodyPr wrap="square">
            <a:spAutoFit/>
          </a:bodyPr>
          <a:lstStyle/>
          <a:p>
            <a:pPr>
              <a:lnSpc>
                <a:spcPct val="140000"/>
              </a:lnSpc>
            </a:pPr>
            <a:r>
              <a:rPr kumimoji="1" lang="zh-CN" altLang="en-US" sz="2400" dirty="0">
                <a:latin typeface="微软雅黑" pitchFamily="34" charset="-122"/>
                <a:ea typeface="微软雅黑" pitchFamily="34" charset="-122"/>
              </a:rPr>
              <a:t>      若希望在程序中表示一些运算量，需要开发人员自行定义一些符号名称，这些符号名称叫做</a:t>
            </a:r>
            <a:r>
              <a:rPr kumimoji="1" lang="zh-CN" altLang="en-US" sz="2400" dirty="0">
                <a:solidFill>
                  <a:srgbClr val="FF0000"/>
                </a:solidFill>
                <a:latin typeface="微软雅黑" pitchFamily="34" charset="-122"/>
                <a:ea typeface="微软雅黑" pitchFamily="34" charset="-122"/>
              </a:rPr>
              <a:t>标识符</a:t>
            </a:r>
            <a:r>
              <a:rPr kumimoji="1" lang="zh-CN" altLang="en-US" sz="2400" dirty="0">
                <a:latin typeface="微软雅黑" pitchFamily="34" charset="-122"/>
                <a:ea typeface="微软雅黑" pitchFamily="34" charset="-122"/>
              </a:rPr>
              <a:t>。</a:t>
            </a:r>
            <a:r>
              <a:rPr kumimoji="1" lang="zh-CN" altLang="zh-CN" sz="2400" dirty="0">
                <a:latin typeface="微软雅黑" pitchFamily="34" charset="-122"/>
                <a:ea typeface="微软雅黑" pitchFamily="34" charset="-122"/>
              </a:rPr>
              <a:t> </a:t>
            </a:r>
            <a:endParaRPr kumimoji="1" lang="en-US" altLang="zh-CN" sz="2400" dirty="0">
              <a:latin typeface="微软雅黑" pitchFamily="34" charset="-122"/>
              <a:ea typeface="微软雅黑" pitchFamily="34" charset="-122"/>
            </a:endParaRPr>
          </a:p>
        </p:txBody>
      </p:sp>
      <p:sp>
        <p:nvSpPr>
          <p:cNvPr id="2" name="矩形 1"/>
          <p:cNvSpPr/>
          <p:nvPr/>
        </p:nvSpPr>
        <p:spPr>
          <a:xfrm>
            <a:off x="904127" y="3633107"/>
            <a:ext cx="10907361" cy="2308324"/>
          </a:xfrm>
          <a:prstGeom prst="rect">
            <a:avLst/>
          </a:prstGeom>
        </p:spPr>
        <p:txBody>
          <a:bodyPr wrap="square">
            <a:spAutoFit/>
          </a:bodyPr>
          <a:lstStyle/>
          <a:p>
            <a:pPr indent="269875" algn="just">
              <a:lnSpc>
                <a:spcPct val="150000"/>
              </a:lnSpc>
              <a:spcAft>
                <a:spcPts val="0"/>
              </a:spcAft>
              <a:tabLst>
                <a:tab pos="440055" algn="l"/>
              </a:tabLst>
            </a:pPr>
            <a:r>
              <a:rPr kumimoji="1" lang="zh-CN" altLang="zh-CN" sz="2400" dirty="0">
                <a:latin typeface="微软雅黑" pitchFamily="34" charset="-122"/>
                <a:ea typeface="微软雅黑" pitchFamily="34" charset="-122"/>
              </a:rPr>
              <a:t>命名规则</a:t>
            </a:r>
            <a:r>
              <a:rPr kumimoji="1" lang="zh-CN" altLang="en-US" sz="2400" dirty="0">
                <a:latin typeface="微软雅黑" pitchFamily="34" charset="-122"/>
                <a:ea typeface="微软雅黑" pitchFamily="34" charset="-122"/>
              </a:rPr>
              <a:t>：</a:t>
            </a:r>
            <a:endParaRPr kumimoji="1" lang="zh-CN" altLang="zh-CN" sz="2400" dirty="0">
              <a:latin typeface="微软雅黑" pitchFamily="34" charset="-122"/>
              <a:ea typeface="微软雅黑" pitchFamily="34" charset="-122"/>
            </a:endParaRPr>
          </a:p>
          <a:p>
            <a:pPr indent="269875" algn="just">
              <a:lnSpc>
                <a:spcPct val="150000"/>
              </a:lnSpc>
              <a:spcAft>
                <a:spcPts val="0"/>
              </a:spcAft>
              <a:tabLst>
                <a:tab pos="440055" algn="l"/>
              </a:tabLst>
            </a:pPr>
            <a:r>
              <a:rPr kumimoji="1" lang="en-US" altLang="zh-CN" sz="2400" dirty="0">
                <a:latin typeface="微软雅黑" pitchFamily="34" charset="-122"/>
                <a:ea typeface="微软雅黑" pitchFamily="34" charset="-122"/>
              </a:rPr>
              <a:t>● </a:t>
            </a:r>
            <a:r>
              <a:rPr kumimoji="1" lang="zh-CN" altLang="zh-CN" sz="2400" dirty="0">
                <a:latin typeface="微软雅黑" pitchFamily="34" charset="-122"/>
                <a:ea typeface="微软雅黑" pitchFamily="34" charset="-122"/>
              </a:rPr>
              <a:t>以英文字母（大写或小写）或下画线开头，由字母、数字和下画线组成。</a:t>
            </a:r>
          </a:p>
          <a:p>
            <a:pPr indent="269875" algn="just">
              <a:lnSpc>
                <a:spcPct val="150000"/>
              </a:lnSpc>
              <a:spcAft>
                <a:spcPts val="0"/>
              </a:spcAft>
              <a:tabLst>
                <a:tab pos="440055" algn="l"/>
              </a:tabLst>
            </a:pPr>
            <a:r>
              <a:rPr kumimoji="1" lang="en-US" altLang="zh-CN" sz="2400" dirty="0">
                <a:latin typeface="微软雅黑" pitchFamily="34" charset="-122"/>
                <a:ea typeface="微软雅黑" pitchFamily="34" charset="-122"/>
              </a:rPr>
              <a:t>● </a:t>
            </a:r>
            <a:r>
              <a:rPr kumimoji="1" lang="zh-CN" altLang="zh-CN" sz="2400" dirty="0">
                <a:latin typeface="微软雅黑" pitchFamily="34" charset="-122"/>
                <a:ea typeface="微软雅黑" pitchFamily="34" charset="-122"/>
              </a:rPr>
              <a:t>不能与</a:t>
            </a:r>
            <a:r>
              <a:rPr kumimoji="1" lang="en-US" altLang="zh-CN" sz="2400" dirty="0">
                <a:latin typeface="微软雅黑" pitchFamily="34" charset="-122"/>
                <a:ea typeface="微软雅黑" pitchFamily="34" charset="-122"/>
              </a:rPr>
              <a:t>Python</a:t>
            </a:r>
            <a:r>
              <a:rPr kumimoji="1" lang="zh-CN" altLang="zh-CN" sz="2400" dirty="0">
                <a:latin typeface="微软雅黑" pitchFamily="34" charset="-122"/>
                <a:ea typeface="微软雅黑" pitchFamily="34" charset="-122"/>
              </a:rPr>
              <a:t>中的关键字同名。</a:t>
            </a:r>
          </a:p>
          <a:p>
            <a:pPr indent="269875" algn="just">
              <a:lnSpc>
                <a:spcPct val="150000"/>
              </a:lnSpc>
              <a:spcAft>
                <a:spcPts val="0"/>
              </a:spcAft>
              <a:tabLst>
                <a:tab pos="440055" algn="l"/>
              </a:tabLst>
            </a:pPr>
            <a:r>
              <a:rPr kumimoji="1" lang="en-US" altLang="zh-CN" sz="2400" dirty="0">
                <a:latin typeface="微软雅黑" pitchFamily="34" charset="-122"/>
                <a:ea typeface="微软雅黑" pitchFamily="34" charset="-122"/>
              </a:rPr>
              <a:t>● </a:t>
            </a:r>
            <a:r>
              <a:rPr kumimoji="1" lang="zh-CN" altLang="zh-CN" sz="2400" dirty="0">
                <a:latin typeface="微软雅黑" pitchFamily="34" charset="-122"/>
                <a:ea typeface="微软雅黑" pitchFamily="34" charset="-122"/>
              </a:rPr>
              <a:t>标识符的长度可以任意，但应该简洁，不宜过长。</a:t>
            </a:r>
          </a:p>
        </p:txBody>
      </p:sp>
    </p:spTree>
    <p:custDataLst>
      <p:tags r:id="rId1"/>
    </p:custDataLst>
    <p:extLst>
      <p:ext uri="{BB962C8B-B14F-4D97-AF65-F5344CB8AC3E}">
        <p14:creationId xmlns:p14="http://schemas.microsoft.com/office/powerpoint/2010/main" val="35603495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49B69-FA23-4E9C-A991-FF794A2ACC80}"/>
              </a:ext>
            </a:extLst>
          </p:cNvPr>
          <p:cNvSpPr>
            <a:spLocks noGrp="1"/>
          </p:cNvSpPr>
          <p:nvPr>
            <p:ph type="title"/>
          </p:nvPr>
        </p:nvSpPr>
        <p:spPr>
          <a:xfrm>
            <a:off x="1219198" y="307818"/>
            <a:ext cx="3440522" cy="627934"/>
          </a:xfrm>
        </p:spPr>
        <p:txBody>
          <a:bodyPr>
            <a:normAutofit/>
          </a:bodyPr>
          <a:lstStyle/>
          <a:p>
            <a:pPr marL="457200" indent="-457200">
              <a:lnSpc>
                <a:spcPct val="100000"/>
              </a:lnSpc>
              <a:buFont typeface="Arial" panose="020B0604020202020204" pitchFamily="34" charset="0"/>
              <a:buChar char="•"/>
            </a:pPr>
            <a:r>
              <a:rPr lang="en-US" altLang="zh-CN" sz="2600" b="0" dirty="0">
                <a:solidFill>
                  <a:srgbClr val="FF0000"/>
                </a:solidFill>
              </a:rPr>
              <a:t>f-</a:t>
            </a:r>
            <a:r>
              <a:rPr lang="zh-CN" altLang="en-US" sz="2600" b="0" dirty="0">
                <a:solidFill>
                  <a:srgbClr val="FF0000"/>
                </a:solidFill>
              </a:rPr>
              <a:t>字符串输出</a:t>
            </a:r>
          </a:p>
        </p:txBody>
      </p:sp>
      <p:sp>
        <p:nvSpPr>
          <p:cNvPr id="3" name="矩形 2"/>
          <p:cNvSpPr/>
          <p:nvPr/>
        </p:nvSpPr>
        <p:spPr>
          <a:xfrm>
            <a:off x="1219198" y="1304836"/>
            <a:ext cx="10302242" cy="1221938"/>
          </a:xfrm>
          <a:prstGeom prst="rect">
            <a:avLst/>
          </a:prstGeom>
        </p:spPr>
        <p:txBody>
          <a:bodyPr wrap="square">
            <a:spAutoFit/>
          </a:bodyPr>
          <a:lstStyle/>
          <a:p>
            <a:pPr>
              <a:lnSpc>
                <a:spcPct val="150000"/>
              </a:lnSpc>
            </a:pPr>
            <a:r>
              <a:rPr lang="en-US" altLang="zh-CN" sz="2600" dirty="0">
                <a:latin typeface="微软雅黑" panose="020B0503020204020204" pitchFamily="34" charset="-122"/>
                <a:cs typeface="Times New Roman" panose="02020603050405020304" pitchFamily="18" charset="0"/>
              </a:rPr>
              <a:t>       </a:t>
            </a:r>
            <a:r>
              <a:rPr lang="en-US" altLang="zh-CN" sz="2600" dirty="0">
                <a:latin typeface="+mn-ea"/>
              </a:rPr>
              <a:t>f-</a:t>
            </a:r>
            <a:r>
              <a:rPr lang="zh-CN" altLang="zh-CN" sz="2600" dirty="0">
                <a:latin typeface="+mn-ea"/>
              </a:rPr>
              <a:t>字符串在格式上以</a:t>
            </a:r>
            <a:r>
              <a:rPr lang="en-US" altLang="zh-CN" sz="2600" dirty="0">
                <a:latin typeface="+mn-ea"/>
              </a:rPr>
              <a:t>f</a:t>
            </a:r>
            <a:r>
              <a:rPr lang="zh-CN" altLang="zh-CN" sz="2600" dirty="0">
                <a:latin typeface="+mn-ea"/>
              </a:rPr>
              <a:t>或</a:t>
            </a:r>
            <a:r>
              <a:rPr lang="en-US" altLang="zh-CN" sz="2600" dirty="0">
                <a:latin typeface="+mn-ea"/>
              </a:rPr>
              <a:t>F</a:t>
            </a:r>
            <a:r>
              <a:rPr lang="zh-CN" altLang="zh-CN" sz="2600" dirty="0">
                <a:latin typeface="+mn-ea"/>
              </a:rPr>
              <a:t>引领字符串，字符串中使用</a:t>
            </a:r>
            <a:r>
              <a:rPr lang="en-US" altLang="zh-CN" sz="2600" dirty="0">
                <a:latin typeface="+mn-ea"/>
              </a:rPr>
              <a:t>{}</a:t>
            </a:r>
            <a:r>
              <a:rPr lang="zh-CN" altLang="zh-CN" sz="2600" dirty="0">
                <a:latin typeface="+mn-ea"/>
              </a:rPr>
              <a:t>标明被格式化的变量。使用</a:t>
            </a:r>
            <a:r>
              <a:rPr lang="en-US" altLang="zh-CN" sz="2600" dirty="0">
                <a:latin typeface="+mn-ea"/>
              </a:rPr>
              <a:t>f-</a:t>
            </a:r>
            <a:r>
              <a:rPr lang="zh-CN" altLang="zh-CN" sz="2600" dirty="0">
                <a:latin typeface="+mn-ea"/>
              </a:rPr>
              <a:t>字符串还可以将多个变量进行格式化输出。</a:t>
            </a:r>
            <a:endParaRPr lang="zh-CN" altLang="en-US" sz="2600" dirty="0">
              <a:latin typeface="+mn-ea"/>
            </a:endParaRPr>
          </a:p>
        </p:txBody>
      </p:sp>
      <p:sp>
        <p:nvSpPr>
          <p:cNvPr id="4" name="矩形 3"/>
          <p:cNvSpPr/>
          <p:nvPr/>
        </p:nvSpPr>
        <p:spPr>
          <a:xfrm>
            <a:off x="836023" y="2654863"/>
            <a:ext cx="11129554" cy="3046988"/>
          </a:xfrm>
          <a:prstGeom prst="rect">
            <a:avLst/>
          </a:prstGeom>
        </p:spPr>
        <p:txBody>
          <a:bodyPr wrap="square">
            <a:spAutoFit/>
          </a:bodyPr>
          <a:lstStyle/>
          <a:p>
            <a:pPr indent="266700" algn="just">
              <a:spcAft>
                <a:spcPts val="0"/>
              </a:spcAft>
              <a:tabLst>
                <a:tab pos="440055" algn="l"/>
              </a:tabLst>
            </a:pPr>
            <a:r>
              <a:rPr lang="en-US" altLang="zh-CN" sz="2400" kern="100" dirty="0">
                <a:solidFill>
                  <a:srgbClr val="000000"/>
                </a:solidFill>
                <a:latin typeface="+mn-ea"/>
              </a:rPr>
              <a:t>&gt;&gt;&gt;  address =</a:t>
            </a:r>
            <a:r>
              <a:rPr lang="zh-CN" altLang="zh-CN" sz="2400" kern="100" dirty="0">
                <a:solidFill>
                  <a:srgbClr val="000000"/>
                </a:solidFill>
                <a:latin typeface="+mn-ea"/>
              </a:rPr>
              <a:t>‘北京’</a:t>
            </a:r>
            <a:endParaRPr lang="zh-CN" altLang="zh-CN" sz="2400" kern="100" dirty="0">
              <a:latin typeface="+mn-ea"/>
            </a:endParaRPr>
          </a:p>
          <a:p>
            <a:pPr indent="266700" algn="just">
              <a:spcAft>
                <a:spcPts val="0"/>
              </a:spcAft>
              <a:tabLst>
                <a:tab pos="440055" algn="l"/>
              </a:tabLst>
            </a:pPr>
            <a:r>
              <a:rPr lang="en-US" altLang="zh-CN" sz="2400" kern="100" dirty="0">
                <a:solidFill>
                  <a:srgbClr val="FF0000"/>
                </a:solidFill>
                <a:latin typeface="+mn-ea"/>
              </a:rPr>
              <a:t>&gt;&gt;&gt; print( f</a:t>
            </a:r>
            <a:r>
              <a:rPr lang="zh-CN" altLang="zh-CN" sz="2400" kern="100" dirty="0">
                <a:solidFill>
                  <a:srgbClr val="FF0000"/>
                </a:solidFill>
                <a:latin typeface="+mn-ea"/>
              </a:rPr>
              <a:t>‘</a:t>
            </a:r>
            <a:r>
              <a:rPr lang="en-US" altLang="zh-CN" sz="2400" kern="100" dirty="0">
                <a:solidFill>
                  <a:srgbClr val="FF0000"/>
                </a:solidFill>
                <a:latin typeface="+mn-ea"/>
              </a:rPr>
              <a:t>{address}</a:t>
            </a:r>
            <a:r>
              <a:rPr lang="zh-CN" altLang="zh-CN" sz="2400" kern="100" dirty="0">
                <a:solidFill>
                  <a:srgbClr val="FF0000"/>
                </a:solidFill>
                <a:latin typeface="+mn-ea"/>
              </a:rPr>
              <a:t>欢迎你！‘</a:t>
            </a:r>
            <a:r>
              <a:rPr lang="en-US" altLang="zh-CN" sz="2400" kern="100" dirty="0">
                <a:solidFill>
                  <a:srgbClr val="FF0000"/>
                </a:solidFill>
                <a:latin typeface="+mn-ea"/>
              </a:rPr>
              <a:t>)</a:t>
            </a:r>
            <a:endParaRPr lang="zh-CN" altLang="zh-CN" sz="2400" kern="100" dirty="0">
              <a:solidFill>
                <a:srgbClr val="FF0000"/>
              </a:solidFill>
              <a:latin typeface="+mn-ea"/>
            </a:endParaRPr>
          </a:p>
          <a:p>
            <a:pPr indent="266700" algn="just">
              <a:spcAft>
                <a:spcPts val="0"/>
              </a:spcAft>
              <a:tabLst>
                <a:tab pos="440055" algn="l"/>
              </a:tabLst>
            </a:pPr>
            <a:r>
              <a:rPr lang="zh-CN" altLang="zh-CN" sz="2400" kern="100" dirty="0">
                <a:solidFill>
                  <a:srgbClr val="000000"/>
                </a:solidFill>
                <a:latin typeface="+mn-ea"/>
              </a:rPr>
              <a:t>北京欢迎你！</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name = '</a:t>
            </a:r>
            <a:r>
              <a:rPr lang="zh-CN" altLang="zh-CN" sz="2400" kern="100" dirty="0">
                <a:solidFill>
                  <a:srgbClr val="000000"/>
                </a:solidFill>
                <a:latin typeface="+mn-ea"/>
              </a:rPr>
              <a:t>张天</a:t>
            </a:r>
            <a:r>
              <a:rPr lang="en-US" altLang="zh-CN" sz="2400" kern="100" dirty="0">
                <a:solidFill>
                  <a:srgbClr val="000000"/>
                </a:solidFill>
                <a:latin typeface="+mn-ea"/>
              </a:rPr>
              <a:t>'</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age = 20	</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gender = '</a:t>
            </a:r>
            <a:r>
              <a:rPr lang="zh-CN" altLang="zh-CN" sz="2400" kern="100" dirty="0">
                <a:solidFill>
                  <a:srgbClr val="000000"/>
                </a:solidFill>
                <a:latin typeface="+mn-ea"/>
              </a:rPr>
              <a:t>男</a:t>
            </a:r>
            <a:r>
              <a:rPr lang="en-US" altLang="zh-CN" sz="2400" kern="100" dirty="0">
                <a:solidFill>
                  <a:srgbClr val="000000"/>
                </a:solidFill>
                <a:latin typeface="+mn-ea"/>
              </a:rPr>
              <a:t>'</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a:solidFill>
                  <a:srgbClr val="FF0000"/>
                </a:solidFill>
                <a:latin typeface="+mn-ea"/>
              </a:rPr>
              <a:t>print(f'</a:t>
            </a:r>
            <a:r>
              <a:rPr lang="zh-CN" altLang="zh-CN" sz="2400" kern="100" dirty="0">
                <a:solidFill>
                  <a:srgbClr val="FF0000"/>
                </a:solidFill>
                <a:latin typeface="+mn-ea"/>
              </a:rPr>
              <a:t>我的名字是</a:t>
            </a:r>
            <a:r>
              <a:rPr lang="en-US" altLang="zh-CN" sz="2400" kern="100" dirty="0">
                <a:solidFill>
                  <a:srgbClr val="FF0000"/>
                </a:solidFill>
                <a:latin typeface="+mn-ea"/>
              </a:rPr>
              <a:t>{name},</a:t>
            </a:r>
            <a:r>
              <a:rPr lang="zh-CN" altLang="zh-CN" sz="2400" kern="100" dirty="0">
                <a:solidFill>
                  <a:srgbClr val="FF0000"/>
                </a:solidFill>
                <a:latin typeface="+mn-ea"/>
              </a:rPr>
              <a:t>今年</a:t>
            </a:r>
            <a:r>
              <a:rPr lang="en-US" altLang="zh-CN" sz="2400" kern="100" dirty="0">
                <a:solidFill>
                  <a:srgbClr val="FF0000"/>
                </a:solidFill>
                <a:latin typeface="+mn-ea"/>
              </a:rPr>
              <a:t>{age}</a:t>
            </a:r>
            <a:r>
              <a:rPr lang="zh-CN" altLang="zh-CN" sz="2400" kern="100" dirty="0">
                <a:solidFill>
                  <a:srgbClr val="FF0000"/>
                </a:solidFill>
                <a:latin typeface="+mn-ea"/>
              </a:rPr>
              <a:t>岁了</a:t>
            </a:r>
            <a:r>
              <a:rPr lang="en-US" altLang="zh-CN" sz="2400" kern="100" dirty="0">
                <a:solidFill>
                  <a:srgbClr val="FF0000"/>
                </a:solidFill>
                <a:latin typeface="+mn-ea"/>
              </a:rPr>
              <a:t>,</a:t>
            </a:r>
            <a:r>
              <a:rPr lang="zh-CN" altLang="zh-CN" sz="2400" kern="100" dirty="0">
                <a:solidFill>
                  <a:srgbClr val="FF0000"/>
                </a:solidFill>
                <a:latin typeface="+mn-ea"/>
              </a:rPr>
              <a:t>我的性别是：</a:t>
            </a:r>
            <a:r>
              <a:rPr lang="en-US" altLang="zh-CN" sz="2400" kern="100" dirty="0">
                <a:solidFill>
                  <a:srgbClr val="FF0000"/>
                </a:solidFill>
                <a:latin typeface="+mn-ea"/>
              </a:rPr>
              <a:t>{gender}‘)</a:t>
            </a:r>
            <a:endParaRPr lang="zh-CN" altLang="zh-CN" sz="2400" kern="100" dirty="0">
              <a:solidFill>
                <a:srgbClr val="FF0000"/>
              </a:solidFill>
              <a:latin typeface="+mn-ea"/>
            </a:endParaRPr>
          </a:p>
          <a:p>
            <a:pPr indent="266700" algn="just">
              <a:spcAft>
                <a:spcPts val="0"/>
              </a:spcAft>
              <a:tabLst>
                <a:tab pos="440055" algn="l"/>
              </a:tabLst>
            </a:pPr>
            <a:r>
              <a:rPr lang="zh-CN" altLang="zh-CN" sz="2400" kern="100" dirty="0">
                <a:solidFill>
                  <a:srgbClr val="000000"/>
                </a:solidFill>
                <a:latin typeface="+mn-ea"/>
              </a:rPr>
              <a:t>我的名字是张天</a:t>
            </a:r>
            <a:r>
              <a:rPr lang="en-US" altLang="zh-CN" sz="2400" kern="100" dirty="0">
                <a:solidFill>
                  <a:srgbClr val="000000"/>
                </a:solidFill>
                <a:latin typeface="+mn-ea"/>
              </a:rPr>
              <a:t>,</a:t>
            </a:r>
            <a:r>
              <a:rPr lang="zh-CN" altLang="zh-CN" sz="2400" kern="100" dirty="0">
                <a:solidFill>
                  <a:srgbClr val="000000"/>
                </a:solidFill>
                <a:latin typeface="+mn-ea"/>
              </a:rPr>
              <a:t>今年</a:t>
            </a:r>
            <a:r>
              <a:rPr lang="en-US" altLang="zh-CN" sz="2400" kern="100" dirty="0">
                <a:solidFill>
                  <a:srgbClr val="000000"/>
                </a:solidFill>
                <a:latin typeface="+mn-ea"/>
              </a:rPr>
              <a:t>20</a:t>
            </a:r>
            <a:r>
              <a:rPr lang="zh-CN" altLang="zh-CN" sz="2400" kern="100" dirty="0">
                <a:solidFill>
                  <a:srgbClr val="000000"/>
                </a:solidFill>
                <a:latin typeface="+mn-ea"/>
              </a:rPr>
              <a:t>岁了</a:t>
            </a:r>
            <a:r>
              <a:rPr lang="en-US" altLang="zh-CN" sz="2400" kern="100" dirty="0">
                <a:solidFill>
                  <a:srgbClr val="000000"/>
                </a:solidFill>
                <a:latin typeface="+mn-ea"/>
              </a:rPr>
              <a:t>,</a:t>
            </a:r>
            <a:r>
              <a:rPr lang="zh-CN" altLang="zh-CN" sz="2400" kern="100" dirty="0">
                <a:solidFill>
                  <a:srgbClr val="000000"/>
                </a:solidFill>
                <a:latin typeface="+mn-ea"/>
              </a:rPr>
              <a:t>我的性别是：男</a:t>
            </a:r>
            <a:endParaRPr lang="zh-CN" altLang="zh-CN" sz="2400" kern="100" dirty="0">
              <a:latin typeface="+mn-ea"/>
            </a:endParaRPr>
          </a:p>
        </p:txBody>
      </p:sp>
    </p:spTree>
    <p:custDataLst>
      <p:tags r:id="rId1"/>
    </p:custDataLst>
    <p:extLst>
      <p:ext uri="{BB962C8B-B14F-4D97-AF65-F5344CB8AC3E}">
        <p14:creationId xmlns:p14="http://schemas.microsoft.com/office/powerpoint/2010/main" val="30373696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F49B69-FA23-4E9C-A991-FF794A2ACC80}"/>
              </a:ext>
            </a:extLst>
          </p:cNvPr>
          <p:cNvSpPr>
            <a:spLocks noGrp="1"/>
          </p:cNvSpPr>
          <p:nvPr>
            <p:ph type="title"/>
          </p:nvPr>
        </p:nvSpPr>
        <p:spPr>
          <a:xfrm>
            <a:off x="669924" y="1"/>
            <a:ext cx="3832407" cy="1028699"/>
          </a:xfrm>
        </p:spPr>
        <p:txBody>
          <a:bodyPr/>
          <a:lstStyle/>
          <a:p>
            <a:pPr marL="457200" indent="-457200">
              <a:lnSpc>
                <a:spcPct val="100000"/>
              </a:lnSpc>
              <a:buFont typeface="Arial" panose="020B0604020202020204" pitchFamily="34" charset="0"/>
              <a:buChar char="•"/>
            </a:pPr>
            <a:r>
              <a:rPr lang="zh-CN" altLang="en-US" dirty="0"/>
              <a:t>  </a:t>
            </a:r>
            <a:r>
              <a:rPr lang="en-US" altLang="zh-CN" sz="2600" b="0" dirty="0">
                <a:solidFill>
                  <a:srgbClr val="FF0000"/>
                </a:solidFill>
              </a:rPr>
              <a:t>format()</a:t>
            </a:r>
            <a:r>
              <a:rPr lang="zh-CN" altLang="zh-CN" sz="2600" b="0" dirty="0">
                <a:solidFill>
                  <a:srgbClr val="FF0000"/>
                </a:solidFill>
              </a:rPr>
              <a:t>方法</a:t>
            </a:r>
            <a:r>
              <a:rPr lang="zh-CN" altLang="en-US" sz="2600" b="0" dirty="0">
                <a:solidFill>
                  <a:srgbClr val="FF0000"/>
                </a:solidFill>
              </a:rPr>
              <a:t>输出</a:t>
            </a:r>
          </a:p>
        </p:txBody>
      </p:sp>
      <p:sp>
        <p:nvSpPr>
          <p:cNvPr id="3" name="矩形 2"/>
          <p:cNvSpPr/>
          <p:nvPr/>
        </p:nvSpPr>
        <p:spPr>
          <a:xfrm>
            <a:off x="1157920" y="1165499"/>
            <a:ext cx="10362249" cy="3905043"/>
          </a:xfrm>
          <a:prstGeom prst="rect">
            <a:avLst/>
          </a:prstGeom>
        </p:spPr>
        <p:txBody>
          <a:bodyPr wrap="square">
            <a:spAutoFit/>
          </a:bodyPr>
          <a:lstStyle/>
          <a:p>
            <a:pPr>
              <a:lnSpc>
                <a:spcPct val="150000"/>
              </a:lnSpc>
            </a:pPr>
            <a:r>
              <a:rPr lang="en-US" altLang="zh-CN" sz="2400" dirty="0">
                <a:latin typeface="+mn-ea"/>
              </a:rPr>
              <a:t>       format</a:t>
            </a:r>
            <a:r>
              <a:rPr lang="zh-CN" altLang="zh-CN" sz="2400" dirty="0">
                <a:latin typeface="+mn-ea"/>
              </a:rPr>
              <a:t>方法常用于格式化字符串。在</a:t>
            </a:r>
            <a:r>
              <a:rPr lang="en-US" altLang="zh-CN" sz="2400" dirty="0">
                <a:latin typeface="+mn-ea"/>
              </a:rPr>
              <a:t>Python</a:t>
            </a:r>
            <a:r>
              <a:rPr lang="zh-CN" altLang="zh-CN" sz="2400" dirty="0">
                <a:latin typeface="+mn-ea"/>
              </a:rPr>
              <a:t>中处理各种数据时，有时会把一系列数据组合到一个包含各种信息的字符串中，此时需要用到</a:t>
            </a:r>
            <a:r>
              <a:rPr lang="en-US" altLang="zh-CN" sz="2400" dirty="0">
                <a:latin typeface="+mn-ea"/>
              </a:rPr>
              <a:t>format</a:t>
            </a:r>
            <a:r>
              <a:rPr lang="zh-CN" altLang="zh-CN" sz="2400" dirty="0">
                <a:latin typeface="+mn-ea"/>
              </a:rPr>
              <a:t>方法。</a:t>
            </a:r>
            <a:endParaRPr lang="en-US" altLang="zh-CN" sz="2400" dirty="0">
              <a:latin typeface="+mn-ea"/>
            </a:endParaRPr>
          </a:p>
          <a:p>
            <a:pPr>
              <a:lnSpc>
                <a:spcPct val="150000"/>
              </a:lnSpc>
            </a:pPr>
            <a:r>
              <a:rPr lang="en-US" altLang="zh-CN" sz="2400" dirty="0">
                <a:latin typeface="+mn-ea"/>
              </a:rPr>
              <a:t>      format</a:t>
            </a:r>
            <a:r>
              <a:rPr lang="zh-CN" altLang="zh-CN" sz="2400" dirty="0">
                <a:latin typeface="+mn-ea"/>
              </a:rPr>
              <a:t>不仅可以将各类型数据组合到字符串中，还可以对需要处理的数据格式化。使用该方法无需再关注变量的类型。</a:t>
            </a:r>
          </a:p>
          <a:p>
            <a:pPr>
              <a:lnSpc>
                <a:spcPct val="150000"/>
              </a:lnSpc>
            </a:pPr>
            <a:r>
              <a:rPr lang="en-US" altLang="zh-CN" sz="2400" dirty="0">
                <a:latin typeface="+mn-ea"/>
              </a:rPr>
              <a:t>      </a:t>
            </a:r>
            <a:r>
              <a:rPr lang="zh-CN" altLang="en-US" sz="2400" dirty="0">
                <a:latin typeface="+mn-ea"/>
              </a:rPr>
              <a:t>其</a:t>
            </a:r>
            <a:r>
              <a:rPr lang="zh-CN" altLang="zh-CN" sz="2400" dirty="0">
                <a:latin typeface="+mn-ea"/>
              </a:rPr>
              <a:t>格式如下</a:t>
            </a:r>
            <a:r>
              <a:rPr lang="en-US" altLang="zh-CN" sz="2400" dirty="0">
                <a:latin typeface="+mn-ea"/>
              </a:rPr>
              <a:t>:</a:t>
            </a:r>
            <a:endParaRPr lang="zh-CN" altLang="zh-CN" sz="2400" dirty="0">
              <a:latin typeface="+mn-ea"/>
            </a:endParaRPr>
          </a:p>
          <a:p>
            <a:pPr>
              <a:lnSpc>
                <a:spcPct val="150000"/>
              </a:lnSpc>
            </a:pPr>
            <a:r>
              <a:rPr lang="en-US" altLang="zh-CN" sz="2400" dirty="0">
                <a:latin typeface="+mn-ea"/>
              </a:rPr>
              <a:t>                     </a:t>
            </a:r>
            <a:r>
              <a:rPr lang="en-US" altLang="zh-CN" sz="2400" dirty="0">
                <a:solidFill>
                  <a:srgbClr val="FF0000"/>
                </a:solidFill>
                <a:latin typeface="+mn-ea"/>
              </a:rPr>
              <a:t>&lt;</a:t>
            </a:r>
            <a:r>
              <a:rPr lang="zh-CN" altLang="zh-CN" sz="2400" dirty="0">
                <a:solidFill>
                  <a:srgbClr val="FF0000"/>
                </a:solidFill>
                <a:latin typeface="+mn-ea"/>
              </a:rPr>
              <a:t>字符串</a:t>
            </a:r>
            <a:r>
              <a:rPr lang="en-US" altLang="zh-CN" sz="2400" dirty="0">
                <a:solidFill>
                  <a:srgbClr val="FF0000"/>
                </a:solidFill>
                <a:latin typeface="+mn-ea"/>
              </a:rPr>
              <a:t>&gt;.format(&lt;</a:t>
            </a:r>
            <a:r>
              <a:rPr lang="zh-CN" altLang="zh-CN" sz="2400" dirty="0">
                <a:solidFill>
                  <a:srgbClr val="FF0000"/>
                </a:solidFill>
                <a:latin typeface="+mn-ea"/>
              </a:rPr>
              <a:t>参数列表</a:t>
            </a:r>
            <a:r>
              <a:rPr lang="en-US" altLang="zh-CN" sz="2400" dirty="0">
                <a:solidFill>
                  <a:srgbClr val="FF0000"/>
                </a:solidFill>
                <a:latin typeface="+mn-ea"/>
              </a:rPr>
              <a:t>&gt;)</a:t>
            </a:r>
            <a:endParaRPr lang="zh-CN" altLang="zh-CN" sz="2400" dirty="0">
              <a:solidFill>
                <a:srgbClr val="FF0000"/>
              </a:solidFill>
              <a:latin typeface="+mn-ea"/>
            </a:endParaRPr>
          </a:p>
        </p:txBody>
      </p:sp>
    </p:spTree>
    <p:custDataLst>
      <p:tags r:id="rId1"/>
    </p:custDataLst>
    <p:extLst>
      <p:ext uri="{BB962C8B-B14F-4D97-AF65-F5344CB8AC3E}">
        <p14:creationId xmlns:p14="http://schemas.microsoft.com/office/powerpoint/2010/main" val="20468933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1165" y="1722847"/>
            <a:ext cx="10362249" cy="2862322"/>
          </a:xfrm>
          <a:prstGeom prst="rect">
            <a:avLst/>
          </a:prstGeom>
        </p:spPr>
        <p:txBody>
          <a:bodyPr wrap="square">
            <a:spAutoFit/>
          </a:bodyPr>
          <a:lstStyle/>
          <a:p>
            <a:pPr>
              <a:lnSpc>
                <a:spcPct val="150000"/>
              </a:lnSpc>
            </a:pPr>
            <a:r>
              <a:rPr lang="en-US" altLang="zh-CN" sz="2400" dirty="0">
                <a:latin typeface="+mn-ea"/>
              </a:rPr>
              <a:t>       </a:t>
            </a:r>
            <a:r>
              <a:rPr lang="zh-CN" altLang="zh-CN" sz="2400" dirty="0">
                <a:latin typeface="+mn-ea"/>
              </a:rPr>
              <a:t>若字符串中包含多个没有指定序号（默认从</a:t>
            </a:r>
            <a:r>
              <a:rPr lang="en-US" altLang="zh-CN" sz="2400" dirty="0">
                <a:latin typeface="+mn-ea"/>
              </a:rPr>
              <a:t>0</a:t>
            </a:r>
            <a:r>
              <a:rPr lang="zh-CN" altLang="zh-CN" sz="2400" dirty="0">
                <a:latin typeface="+mn-ea"/>
              </a:rPr>
              <a:t>开始）的“</a:t>
            </a:r>
            <a:r>
              <a:rPr lang="en-US" altLang="zh-CN" sz="2400" dirty="0">
                <a:latin typeface="+mn-ea"/>
              </a:rPr>
              <a:t>{}</a:t>
            </a:r>
            <a:r>
              <a:rPr lang="zh-CN" altLang="zh-CN" sz="2400" dirty="0">
                <a:latin typeface="+mn-ea"/>
              </a:rPr>
              <a:t>”，则按 “</a:t>
            </a:r>
            <a:r>
              <a:rPr lang="en-US" altLang="zh-CN" sz="2400" dirty="0">
                <a:latin typeface="+mn-ea"/>
              </a:rPr>
              <a:t>{}</a:t>
            </a:r>
            <a:r>
              <a:rPr lang="zh-CN" altLang="zh-CN" sz="2400" dirty="0">
                <a:latin typeface="+mn-ea"/>
              </a:rPr>
              <a:t>”出现的顺序分别用</a:t>
            </a:r>
            <a:r>
              <a:rPr lang="en-US" altLang="zh-CN" sz="2400" dirty="0">
                <a:latin typeface="+mn-ea"/>
              </a:rPr>
              <a:t>format ()</a:t>
            </a:r>
            <a:r>
              <a:rPr lang="zh-CN" altLang="zh-CN" sz="2400" dirty="0">
                <a:latin typeface="+mn-ea"/>
              </a:rPr>
              <a:t>方法中的参数进行替换，否则按照序号对应的</a:t>
            </a:r>
            <a:r>
              <a:rPr lang="en-US" altLang="zh-CN" sz="2400" dirty="0">
                <a:latin typeface="+mn-ea"/>
              </a:rPr>
              <a:t>format ()</a:t>
            </a:r>
            <a:r>
              <a:rPr lang="zh-CN" altLang="zh-CN" sz="2400" dirty="0">
                <a:latin typeface="+mn-ea"/>
              </a:rPr>
              <a:t>方法的参数进行替换。</a:t>
            </a:r>
          </a:p>
          <a:p>
            <a:pPr>
              <a:lnSpc>
                <a:spcPct val="150000"/>
              </a:lnSpc>
            </a:pPr>
            <a:r>
              <a:rPr lang="en-US" altLang="zh-CN" sz="2400" dirty="0">
                <a:latin typeface="+mn-ea"/>
              </a:rPr>
              <a:t>       format()</a:t>
            </a:r>
            <a:r>
              <a:rPr lang="zh-CN" altLang="zh-CN" sz="2400" dirty="0">
                <a:latin typeface="+mn-ea"/>
              </a:rPr>
              <a:t>方法还可以对数字进行格式化，包括保留</a:t>
            </a:r>
            <a:r>
              <a:rPr lang="en-US" altLang="zh-CN" sz="2400" dirty="0">
                <a:latin typeface="+mn-ea"/>
              </a:rPr>
              <a:t>n</a:t>
            </a:r>
            <a:r>
              <a:rPr lang="zh-CN" altLang="zh-CN" sz="2400" dirty="0">
                <a:latin typeface="+mn-ea"/>
              </a:rPr>
              <a:t>位小数、数字补齐和显示百分比。</a:t>
            </a:r>
          </a:p>
        </p:txBody>
      </p:sp>
    </p:spTree>
    <p:custDataLst>
      <p:tags r:id="rId1"/>
    </p:custDataLst>
    <p:extLst>
      <p:ext uri="{BB962C8B-B14F-4D97-AF65-F5344CB8AC3E}">
        <p14:creationId xmlns:p14="http://schemas.microsoft.com/office/powerpoint/2010/main" val="7267420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6947" y="1019992"/>
            <a:ext cx="10685417" cy="5632311"/>
          </a:xfrm>
          <a:prstGeom prst="rect">
            <a:avLst/>
          </a:prstGeom>
        </p:spPr>
        <p:txBody>
          <a:bodyPr wrap="square">
            <a:spAutoFit/>
          </a:bodyPr>
          <a:lstStyle/>
          <a:p>
            <a:pPr indent="266700" algn="just">
              <a:spcAft>
                <a:spcPts val="0"/>
              </a:spcAft>
              <a:tabLst>
                <a:tab pos="440055" algn="l"/>
              </a:tabLst>
            </a:pPr>
            <a:r>
              <a:rPr lang="en-US" altLang="zh-CN" sz="2400" kern="100" dirty="0">
                <a:solidFill>
                  <a:srgbClr val="000000"/>
                </a:solidFill>
                <a:latin typeface="+mn-ea"/>
              </a:rPr>
              <a:t>&gt;&gt;&gt; age=18</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name= ‘Jack’</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a:solidFill>
                  <a:srgbClr val="FF0000"/>
                </a:solidFill>
                <a:latin typeface="+mn-ea"/>
              </a:rPr>
              <a:t>print(‘Today {0} was {1} years </a:t>
            </a:r>
            <a:r>
              <a:rPr lang="en-US" altLang="zh-CN" sz="2400" kern="100" dirty="0" err="1">
                <a:solidFill>
                  <a:srgbClr val="FF0000"/>
                </a:solidFill>
                <a:latin typeface="+mn-ea"/>
              </a:rPr>
              <a:t>old’.format</a:t>
            </a:r>
            <a:r>
              <a:rPr lang="en-US" altLang="zh-CN" sz="2400" kern="100" dirty="0">
                <a:solidFill>
                  <a:srgbClr val="FF0000"/>
                </a:solidFill>
                <a:latin typeface="+mn-ea"/>
              </a:rPr>
              <a:t>(name, age))</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a:solidFill>
                  <a:srgbClr val="FF0000"/>
                </a:solidFill>
                <a:latin typeface="+mn-ea"/>
              </a:rPr>
              <a:t>print(‘{0} is a </a:t>
            </a:r>
            <a:r>
              <a:rPr lang="en-US" altLang="zh-CN" sz="2400" kern="100" dirty="0" err="1">
                <a:solidFill>
                  <a:srgbClr val="FF0000"/>
                </a:solidFill>
                <a:latin typeface="+mn-ea"/>
              </a:rPr>
              <a:t>boy’.format</a:t>
            </a:r>
            <a:r>
              <a:rPr lang="en-US" altLang="zh-CN" sz="2400" kern="100" dirty="0">
                <a:solidFill>
                  <a:srgbClr val="FF0000"/>
                </a:solidFill>
                <a:latin typeface="+mn-ea"/>
              </a:rPr>
              <a:t>(name))</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Today Jack was 18 years old</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Jack is a boy</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pi = 3.1415</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a:solidFill>
                  <a:srgbClr val="FF0000"/>
                </a:solidFill>
                <a:latin typeface="+mn-ea"/>
              </a:rPr>
              <a:t>print("{:.2f}".format(pi))</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3.14</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err="1">
                <a:solidFill>
                  <a:srgbClr val="000000"/>
                </a:solidFill>
                <a:latin typeface="+mn-ea"/>
              </a:rPr>
              <a:t>num</a:t>
            </a:r>
            <a:r>
              <a:rPr lang="en-US" altLang="zh-CN" sz="2400" kern="100" dirty="0">
                <a:solidFill>
                  <a:srgbClr val="000000"/>
                </a:solidFill>
                <a:latin typeface="+mn-ea"/>
              </a:rPr>
              <a:t> = 1</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a:solidFill>
                  <a:srgbClr val="FF0000"/>
                </a:solidFill>
                <a:latin typeface="+mn-ea"/>
              </a:rPr>
              <a:t>print("{:0&gt;3d}".format(</a:t>
            </a:r>
            <a:r>
              <a:rPr lang="en-US" altLang="zh-CN" sz="2400" kern="100" dirty="0" err="1">
                <a:solidFill>
                  <a:srgbClr val="FF0000"/>
                </a:solidFill>
                <a:latin typeface="+mn-ea"/>
              </a:rPr>
              <a:t>num</a:t>
            </a:r>
            <a:r>
              <a:rPr lang="en-US" altLang="zh-CN" sz="2400" kern="100" dirty="0">
                <a:solidFill>
                  <a:srgbClr val="FF0000"/>
                </a:solidFill>
                <a:latin typeface="+mn-ea"/>
              </a:rPr>
              <a:t>))</a:t>
            </a:r>
            <a:endParaRPr lang="zh-CN" altLang="zh-CN" sz="2400" kern="100" dirty="0">
              <a:solidFill>
                <a:srgbClr val="FF0000"/>
              </a:solidFill>
              <a:latin typeface="+mn-ea"/>
            </a:endParaRPr>
          </a:p>
          <a:p>
            <a:pPr indent="266700" algn="just">
              <a:spcAft>
                <a:spcPts val="0"/>
              </a:spcAft>
              <a:tabLst>
                <a:tab pos="440055" algn="l"/>
              </a:tabLst>
            </a:pPr>
            <a:r>
              <a:rPr lang="en-US" altLang="zh-CN" sz="2400" kern="100" dirty="0">
                <a:solidFill>
                  <a:srgbClr val="000000"/>
                </a:solidFill>
                <a:latin typeface="+mn-ea"/>
              </a:rPr>
              <a:t>001</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a:t>
            </a:r>
            <a:r>
              <a:rPr lang="en-US" altLang="zh-CN" sz="2400" kern="100" dirty="0" err="1">
                <a:solidFill>
                  <a:srgbClr val="000000"/>
                </a:solidFill>
                <a:latin typeface="+mn-ea"/>
              </a:rPr>
              <a:t>num</a:t>
            </a:r>
            <a:r>
              <a:rPr lang="en-US" altLang="zh-CN" sz="2400" kern="100" dirty="0">
                <a:solidFill>
                  <a:srgbClr val="000000"/>
                </a:solidFill>
                <a:latin typeface="+mn-ea"/>
              </a:rPr>
              <a:t> = 0.1</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&gt;&gt;&gt; print("</a:t>
            </a:r>
            <a:r>
              <a:rPr lang="en-US" altLang="zh-CN" sz="2400" b="1" kern="100" dirty="0">
                <a:solidFill>
                  <a:srgbClr val="000000"/>
                </a:solidFill>
                <a:latin typeface="+mn-ea"/>
              </a:rPr>
              <a:t>{:.0%}</a:t>
            </a:r>
            <a:r>
              <a:rPr lang="en-US" altLang="zh-CN" sz="2400" kern="100" dirty="0">
                <a:solidFill>
                  <a:srgbClr val="000000"/>
                </a:solidFill>
                <a:latin typeface="+mn-ea"/>
              </a:rPr>
              <a:t>".format(</a:t>
            </a:r>
            <a:r>
              <a:rPr lang="en-US" altLang="zh-CN" sz="2400" kern="100" dirty="0" err="1">
                <a:solidFill>
                  <a:srgbClr val="000000"/>
                </a:solidFill>
                <a:latin typeface="+mn-ea"/>
              </a:rPr>
              <a:t>num</a:t>
            </a:r>
            <a:r>
              <a:rPr lang="en-US" altLang="zh-CN" sz="2400" kern="100" dirty="0">
                <a:solidFill>
                  <a:srgbClr val="000000"/>
                </a:solidFill>
                <a:latin typeface="+mn-ea"/>
              </a:rPr>
              <a:t>))</a:t>
            </a:r>
            <a:endParaRPr lang="zh-CN" altLang="zh-CN" sz="2400" kern="100" dirty="0">
              <a:latin typeface="+mn-ea"/>
            </a:endParaRPr>
          </a:p>
          <a:p>
            <a:pPr indent="266700" algn="just">
              <a:spcAft>
                <a:spcPts val="0"/>
              </a:spcAft>
              <a:tabLst>
                <a:tab pos="440055" algn="l"/>
              </a:tabLst>
            </a:pPr>
            <a:r>
              <a:rPr lang="en-US" altLang="zh-CN" sz="2400" kern="100" dirty="0">
                <a:solidFill>
                  <a:srgbClr val="000000"/>
                </a:solidFill>
                <a:latin typeface="+mn-ea"/>
              </a:rPr>
              <a:t>10%</a:t>
            </a:r>
            <a:endParaRPr lang="zh-CN" altLang="zh-CN" sz="2400" kern="100" dirty="0">
              <a:latin typeface="+mn-ea"/>
            </a:endParaRPr>
          </a:p>
        </p:txBody>
      </p:sp>
    </p:spTree>
    <p:custDataLst>
      <p:tags r:id="rId1"/>
    </p:custDataLst>
    <p:extLst>
      <p:ext uri="{BB962C8B-B14F-4D97-AF65-F5344CB8AC3E}">
        <p14:creationId xmlns:p14="http://schemas.microsoft.com/office/powerpoint/2010/main" val="1056804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9E1B3F7A-99B7-4847-BE46-828C4F4EC507}"/>
              </a:ext>
            </a:extLst>
          </p:cNvPr>
          <p:cNvSpPr>
            <a:spLocks noChangeArrowheads="1"/>
          </p:cNvSpPr>
          <p:nvPr/>
        </p:nvSpPr>
        <p:spPr bwMode="auto">
          <a:xfrm>
            <a:off x="1201560" y="1151366"/>
            <a:ext cx="1056372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720725">
              <a:lnSpc>
                <a:spcPct val="150000"/>
              </a:lnSpc>
            </a:pPr>
            <a:r>
              <a:rPr lang="zh-CN" altLang="en-US" sz="2400" dirty="0">
                <a:latin typeface="微软雅黑" pitchFamily="34" charset="-122"/>
                <a:ea typeface="微软雅黑" pitchFamily="34" charset="-122"/>
              </a:rPr>
              <a:t>实例：绝对温标又称开氏温标、热力学温标，是热力学和统计物理中的重要参数之一，也是国际单位制七个基本物理量之一。绝对温标的单位为开尔文（简称开，符号为</a:t>
            </a:r>
            <a:r>
              <a:rPr lang="en-US" altLang="zh-CN" sz="2400" dirty="0">
                <a:latin typeface="微软雅黑" pitchFamily="34" charset="-122"/>
                <a:ea typeface="微软雅黑" pitchFamily="34" charset="-122"/>
              </a:rPr>
              <a:t>K</a:t>
            </a:r>
            <a:r>
              <a:rPr lang="zh-CN" altLang="en-US" sz="2400" dirty="0">
                <a:latin typeface="微软雅黑" pitchFamily="34" charset="-122"/>
                <a:ea typeface="微软雅黑" pitchFamily="34" charset="-122"/>
              </a:rPr>
              <a:t>），绝对温标的</a:t>
            </a:r>
            <a:r>
              <a:rPr lang="zh-CN" altLang="en-US" sz="2400" dirty="0">
                <a:solidFill>
                  <a:srgbClr val="1353A2"/>
                </a:solidFill>
                <a:latin typeface="微软雅黑" pitchFamily="34" charset="-122"/>
                <a:ea typeface="微软雅黑" pitchFamily="34" charset="-122"/>
              </a:rPr>
              <a:t>零度</a:t>
            </a:r>
            <a:r>
              <a:rPr lang="zh-CN" altLang="en-US" sz="2400" dirty="0">
                <a:latin typeface="微软雅黑" pitchFamily="34" charset="-122"/>
                <a:ea typeface="微软雅黑" pitchFamily="34" charset="-122"/>
              </a:rPr>
              <a:t>对应我们日常使用的摄氏温度（单位为摄氏度，简称度，符号为℃）的</a:t>
            </a:r>
            <a:r>
              <a:rPr lang="en-US" altLang="zh-CN" sz="2400" dirty="0">
                <a:latin typeface="微软雅黑" pitchFamily="34" charset="-122"/>
                <a:ea typeface="微软雅黑" pitchFamily="34" charset="-122"/>
              </a:rPr>
              <a:t>-</a:t>
            </a:r>
            <a:r>
              <a:rPr lang="en-US" altLang="zh-CN" sz="2400" dirty="0">
                <a:solidFill>
                  <a:srgbClr val="1353A2"/>
                </a:solidFill>
                <a:latin typeface="微软雅黑" pitchFamily="34" charset="-122"/>
                <a:ea typeface="微软雅黑" pitchFamily="34" charset="-122"/>
              </a:rPr>
              <a:t>273.15℃</a:t>
            </a:r>
            <a:r>
              <a:rPr lang="zh-CN" altLang="en-US" sz="2400" dirty="0">
                <a:solidFill>
                  <a:schemeClr val="bg1">
                    <a:lumMod val="50000"/>
                  </a:schemeClr>
                </a:solidFill>
                <a:latin typeface="微软雅黑" pitchFamily="34" charset="-122"/>
                <a:ea typeface="微软雅黑" pitchFamily="34" charset="-122"/>
              </a:rPr>
              <a:t>。</a:t>
            </a:r>
            <a:r>
              <a:rPr lang="zh-CN" altLang="en-US" sz="2400" dirty="0">
                <a:latin typeface="微软雅黑" pitchFamily="34" charset="-122"/>
                <a:ea typeface="微软雅黑" pitchFamily="34" charset="-122"/>
              </a:rPr>
              <a:t>要求编写代码，将用户输入的</a:t>
            </a:r>
            <a:r>
              <a:rPr lang="zh-CN" altLang="en-US" sz="2400" dirty="0">
                <a:solidFill>
                  <a:srgbClr val="FF0000"/>
                </a:solidFill>
                <a:latin typeface="微软雅黑" pitchFamily="34" charset="-122"/>
                <a:ea typeface="微软雅黑" pitchFamily="34" charset="-122"/>
              </a:rPr>
              <a:t>摄氏温度转换为绝对温标</a:t>
            </a:r>
            <a:r>
              <a:rPr lang="zh-CN" altLang="en-US" sz="2400" dirty="0">
                <a:latin typeface="微软雅黑" pitchFamily="34" charset="-122"/>
                <a:ea typeface="微软雅黑" pitchFamily="34" charset="-122"/>
              </a:rPr>
              <a:t>标识的开氏温标。</a:t>
            </a:r>
          </a:p>
        </p:txBody>
      </p:sp>
      <p:sp>
        <p:nvSpPr>
          <p:cNvPr id="8" name="文本框 7">
            <a:extLst>
              <a:ext uri="{FF2B5EF4-FFF2-40B4-BE49-F238E27FC236}">
                <a16:creationId xmlns:a16="http://schemas.microsoft.com/office/drawing/2014/main" id="{B2753080-300C-4737-86D8-3A5A86979373}"/>
              </a:ext>
            </a:extLst>
          </p:cNvPr>
          <p:cNvSpPr txBox="1"/>
          <p:nvPr/>
        </p:nvSpPr>
        <p:spPr>
          <a:xfrm>
            <a:off x="2776879" y="4164935"/>
            <a:ext cx="8871469" cy="2308324"/>
          </a:xfrm>
          <a:prstGeom prst="rect">
            <a:avLst/>
          </a:prstGeom>
          <a:gradFill>
            <a:gsLst>
              <a:gs pos="0">
                <a:schemeClr val="accent6">
                  <a:lumMod val="20000"/>
                  <a:lumOff val="80000"/>
                </a:schemeClr>
              </a:gs>
              <a:gs pos="100000">
                <a:schemeClr val="accent1">
                  <a:lumMod val="30000"/>
                  <a:lumOff val="70000"/>
                </a:schemeClr>
              </a:gs>
            </a:gsLst>
            <a:lin ang="2400000" scaled="0"/>
          </a:gradFill>
        </p:spPr>
        <p:txBody>
          <a:bodyPr wrap="square">
            <a:spAutoFit/>
          </a:bodyPr>
          <a:lstStyle/>
          <a:p>
            <a:pPr indent="228600" algn="just">
              <a:lnSpc>
                <a:spcPct val="150000"/>
              </a:lnSpc>
              <a:tabLst>
                <a:tab pos="90170" algn="l"/>
                <a:tab pos="90170" algn="l"/>
                <a:tab pos="1910080" algn="l"/>
              </a:tabLst>
            </a:pPr>
            <a:r>
              <a:rPr lang="en-US" altLang="zh-CN" sz="2400"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T(K)=t(℃)+273.15</a:t>
            </a:r>
          </a:p>
          <a:p>
            <a:pPr indent="228600" algn="just">
              <a:lnSpc>
                <a:spcPct val="150000"/>
              </a:lnSpc>
              <a:tabLst>
                <a:tab pos="90170" algn="l"/>
                <a:tab pos="90170" algn="l"/>
                <a:tab pos="1910080" algn="l"/>
              </a:tabLst>
            </a:pPr>
            <a:r>
              <a:rPr lang="en-US" altLang="zh-CN" sz="2400" kern="1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celsius</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 float(input("</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请输入摄氏温度：</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28600" algn="just">
              <a:lnSpc>
                <a:spcPct val="150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kelvin = </a:t>
            </a:r>
            <a:r>
              <a:rPr lang="en-US" altLang="zh-CN" sz="2400" kern="1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celsius</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+ 273.15</a:t>
            </a:r>
          </a:p>
          <a:p>
            <a:pPr indent="228600" algn="just">
              <a:lnSpc>
                <a:spcPct val="150000"/>
              </a:lnSpc>
              <a:tabLst>
                <a:tab pos="90170" algn="l"/>
                <a:tab pos="90170" algn="l"/>
                <a:tab pos="1910080" algn="l"/>
              </a:tabLst>
            </a:pP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print(" %d ℃</a:t>
            </a:r>
            <a:r>
              <a:rPr lang="zh-CN" altLang="en-US"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对应的开氏温标为：</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%.2f"%(</a:t>
            </a:r>
            <a:r>
              <a:rPr lang="en-US" altLang="zh-CN" sz="2400" kern="1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celsius,kelvin</a:t>
            </a:r>
            <a:r>
              <a:rPr lang="en-US" altLang="zh-CN" sz="2400"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Picture 2">
            <a:extLst>
              <a:ext uri="{FF2B5EF4-FFF2-40B4-BE49-F238E27FC236}">
                <a16:creationId xmlns:a16="http://schemas.microsoft.com/office/drawing/2014/main" id="{5611BFDD-06CD-4CB7-843D-C0E8C524593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970" y="4403831"/>
            <a:ext cx="1965338" cy="1609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67589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2CBAF7D9-A019-4782-93F6-110EE6B8E869}"/>
              </a:ext>
            </a:extLst>
          </p:cNvPr>
          <p:cNvSpPr txBox="1"/>
          <p:nvPr/>
        </p:nvSpPr>
        <p:spPr>
          <a:xfrm>
            <a:off x="724935" y="368611"/>
            <a:ext cx="4526075" cy="1077218"/>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zh-CN" sz="3200" dirty="0">
                <a:solidFill>
                  <a:srgbClr val="1353A2"/>
                </a:solidFill>
                <a:latin typeface="微软雅黑" panose="020B0503020204020204" charset="-122"/>
                <a:ea typeface="微软雅黑" panose="020B0503020204020204" charset="-122"/>
              </a:rPr>
              <a:t>实现数据输</a:t>
            </a:r>
            <a:r>
              <a:rPr lang="zh-CN" altLang="en-US" sz="3200" dirty="0">
                <a:solidFill>
                  <a:srgbClr val="1353A2"/>
                </a:solidFill>
                <a:latin typeface="微软雅黑" panose="020B0503020204020204" charset="-122"/>
                <a:ea typeface="微软雅黑" panose="020B0503020204020204" charset="-122"/>
              </a:rPr>
              <a:t>出</a:t>
            </a:r>
            <a:r>
              <a:rPr lang="zh-CN" altLang="zh-CN" sz="3200" dirty="0">
                <a:solidFill>
                  <a:srgbClr val="1353A2"/>
                </a:solidFill>
                <a:latin typeface="微软雅黑" panose="020B0503020204020204" charset="-122"/>
                <a:ea typeface="微软雅黑" panose="020B0503020204020204" charset="-122"/>
              </a:rPr>
              <a:t>的方法</a:t>
            </a:r>
          </a:p>
          <a:p>
            <a:pPr fontAlgn="auto">
              <a:spcBef>
                <a:spcPts val="0"/>
              </a:spcBef>
              <a:spcAft>
                <a:spcPts val="0"/>
              </a:spcAft>
              <a:defRPr/>
            </a:pPr>
            <a:endParaRPr lang="zh-CN" altLang="en-US" sz="3200" dirty="0">
              <a:solidFill>
                <a:srgbClr val="1353A2"/>
              </a:solidFill>
              <a:latin typeface="微软雅黑" panose="020B0503020204020204" charset="-122"/>
              <a:ea typeface="微软雅黑" panose="020B0503020204020204" charset="-122"/>
            </a:endParaRPr>
          </a:p>
        </p:txBody>
      </p:sp>
      <p:sp>
        <p:nvSpPr>
          <p:cNvPr id="15" name="TextBox 1">
            <a:extLst>
              <a:ext uri="{FF2B5EF4-FFF2-40B4-BE49-F238E27FC236}">
                <a16:creationId xmlns:a16="http://schemas.microsoft.com/office/drawing/2014/main" id="{A84D9C85-6D43-4B4A-84B5-E75287AF99E1}"/>
              </a:ext>
            </a:extLst>
          </p:cNvPr>
          <p:cNvSpPr txBox="1"/>
          <p:nvPr/>
        </p:nvSpPr>
        <p:spPr>
          <a:xfrm>
            <a:off x="1208191" y="1319827"/>
            <a:ext cx="4042819" cy="492443"/>
          </a:xfrm>
          <a:prstGeom prst="rect">
            <a:avLst/>
          </a:prstGeom>
          <a:noFill/>
          <a:effectLst>
            <a:reflection blurRad="6350" stA="50000" endA="300" endPos="38500" dist="50800" dir="5400000" sy="-100000" algn="bl" rotWithShape="0"/>
          </a:effectLst>
        </p:spPr>
        <p:txBody>
          <a:bodyPr wrap="square">
            <a:spAutoFit/>
          </a:bodyPr>
          <a:lstStyle/>
          <a:p>
            <a:pPr marL="457200" indent="-457200">
              <a:buFont typeface="Arial" panose="020B0604020202020204" pitchFamily="34" charset="0"/>
              <a:buChar char="•"/>
              <a:defRPr/>
            </a:pPr>
            <a:r>
              <a:rPr lang="zh-CN" altLang="en-US" sz="2600" dirty="0">
                <a:solidFill>
                  <a:srgbClr val="1353A2"/>
                </a:solidFill>
                <a:latin typeface="微软雅黑" panose="020B0503020204020204" charset="-122"/>
                <a:ea typeface="微软雅黑" panose="020B0503020204020204" charset="-122"/>
              </a:rPr>
              <a:t>将数据写入文件</a:t>
            </a:r>
            <a:endParaRPr lang="zh-CN" altLang="en-US" sz="2600" dirty="0">
              <a:solidFill>
                <a:srgbClr val="1353A2"/>
              </a:solidFill>
              <a:latin typeface="微软雅黑" panose="020B0503020204020204" charset="-122"/>
              <a:ea typeface="微软雅黑" panose="020B0503020204020204" charset="-122"/>
              <a:sym typeface="+mn-ea"/>
            </a:endParaRPr>
          </a:p>
        </p:txBody>
      </p:sp>
      <p:sp>
        <p:nvSpPr>
          <p:cNvPr id="16" name="矩形 15"/>
          <p:cNvSpPr/>
          <p:nvPr/>
        </p:nvSpPr>
        <p:spPr>
          <a:xfrm>
            <a:off x="927532" y="1935665"/>
            <a:ext cx="10840161" cy="1689052"/>
          </a:xfrm>
          <a:prstGeom prst="rect">
            <a:avLst/>
          </a:prstGeom>
        </p:spPr>
        <p:txBody>
          <a:bodyPr wrap="square">
            <a:spAutoFit/>
          </a:bodyPr>
          <a:lstStyle/>
          <a:p>
            <a:pPr>
              <a:lnSpc>
                <a:spcPct val="150000"/>
              </a:lnSpc>
            </a:pPr>
            <a:r>
              <a:rPr lang="en-US" altLang="zh-CN" sz="2400" dirty="0">
                <a:latin typeface="+mn-ea"/>
                <a:cs typeface="Times New Roman" panose="02020603050405020304" pitchFamily="18" charset="0"/>
              </a:rPr>
              <a:t>      </a:t>
            </a:r>
            <a:r>
              <a:rPr lang="zh-CN" altLang="zh-CN" sz="2400" dirty="0">
                <a:latin typeface="+mn-ea"/>
                <a:cs typeface="Times New Roman" panose="02020603050405020304" pitchFamily="18" charset="0"/>
              </a:rPr>
              <a:t>将数据写入文件是</a:t>
            </a:r>
            <a:r>
              <a:rPr lang="en-US" altLang="zh-CN" sz="2400" dirty="0">
                <a:latin typeface="+mn-ea"/>
                <a:cs typeface="Times New Roman" panose="02020603050405020304" pitchFamily="18" charset="0"/>
              </a:rPr>
              <a:t>Python</a:t>
            </a:r>
            <a:r>
              <a:rPr lang="zh-CN" altLang="zh-CN" sz="2400" dirty="0">
                <a:latin typeface="+mn-ea"/>
                <a:cs typeface="Times New Roman" panose="02020603050405020304" pitchFamily="18" charset="0"/>
              </a:rPr>
              <a:t>语言中另一种常用的数据输出方法。可以使用</a:t>
            </a:r>
            <a:r>
              <a:rPr lang="en-US" altLang="zh-CN" sz="2400" dirty="0">
                <a:latin typeface="+mn-ea"/>
                <a:cs typeface="Times New Roman" panose="02020603050405020304" pitchFamily="18" charset="0"/>
              </a:rPr>
              <a:t>open()</a:t>
            </a:r>
            <a:r>
              <a:rPr lang="zh-CN" altLang="zh-CN" sz="2400" dirty="0">
                <a:latin typeface="+mn-ea"/>
                <a:cs typeface="Times New Roman" panose="02020603050405020304" pitchFamily="18" charset="0"/>
              </a:rPr>
              <a:t>函数以写模式（</a:t>
            </a:r>
            <a:r>
              <a:rPr lang="en-US" altLang="zh-CN" sz="2400" dirty="0">
                <a:latin typeface="+mn-ea"/>
                <a:cs typeface="Times New Roman" panose="02020603050405020304" pitchFamily="18" charset="0"/>
              </a:rPr>
              <a:t>w</a:t>
            </a:r>
            <a:r>
              <a:rPr lang="zh-CN" altLang="zh-CN" sz="2400" dirty="0">
                <a:latin typeface="+mn-ea"/>
                <a:cs typeface="Times New Roman" panose="02020603050405020304" pitchFamily="18" charset="0"/>
              </a:rPr>
              <a:t>）或追加模式（</a:t>
            </a:r>
            <a:r>
              <a:rPr lang="en-US" altLang="zh-CN" sz="2400" dirty="0">
                <a:latin typeface="+mn-ea"/>
                <a:cs typeface="Times New Roman" panose="02020603050405020304" pitchFamily="18" charset="0"/>
              </a:rPr>
              <a:t>a</a:t>
            </a:r>
            <a:r>
              <a:rPr lang="zh-CN" altLang="zh-CN" sz="2400" dirty="0">
                <a:latin typeface="+mn-ea"/>
                <a:cs typeface="Times New Roman" panose="02020603050405020304" pitchFamily="18" charset="0"/>
              </a:rPr>
              <a:t>）打开一个文件，并使用文件对象的</a:t>
            </a:r>
            <a:r>
              <a:rPr lang="en-US" altLang="zh-CN" sz="2400" dirty="0">
                <a:latin typeface="+mn-ea"/>
                <a:cs typeface="Times New Roman" panose="02020603050405020304" pitchFamily="18" charset="0"/>
              </a:rPr>
              <a:t>write()</a:t>
            </a:r>
            <a:r>
              <a:rPr lang="zh-CN" altLang="zh-CN" sz="2400" dirty="0">
                <a:latin typeface="+mn-ea"/>
                <a:cs typeface="Times New Roman" panose="02020603050405020304" pitchFamily="18" charset="0"/>
              </a:rPr>
              <a:t>方法将数据写入文件。</a:t>
            </a:r>
            <a:r>
              <a:rPr lang="zh-CN" altLang="en-US" sz="2400" dirty="0">
                <a:latin typeface="+mn-ea"/>
                <a:cs typeface="Times New Roman" panose="02020603050405020304" pitchFamily="18" charset="0"/>
              </a:rPr>
              <a:t>该方法将在项目</a:t>
            </a:r>
            <a:r>
              <a:rPr lang="en-US" altLang="zh-CN" sz="2400" dirty="0">
                <a:latin typeface="+mn-ea"/>
                <a:cs typeface="Times New Roman" panose="02020603050405020304" pitchFamily="18" charset="0"/>
              </a:rPr>
              <a:t>9</a:t>
            </a:r>
            <a:r>
              <a:rPr lang="zh-CN" altLang="en-US" sz="2400" dirty="0">
                <a:latin typeface="+mn-ea"/>
                <a:cs typeface="Times New Roman" panose="02020603050405020304" pitchFamily="18" charset="0"/>
              </a:rPr>
              <a:t>具体介绍。</a:t>
            </a:r>
            <a:endParaRPr lang="zh-CN" altLang="en-US" sz="2400" dirty="0">
              <a:latin typeface="+mn-ea"/>
            </a:endParaRPr>
          </a:p>
        </p:txBody>
      </p:sp>
      <p:pic>
        <p:nvPicPr>
          <p:cNvPr id="4" name="图片 3">
            <a:extLst>
              <a:ext uri="{FF2B5EF4-FFF2-40B4-BE49-F238E27FC236}">
                <a16:creationId xmlns:a16="http://schemas.microsoft.com/office/drawing/2014/main" id="{82B682BA-1AEF-4503-97EC-8AC090664A05}"/>
              </a:ext>
            </a:extLst>
          </p:cNvPr>
          <p:cNvPicPr>
            <a:picLocks noChangeAspect="1"/>
          </p:cNvPicPr>
          <p:nvPr/>
        </p:nvPicPr>
        <p:blipFill>
          <a:blip r:embed="rId3"/>
          <a:stretch>
            <a:fillRect/>
          </a:stretch>
        </p:blipFill>
        <p:spPr>
          <a:xfrm>
            <a:off x="1798031" y="3821961"/>
            <a:ext cx="9081560" cy="1782134"/>
          </a:xfrm>
          <a:prstGeom prst="rect">
            <a:avLst/>
          </a:prstGeom>
        </p:spPr>
      </p:pic>
    </p:spTree>
    <p:custDataLst>
      <p:tags r:id="rId1"/>
    </p:custDataLst>
    <p:extLst>
      <p:ext uri="{BB962C8B-B14F-4D97-AF65-F5344CB8AC3E}">
        <p14:creationId xmlns:p14="http://schemas.microsoft.com/office/powerpoint/2010/main" val="669793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打印购物小票</a:t>
            </a:r>
            <a:endParaRPr lang="zh-CN" altLang="zh-CN" sz="2800" dirty="0">
              <a:solidFill>
                <a:schemeClr val="accent4">
                  <a:lumMod val="75000"/>
                </a:schemeClr>
              </a:solidFill>
              <a:latin typeface="微软雅黑" pitchFamily="34" charset="-122"/>
              <a:ea typeface="微软雅黑" pitchFamily="34" charset="-122"/>
            </a:endParaRPr>
          </a:p>
        </p:txBody>
      </p:sp>
      <p:sp>
        <p:nvSpPr>
          <p:cNvPr id="6" name="矩形 5">
            <a:extLst>
              <a:ext uri="{FF2B5EF4-FFF2-40B4-BE49-F238E27FC236}">
                <a16:creationId xmlns:a16="http://schemas.microsoft.com/office/drawing/2014/main" id="{F58C9304-C2B5-41F0-93E6-B65D3E68BAC2}"/>
              </a:ext>
            </a:extLst>
          </p:cNvPr>
          <p:cNvSpPr/>
          <p:nvPr/>
        </p:nvSpPr>
        <p:spPr>
          <a:xfrm>
            <a:off x="752089" y="1025237"/>
            <a:ext cx="11135111" cy="1754326"/>
          </a:xfrm>
          <a:prstGeom prst="rect">
            <a:avLst/>
          </a:prstGeom>
        </p:spPr>
        <p:txBody>
          <a:bodyPr wrap="square">
            <a:spAutoFit/>
          </a:bodyPr>
          <a:lstStyle/>
          <a:p>
            <a:pPr>
              <a:lnSpc>
                <a:spcPct val="150000"/>
              </a:lnSpc>
            </a:pPr>
            <a:r>
              <a:rPr kumimoji="1" lang="zh-CN" altLang="en-US" sz="2400" dirty="0">
                <a:latin typeface="微软雅黑" pitchFamily="34" charset="-122"/>
                <a:ea typeface="微软雅黑" pitchFamily="34" charset="-122"/>
              </a:rPr>
              <a:t>       购物小票又称购物收据，是指消费者购买商品时由商场或其它商业机构给用户留存的销售凭据。购物小票中一般会包含用户购买的</a:t>
            </a:r>
            <a:r>
              <a:rPr kumimoji="1" lang="zh-CN" altLang="en-US" sz="2400" dirty="0">
                <a:solidFill>
                  <a:srgbClr val="FF0000"/>
                </a:solidFill>
                <a:latin typeface="微软雅黑" pitchFamily="34" charset="-122"/>
                <a:ea typeface="微软雅黑" pitchFamily="34" charset="-122"/>
              </a:rPr>
              <a:t>商品名称、数量、单价</a:t>
            </a:r>
            <a:r>
              <a:rPr kumimoji="1" lang="zh-CN" altLang="en-US" sz="2400" dirty="0">
                <a:latin typeface="微软雅黑" pitchFamily="34" charset="-122"/>
                <a:ea typeface="微软雅黑" pitchFamily="34" charset="-122"/>
              </a:rPr>
              <a:t>以及</a:t>
            </a:r>
            <a:r>
              <a:rPr kumimoji="1" lang="zh-CN" altLang="en-US" sz="2400" dirty="0">
                <a:solidFill>
                  <a:srgbClr val="FF0000"/>
                </a:solidFill>
                <a:latin typeface="微软雅黑" pitchFamily="34" charset="-122"/>
                <a:ea typeface="微软雅黑" pitchFamily="34" charset="-122"/>
              </a:rPr>
              <a:t>总金额</a:t>
            </a:r>
            <a:r>
              <a:rPr kumimoji="1" lang="zh-CN" altLang="en-US" sz="2400" dirty="0">
                <a:latin typeface="微软雅黑" pitchFamily="34" charset="-122"/>
                <a:ea typeface="微软雅黑" pitchFamily="34" charset="-122"/>
              </a:rPr>
              <a:t>等信息。本实例要求编写代码，实现打印购物小票的功能。</a:t>
            </a:r>
          </a:p>
        </p:txBody>
      </p:sp>
      <p:sp>
        <p:nvSpPr>
          <p:cNvPr id="10" name="文本框 9">
            <a:extLst>
              <a:ext uri="{FF2B5EF4-FFF2-40B4-BE49-F238E27FC236}">
                <a16:creationId xmlns:a16="http://schemas.microsoft.com/office/drawing/2014/main" id="{1466F3FF-A1FB-458D-8BB4-3B39FB77AE66}"/>
              </a:ext>
            </a:extLst>
          </p:cNvPr>
          <p:cNvSpPr txBox="1"/>
          <p:nvPr/>
        </p:nvSpPr>
        <p:spPr>
          <a:xfrm>
            <a:off x="4964215" y="2610683"/>
            <a:ext cx="4899804" cy="3970318"/>
          </a:xfrm>
          <a:prstGeom prst="rect">
            <a:avLst/>
          </a:prstGeom>
          <a:solidFill>
            <a:schemeClr val="bg2"/>
          </a:solidFill>
        </p:spPr>
        <p:txBody>
          <a:bodyPr wrap="square" rtlCol="0">
            <a:spAutoFit/>
          </a:bodyPr>
          <a:lstStyle/>
          <a:p>
            <a:r>
              <a:rPr lang="en-US" altLang="zh-CN" dirty="0"/>
              <a:t># </a:t>
            </a:r>
            <a:r>
              <a:rPr lang="zh-CN" altLang="zh-CN" dirty="0"/>
              <a:t>打印购物小票</a:t>
            </a:r>
          </a:p>
          <a:p>
            <a:r>
              <a:rPr lang="en-US" altLang="zh-CN" dirty="0"/>
              <a:t>print("</a:t>
            </a:r>
            <a:r>
              <a:rPr lang="zh-CN" altLang="zh-CN" dirty="0"/>
              <a:t>单号：</a:t>
            </a:r>
            <a:r>
              <a:rPr lang="en-US" altLang="zh-CN" dirty="0"/>
              <a:t> DH20230923001")</a:t>
            </a:r>
            <a:endParaRPr lang="zh-CN" altLang="zh-CN" dirty="0"/>
          </a:p>
          <a:p>
            <a:r>
              <a:rPr lang="en-US" altLang="zh-CN" dirty="0"/>
              <a:t>print("</a:t>
            </a:r>
            <a:r>
              <a:rPr lang="zh-CN" altLang="zh-CN" dirty="0"/>
              <a:t>时间：</a:t>
            </a:r>
            <a:r>
              <a:rPr lang="en-US" altLang="zh-CN" dirty="0"/>
              <a:t>2023-09-23 08</a:t>
            </a:r>
            <a:r>
              <a:rPr lang="zh-CN" altLang="zh-CN" dirty="0"/>
              <a:t>：</a:t>
            </a:r>
            <a:r>
              <a:rPr lang="en-US" altLang="zh-CN" dirty="0"/>
              <a:t>56:14")</a:t>
            </a:r>
            <a:endParaRPr lang="zh-CN" altLang="zh-CN" dirty="0"/>
          </a:p>
          <a:p>
            <a:r>
              <a:rPr lang="en-US" altLang="zh-CN" dirty="0"/>
              <a:t>print(".................................")</a:t>
            </a:r>
            <a:endParaRPr lang="zh-CN" altLang="zh-CN" dirty="0"/>
          </a:p>
          <a:p>
            <a:r>
              <a:rPr lang="en-US" altLang="zh-CN" dirty="0"/>
              <a:t>print("</a:t>
            </a:r>
            <a:r>
              <a:rPr lang="zh-CN" altLang="zh-CN" dirty="0"/>
              <a:t>名称</a:t>
            </a:r>
            <a:r>
              <a:rPr lang="en-US" altLang="zh-CN" dirty="0"/>
              <a:t>         </a:t>
            </a:r>
            <a:r>
              <a:rPr lang="zh-CN" altLang="zh-CN" dirty="0"/>
              <a:t>数量</a:t>
            </a:r>
            <a:r>
              <a:rPr lang="en-US" altLang="zh-CN" dirty="0"/>
              <a:t>   </a:t>
            </a:r>
            <a:r>
              <a:rPr lang="zh-CN" altLang="zh-CN" dirty="0"/>
              <a:t>单价</a:t>
            </a:r>
            <a:r>
              <a:rPr lang="en-US" altLang="zh-CN" dirty="0"/>
              <a:t>   </a:t>
            </a:r>
            <a:r>
              <a:rPr lang="zh-CN" altLang="zh-CN" dirty="0"/>
              <a:t>金额</a:t>
            </a:r>
            <a:r>
              <a:rPr lang="en-US" altLang="zh-CN" dirty="0"/>
              <a:t>")</a:t>
            </a:r>
            <a:endParaRPr lang="zh-CN" altLang="zh-CN" dirty="0"/>
          </a:p>
          <a:p>
            <a:r>
              <a:rPr lang="en-US" altLang="zh-CN" dirty="0"/>
              <a:t>print("</a:t>
            </a:r>
            <a:r>
              <a:rPr lang="zh-CN" altLang="zh-CN" dirty="0"/>
              <a:t>金士顿</a:t>
            </a:r>
            <a:r>
              <a:rPr lang="en-US" altLang="zh-CN" dirty="0"/>
              <a:t>U</a:t>
            </a:r>
            <a:r>
              <a:rPr lang="zh-CN" altLang="zh-CN" dirty="0"/>
              <a:t>盘</a:t>
            </a:r>
            <a:r>
              <a:rPr lang="en-US" altLang="zh-CN" dirty="0"/>
              <a:t>32G   1     70.00 70.00 ")</a:t>
            </a:r>
            <a:endParaRPr lang="zh-CN" altLang="zh-CN" dirty="0"/>
          </a:p>
          <a:p>
            <a:r>
              <a:rPr lang="en-US" altLang="zh-CN" dirty="0"/>
              <a:t>print("</a:t>
            </a:r>
            <a:r>
              <a:rPr lang="zh-CN" altLang="zh-CN" dirty="0"/>
              <a:t>摄像头</a:t>
            </a:r>
            <a:r>
              <a:rPr lang="en-US" altLang="zh-CN" dirty="0"/>
              <a:t>         1     50.00 50.00 ")</a:t>
            </a:r>
            <a:endParaRPr lang="zh-CN" altLang="zh-CN" dirty="0"/>
          </a:p>
          <a:p>
            <a:r>
              <a:rPr lang="en-US" altLang="zh-CN" dirty="0"/>
              <a:t>print("USB</a:t>
            </a:r>
            <a:r>
              <a:rPr lang="zh-CN" altLang="zh-CN" dirty="0"/>
              <a:t>转接器</a:t>
            </a:r>
            <a:r>
              <a:rPr lang="en-US" altLang="zh-CN" dirty="0"/>
              <a:t>      1     8.00  8.00 ")</a:t>
            </a:r>
            <a:endParaRPr lang="zh-CN" altLang="zh-CN" dirty="0"/>
          </a:p>
          <a:p>
            <a:r>
              <a:rPr lang="en-US" altLang="zh-CN" dirty="0"/>
              <a:t>print("</a:t>
            </a:r>
            <a:r>
              <a:rPr lang="zh-CN" altLang="zh-CN" dirty="0"/>
              <a:t>网线</a:t>
            </a:r>
            <a:r>
              <a:rPr lang="en-US" altLang="zh-CN" dirty="0"/>
              <a:t>2</a:t>
            </a:r>
            <a:r>
              <a:rPr lang="zh-CN" altLang="zh-CN" dirty="0"/>
              <a:t>米</a:t>
            </a:r>
            <a:r>
              <a:rPr lang="en-US" altLang="zh-CN" dirty="0"/>
              <a:t>        1     5.00  5.00 ")</a:t>
            </a:r>
            <a:endParaRPr lang="zh-CN" altLang="zh-CN" dirty="0"/>
          </a:p>
          <a:p>
            <a:r>
              <a:rPr lang="en-US" altLang="zh-CN" dirty="0"/>
              <a:t>print(".................................")</a:t>
            </a:r>
            <a:endParaRPr lang="zh-CN" altLang="zh-CN" dirty="0"/>
          </a:p>
          <a:p>
            <a:r>
              <a:rPr lang="en-US" altLang="zh-CN" dirty="0"/>
              <a:t>print("</a:t>
            </a:r>
            <a:r>
              <a:rPr lang="zh-CN" altLang="zh-CN" dirty="0"/>
              <a:t>总数：</a:t>
            </a:r>
            <a:r>
              <a:rPr lang="en-US" altLang="zh-CN" dirty="0"/>
              <a:t>4          </a:t>
            </a:r>
            <a:r>
              <a:rPr lang="zh-CN" altLang="zh-CN" dirty="0"/>
              <a:t>总额：</a:t>
            </a:r>
            <a:r>
              <a:rPr lang="en-US" altLang="zh-CN" dirty="0"/>
              <a:t>133.00")</a:t>
            </a:r>
            <a:endParaRPr lang="zh-CN" altLang="zh-CN" dirty="0"/>
          </a:p>
          <a:p>
            <a:r>
              <a:rPr lang="en-US" altLang="zh-CN" dirty="0"/>
              <a:t>print("</a:t>
            </a:r>
            <a:r>
              <a:rPr lang="zh-CN" altLang="zh-CN" dirty="0"/>
              <a:t>折后总额：</a:t>
            </a:r>
            <a:r>
              <a:rPr lang="en-US" altLang="zh-CN" dirty="0"/>
              <a:t>133.00")</a:t>
            </a:r>
            <a:endParaRPr lang="zh-CN" altLang="zh-CN" dirty="0"/>
          </a:p>
          <a:p>
            <a:r>
              <a:rPr lang="en-US" altLang="zh-CN" dirty="0"/>
              <a:t>print("</a:t>
            </a:r>
            <a:r>
              <a:rPr lang="zh-CN" altLang="zh-CN" dirty="0"/>
              <a:t>实收：</a:t>
            </a:r>
            <a:r>
              <a:rPr lang="en-US" altLang="zh-CN" dirty="0"/>
              <a:t>133.00     </a:t>
            </a:r>
            <a:r>
              <a:rPr lang="zh-CN" altLang="zh-CN" dirty="0"/>
              <a:t>找零：</a:t>
            </a:r>
            <a:r>
              <a:rPr lang="en-US" altLang="zh-CN" dirty="0"/>
              <a:t>0.00")</a:t>
            </a:r>
            <a:endParaRPr lang="zh-CN" altLang="zh-CN" dirty="0"/>
          </a:p>
          <a:p>
            <a:r>
              <a:rPr lang="en-US" altLang="zh-CN" dirty="0"/>
              <a:t>print("</a:t>
            </a:r>
            <a:r>
              <a:rPr lang="zh-CN" altLang="zh-CN" dirty="0"/>
              <a:t>收银：管理员</a:t>
            </a:r>
            <a:r>
              <a:rPr lang="en-US" altLang="zh-CN" dirty="0"/>
              <a:t>")</a:t>
            </a:r>
            <a:endParaRPr lang="zh-CN" altLang="zh-CN" dirty="0"/>
          </a:p>
        </p:txBody>
      </p:sp>
      <p:pic>
        <p:nvPicPr>
          <p:cNvPr id="3074" name="图片 1"/>
          <p:cNvPicPr>
            <a:picLocks noChangeAspect="1" noChangeArrowheads="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173298" y="3043538"/>
            <a:ext cx="3246694" cy="278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2950488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a:extLst>
              <a:ext uri="{FF2B5EF4-FFF2-40B4-BE49-F238E27FC236}">
                <a16:creationId xmlns:a16="http://schemas.microsoft.com/office/drawing/2014/main" id="{E7AA312C-E01D-4125-94F1-B35F5A8297C6}"/>
              </a:ext>
            </a:extLst>
          </p:cNvPr>
          <p:cNvSpPr>
            <a:spLocks noChangeArrowheads="1"/>
          </p:cNvSpPr>
          <p:nvPr/>
        </p:nvSpPr>
        <p:spPr bwMode="auto">
          <a:xfrm>
            <a:off x="822217" y="408207"/>
            <a:ext cx="487318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dirty="0">
                <a:solidFill>
                  <a:schemeClr val="accent4">
                    <a:lumMod val="75000"/>
                  </a:schemeClr>
                </a:solidFill>
                <a:latin typeface="微软雅黑" pitchFamily="34" charset="-122"/>
                <a:ea typeface="微软雅黑" pitchFamily="34" charset="-122"/>
              </a:rPr>
              <a:t>任务实践</a:t>
            </a:r>
            <a:r>
              <a:rPr lang="en-US" altLang="zh-CN" sz="2800" dirty="0">
                <a:solidFill>
                  <a:schemeClr val="accent4">
                    <a:lumMod val="75000"/>
                  </a:schemeClr>
                </a:solidFill>
                <a:latin typeface="微软雅黑" pitchFamily="34" charset="-122"/>
                <a:ea typeface="微软雅黑" pitchFamily="34" charset="-122"/>
              </a:rPr>
              <a:t>-</a:t>
            </a:r>
            <a:r>
              <a:rPr lang="zh-CN" altLang="en-US" sz="2800" dirty="0">
                <a:solidFill>
                  <a:schemeClr val="accent4">
                    <a:lumMod val="75000"/>
                  </a:schemeClr>
                </a:solidFill>
                <a:latin typeface="微软雅黑" pitchFamily="34" charset="-122"/>
                <a:ea typeface="微软雅黑" pitchFamily="34" charset="-122"/>
              </a:rPr>
              <a:t>获取身体质量指数</a:t>
            </a:r>
            <a:endParaRPr lang="zh-CN" altLang="zh-CN" sz="2800" dirty="0">
              <a:solidFill>
                <a:schemeClr val="accent4">
                  <a:lumMod val="75000"/>
                </a:schemeClr>
              </a:solidFill>
              <a:latin typeface="微软雅黑" pitchFamily="34" charset="-122"/>
              <a:ea typeface="微软雅黑" pitchFamily="34" charset="-122"/>
            </a:endParaRPr>
          </a:p>
        </p:txBody>
      </p:sp>
      <p:sp>
        <p:nvSpPr>
          <p:cNvPr id="6" name="矩形 5">
            <a:extLst>
              <a:ext uri="{FF2B5EF4-FFF2-40B4-BE49-F238E27FC236}">
                <a16:creationId xmlns:a16="http://schemas.microsoft.com/office/drawing/2014/main" id="{F58C9304-C2B5-41F0-93E6-B65D3E68BAC2}"/>
              </a:ext>
            </a:extLst>
          </p:cNvPr>
          <p:cNvSpPr/>
          <p:nvPr/>
        </p:nvSpPr>
        <p:spPr>
          <a:xfrm>
            <a:off x="752089" y="1025237"/>
            <a:ext cx="11135111" cy="2243050"/>
          </a:xfrm>
          <a:prstGeom prst="rect">
            <a:avLst/>
          </a:prstGeom>
        </p:spPr>
        <p:txBody>
          <a:bodyPr wrap="square">
            <a:spAutoFit/>
          </a:bodyPr>
          <a:lstStyle/>
          <a:p>
            <a:pPr defTabSz="720725">
              <a:lnSpc>
                <a:spcPct val="150000"/>
              </a:lnSpc>
            </a:pPr>
            <a:r>
              <a:rPr kumimoji="1" lang="zh-CN" altLang="en-US" sz="2400" dirty="0">
                <a:latin typeface="微软雅黑" pitchFamily="34" charset="-122"/>
                <a:ea typeface="微软雅黑" pitchFamily="34" charset="-122"/>
              </a:rPr>
              <a:t>       </a:t>
            </a:r>
            <a:r>
              <a:rPr lang="en-US" altLang="zh-CN" sz="2400" dirty="0">
                <a:latin typeface="微软雅黑" pitchFamily="34" charset="-122"/>
                <a:ea typeface="微软雅黑" pitchFamily="34" charset="-122"/>
              </a:rPr>
              <a:t>BMI</a:t>
            </a:r>
            <a:r>
              <a:rPr lang="zh-CN" altLang="en-US" sz="2400" dirty="0">
                <a:latin typeface="微软雅黑" pitchFamily="34" charset="-122"/>
                <a:ea typeface="微软雅黑" pitchFamily="34" charset="-122"/>
              </a:rPr>
              <a:t>指数即身体健康指数，它与人的体重和身高相关，是目前国际常用的衡量人体胖瘦程度以及是否健康的一个标准。已知</a:t>
            </a:r>
            <a:r>
              <a:rPr lang="en-US" altLang="zh-CN" sz="2400" dirty="0">
                <a:latin typeface="微软雅黑" pitchFamily="34" charset="-122"/>
                <a:ea typeface="微软雅黑" pitchFamily="34" charset="-122"/>
              </a:rPr>
              <a:t>BMI</a:t>
            </a:r>
            <a:r>
              <a:rPr lang="zh-CN" altLang="en-US" sz="2400" dirty="0">
                <a:latin typeface="微软雅黑" pitchFamily="34" charset="-122"/>
                <a:ea typeface="微软雅黑" pitchFamily="34" charset="-122"/>
              </a:rPr>
              <a:t>值的计算公式如下：</a:t>
            </a:r>
            <a:endParaRPr lang="en-US" altLang="zh-CN" sz="2400" dirty="0">
              <a:latin typeface="微软雅黑" pitchFamily="34" charset="-122"/>
              <a:ea typeface="微软雅黑" pitchFamily="34" charset="-122"/>
            </a:endParaRPr>
          </a:p>
          <a:p>
            <a:pPr indent="720000" defTabSz="720725">
              <a:lnSpc>
                <a:spcPct val="150000"/>
              </a:lnSpc>
            </a:pPr>
            <a:r>
              <a:rPr lang="zh-CN" altLang="en-US" sz="2400" dirty="0">
                <a:solidFill>
                  <a:srgbClr val="1353A2"/>
                </a:solidFill>
                <a:latin typeface="微软雅黑" pitchFamily="34" charset="-122"/>
                <a:ea typeface="微软雅黑" pitchFamily="34" charset="-122"/>
              </a:rPr>
              <a:t>体质指数（</a:t>
            </a:r>
            <a:r>
              <a:rPr lang="en-US" altLang="zh-CN" sz="2400" dirty="0">
                <a:solidFill>
                  <a:srgbClr val="1353A2"/>
                </a:solidFill>
                <a:latin typeface="微软雅黑" pitchFamily="34" charset="-122"/>
                <a:ea typeface="微软雅黑" pitchFamily="34" charset="-122"/>
              </a:rPr>
              <a:t>BMI</a:t>
            </a:r>
            <a:r>
              <a:rPr lang="zh-CN" altLang="en-US" sz="2400" dirty="0">
                <a:solidFill>
                  <a:srgbClr val="1353A2"/>
                </a:solidFill>
                <a:latin typeface="微软雅黑" pitchFamily="34" charset="-122"/>
                <a:ea typeface="微软雅黑" pitchFamily="34" charset="-122"/>
              </a:rPr>
              <a:t>）</a:t>
            </a:r>
            <a:r>
              <a:rPr lang="en-US" altLang="zh-CN" sz="2400" dirty="0">
                <a:solidFill>
                  <a:srgbClr val="1353A2"/>
                </a:solidFill>
                <a:latin typeface="微软雅黑" pitchFamily="34" charset="-122"/>
                <a:ea typeface="微软雅黑" pitchFamily="34" charset="-122"/>
              </a:rPr>
              <a:t>= </a:t>
            </a:r>
            <a:r>
              <a:rPr lang="zh-CN" altLang="en-US" sz="2400" dirty="0">
                <a:solidFill>
                  <a:srgbClr val="1353A2"/>
                </a:solidFill>
                <a:latin typeface="微软雅黑" pitchFamily="34" charset="-122"/>
                <a:ea typeface="微软雅黑" pitchFamily="34" charset="-122"/>
              </a:rPr>
              <a:t>体重（</a:t>
            </a:r>
            <a:r>
              <a:rPr lang="en-US" altLang="zh-CN" sz="2400" dirty="0">
                <a:solidFill>
                  <a:srgbClr val="1353A2"/>
                </a:solidFill>
                <a:latin typeface="微软雅黑" pitchFamily="34" charset="-122"/>
                <a:ea typeface="微软雅黑" pitchFamily="34" charset="-122"/>
              </a:rPr>
              <a:t>kg</a:t>
            </a:r>
            <a:r>
              <a:rPr lang="zh-CN" altLang="en-US" sz="2400" dirty="0">
                <a:solidFill>
                  <a:srgbClr val="1353A2"/>
                </a:solidFill>
                <a:latin typeface="微软雅黑" pitchFamily="34" charset="-122"/>
                <a:ea typeface="微软雅黑" pitchFamily="34" charset="-122"/>
              </a:rPr>
              <a:t>）</a:t>
            </a:r>
            <a:r>
              <a:rPr lang="en-US" altLang="zh-CN" sz="2400" dirty="0">
                <a:solidFill>
                  <a:srgbClr val="1353A2"/>
                </a:solidFill>
                <a:latin typeface="微软雅黑" pitchFamily="34" charset="-122"/>
                <a:ea typeface="微软雅黑" pitchFamily="34" charset="-122"/>
              </a:rPr>
              <a:t>÷</a:t>
            </a:r>
            <a:r>
              <a:rPr lang="zh-CN" altLang="en-US" sz="2400" dirty="0">
                <a:solidFill>
                  <a:srgbClr val="1353A2"/>
                </a:solidFill>
                <a:latin typeface="微软雅黑" pitchFamily="34" charset="-122"/>
                <a:ea typeface="微软雅黑" pitchFamily="34" charset="-122"/>
              </a:rPr>
              <a:t>身高</a:t>
            </a:r>
            <a:r>
              <a:rPr lang="en-US" altLang="zh-CN" sz="2400" dirty="0">
                <a:solidFill>
                  <a:srgbClr val="1353A2"/>
                </a:solidFill>
                <a:latin typeface="微软雅黑" pitchFamily="34" charset="-122"/>
                <a:ea typeface="微软雅黑" pitchFamily="34" charset="-122"/>
              </a:rPr>
              <a:t>^2</a:t>
            </a:r>
            <a:r>
              <a:rPr lang="zh-CN" altLang="en-US" sz="2400" dirty="0">
                <a:solidFill>
                  <a:srgbClr val="1353A2"/>
                </a:solidFill>
                <a:latin typeface="微软雅黑" pitchFamily="34" charset="-122"/>
                <a:ea typeface="微软雅黑" pitchFamily="34" charset="-122"/>
              </a:rPr>
              <a:t>（</a:t>
            </a:r>
            <a:r>
              <a:rPr lang="en-US" altLang="zh-CN" sz="2400" dirty="0">
                <a:solidFill>
                  <a:srgbClr val="1353A2"/>
                </a:solidFill>
                <a:latin typeface="微软雅黑" pitchFamily="34" charset="-122"/>
                <a:ea typeface="微软雅黑" pitchFamily="34" charset="-122"/>
              </a:rPr>
              <a:t>m</a:t>
            </a:r>
            <a:r>
              <a:rPr lang="zh-CN" altLang="en-US" sz="2400" dirty="0">
                <a:solidFill>
                  <a:srgbClr val="1353A2"/>
                </a:solidFill>
                <a:latin typeface="微软雅黑" pitchFamily="34" charset="-122"/>
                <a:ea typeface="微软雅黑" pitchFamily="34" charset="-122"/>
              </a:rPr>
              <a:t>）</a:t>
            </a:r>
            <a:endParaRPr lang="en-US" altLang="zh-CN" sz="2400" dirty="0">
              <a:solidFill>
                <a:srgbClr val="1353A2"/>
              </a:solidFill>
              <a:latin typeface="微软雅黑" pitchFamily="34" charset="-122"/>
              <a:ea typeface="微软雅黑" pitchFamily="34" charset="-122"/>
            </a:endParaRPr>
          </a:p>
          <a:p>
            <a:pPr defTabSz="720725">
              <a:lnSpc>
                <a:spcPct val="150000"/>
              </a:lnSpc>
            </a:pPr>
            <a:r>
              <a:rPr lang="zh-CN" altLang="en-US" sz="2400" dirty="0">
                <a:latin typeface="微软雅黑" pitchFamily="34" charset="-122"/>
                <a:ea typeface="微软雅黑" pitchFamily="34" charset="-122"/>
              </a:rPr>
              <a:t>要求编写代码，根据用户输入的身高体重</a:t>
            </a:r>
            <a:r>
              <a:rPr lang="zh-CN" altLang="en-US" sz="2400" dirty="0">
                <a:solidFill>
                  <a:srgbClr val="FF0000"/>
                </a:solidFill>
                <a:latin typeface="微软雅黑" pitchFamily="34" charset="-122"/>
                <a:ea typeface="微软雅黑" pitchFamily="34" charset="-122"/>
              </a:rPr>
              <a:t>计算</a:t>
            </a:r>
            <a:r>
              <a:rPr lang="en-US" altLang="zh-CN" sz="2400" dirty="0">
                <a:solidFill>
                  <a:srgbClr val="FF0000"/>
                </a:solidFill>
                <a:latin typeface="微软雅黑" pitchFamily="34" charset="-122"/>
                <a:ea typeface="微软雅黑" pitchFamily="34" charset="-122"/>
              </a:rPr>
              <a:t>BMI</a:t>
            </a:r>
            <a:r>
              <a:rPr lang="zh-CN" altLang="en-US" sz="2400" dirty="0">
                <a:solidFill>
                  <a:srgbClr val="FF0000"/>
                </a:solidFill>
                <a:latin typeface="微软雅黑" pitchFamily="34" charset="-122"/>
                <a:ea typeface="微软雅黑" pitchFamily="34" charset="-122"/>
              </a:rPr>
              <a:t>指数</a:t>
            </a:r>
            <a:r>
              <a:rPr lang="zh-CN" altLang="en-US" sz="2400" dirty="0">
                <a:latin typeface="微软雅黑" pitchFamily="34" charset="-122"/>
                <a:ea typeface="微软雅黑" pitchFamily="34" charset="-122"/>
              </a:rPr>
              <a:t>的功能。</a:t>
            </a:r>
          </a:p>
        </p:txBody>
      </p:sp>
      <p:pic>
        <p:nvPicPr>
          <p:cNvPr id="7" name="图片 6">
            <a:extLst>
              <a:ext uri="{FF2B5EF4-FFF2-40B4-BE49-F238E27FC236}">
                <a16:creationId xmlns:a16="http://schemas.microsoft.com/office/drawing/2014/main" id="{D2D4F3A6-05C3-4A9C-80A3-74C6906D78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078" y="3537793"/>
            <a:ext cx="2529379" cy="2422261"/>
          </a:xfrm>
          <a:prstGeom prst="rect">
            <a:avLst/>
          </a:prstGeom>
        </p:spPr>
      </p:pic>
      <p:sp>
        <p:nvSpPr>
          <p:cNvPr id="8" name="文本框 7">
            <a:extLst>
              <a:ext uri="{FF2B5EF4-FFF2-40B4-BE49-F238E27FC236}">
                <a16:creationId xmlns:a16="http://schemas.microsoft.com/office/drawing/2014/main" id="{02C033B6-C4B6-487B-BCB8-9733387C27C2}"/>
              </a:ext>
            </a:extLst>
          </p:cNvPr>
          <p:cNvSpPr txBox="1"/>
          <p:nvPr/>
        </p:nvSpPr>
        <p:spPr>
          <a:xfrm>
            <a:off x="4228168" y="3537793"/>
            <a:ext cx="7188769" cy="2677656"/>
          </a:xfrm>
          <a:prstGeom prst="rect">
            <a:avLst/>
          </a:prstGeom>
          <a:gradFill>
            <a:gsLst>
              <a:gs pos="0">
                <a:schemeClr val="accent6">
                  <a:lumMod val="20000"/>
                  <a:lumOff val="80000"/>
                </a:schemeClr>
              </a:gs>
              <a:gs pos="100000">
                <a:schemeClr val="accent1">
                  <a:lumMod val="30000"/>
                  <a:lumOff val="70000"/>
                </a:schemeClr>
              </a:gs>
            </a:gsLst>
            <a:lin ang="2400000" scaled="0"/>
          </a:gradFill>
        </p:spPr>
        <p:txBody>
          <a:bodyPr wrap="square">
            <a:spAutoFit/>
          </a:bodyPr>
          <a:lstStyle/>
          <a:p>
            <a:pPr indent="228600" algn="just">
              <a:lnSpc>
                <a:spcPct val="150000"/>
              </a:lnSpc>
              <a:tabLst>
                <a:tab pos="90170" algn="l"/>
                <a:tab pos="90170" algn="l"/>
                <a:tab pos="1910080" algn="l"/>
              </a:tabLst>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height = float(input('</a:t>
            </a:r>
            <a:r>
              <a:rPr lang="zh-CN" altLang="en-US" sz="2800" kern="100" dirty="0">
                <a:latin typeface="Times New Roman" panose="02020603050405020304" pitchFamily="18" charset="0"/>
                <a:ea typeface="宋体" panose="02010600030101010101" pitchFamily="2" charset="-122"/>
                <a:cs typeface="Times New Roman" panose="02020603050405020304" pitchFamily="18" charset="0"/>
              </a:rPr>
              <a:t>请输入您的身高</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(m):'))</a:t>
            </a:r>
          </a:p>
          <a:p>
            <a:pPr indent="228600" algn="just">
              <a:lnSpc>
                <a:spcPct val="150000"/>
              </a:lnSpc>
              <a:tabLst>
                <a:tab pos="90170" algn="l"/>
                <a:tab pos="90170" algn="l"/>
                <a:tab pos="1910080" algn="l"/>
              </a:tabLst>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weight = float(input('</a:t>
            </a:r>
            <a:r>
              <a:rPr lang="zh-CN" altLang="en-US" sz="2800" kern="100" dirty="0">
                <a:latin typeface="Times New Roman" panose="02020603050405020304" pitchFamily="18" charset="0"/>
                <a:ea typeface="宋体" panose="02010600030101010101" pitchFamily="2" charset="-122"/>
                <a:cs typeface="Times New Roman" panose="02020603050405020304" pitchFamily="18" charset="0"/>
              </a:rPr>
              <a:t>请输入您的体重</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(kg):'))</a:t>
            </a:r>
          </a:p>
          <a:p>
            <a:pPr indent="228600" algn="just">
              <a:lnSpc>
                <a:spcPct val="150000"/>
              </a:lnSpc>
              <a:tabLst>
                <a:tab pos="90170" algn="l"/>
                <a:tab pos="90170" algn="l"/>
                <a:tab pos="1910080" algn="l"/>
              </a:tabLst>
            </a:pPr>
            <a:r>
              <a:rPr lang="en-US" altLang="zh-CN" sz="2800" kern="100" dirty="0" err="1">
                <a:latin typeface="Times New Roman" panose="02020603050405020304" pitchFamily="18" charset="0"/>
                <a:ea typeface="宋体" panose="02010600030101010101" pitchFamily="2" charset="-122"/>
                <a:cs typeface="Times New Roman" panose="02020603050405020304" pitchFamily="18" charset="0"/>
              </a:rPr>
              <a:t>bmi</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 = weight / (height ** 2)</a:t>
            </a:r>
          </a:p>
          <a:p>
            <a:pPr indent="228600" algn="just">
              <a:lnSpc>
                <a:spcPct val="150000"/>
              </a:lnSpc>
              <a:tabLst>
                <a:tab pos="90170" algn="l"/>
                <a:tab pos="90170" algn="l"/>
                <a:tab pos="1910080" algn="l"/>
              </a:tabLst>
            </a:pP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print(f'</a:t>
            </a:r>
            <a:r>
              <a:rPr lang="zh-CN" altLang="en-US" sz="2800" kern="100" dirty="0">
                <a:latin typeface="Times New Roman" panose="02020603050405020304" pitchFamily="18" charset="0"/>
                <a:ea typeface="宋体" panose="02010600030101010101" pitchFamily="2" charset="-122"/>
                <a:cs typeface="Times New Roman" panose="02020603050405020304" pitchFamily="18" charset="0"/>
              </a:rPr>
              <a:t>您的</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BMI</a:t>
            </a:r>
            <a:r>
              <a:rPr lang="zh-CN" altLang="en-US" sz="2800" kern="100" dirty="0">
                <a:latin typeface="Times New Roman" panose="02020603050405020304" pitchFamily="18" charset="0"/>
                <a:ea typeface="宋体" panose="02010600030101010101" pitchFamily="2" charset="-122"/>
                <a:cs typeface="Times New Roman" panose="02020603050405020304" pitchFamily="18" charset="0"/>
              </a:rPr>
              <a:t>值为</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800" kern="100" dirty="0" err="1">
                <a:latin typeface="Times New Roman" panose="02020603050405020304" pitchFamily="18" charset="0"/>
                <a:ea typeface="宋体" panose="02010600030101010101" pitchFamily="2" charset="-122"/>
                <a:cs typeface="Times New Roman" panose="02020603050405020304" pitchFamily="18" charset="0"/>
              </a:rPr>
              <a:t>bmi</a:t>
            </a:r>
            <a:r>
              <a:rPr lang="en-US" altLang="zh-CN" sz="2800" kern="100" dirty="0">
                <a:latin typeface="Times New Roman" panose="02020603050405020304" pitchFamily="18" charset="0"/>
                <a:ea typeface="宋体" panose="02010600030101010101" pitchFamily="2" charset="-122"/>
                <a:cs typeface="Times New Roman" panose="02020603050405020304" pitchFamily="18" charset="0"/>
              </a:rPr>
              <a:t>}')</a:t>
            </a:r>
          </a:p>
        </p:txBody>
      </p:sp>
    </p:spTree>
    <p:custDataLst>
      <p:tags r:id="rId1"/>
    </p:custDataLst>
    <p:extLst>
      <p:ext uri="{BB962C8B-B14F-4D97-AF65-F5344CB8AC3E}">
        <p14:creationId xmlns:p14="http://schemas.microsoft.com/office/powerpoint/2010/main" val="60291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a:extLst>
              <a:ext uri="{FF2B5EF4-FFF2-40B4-BE49-F238E27FC236}">
                <a16:creationId xmlns:a16="http://schemas.microsoft.com/office/drawing/2014/main" id="{A6A819F1-33AF-45D7-8BF6-2B0A9769CAD4}"/>
              </a:ext>
            </a:extLst>
          </p:cNvPr>
          <p:cNvGraphicFramePr>
            <a:graphicFrameLocks noChangeAspect="1"/>
          </p:cNvGraphicFramePr>
          <p:nvPr>
            <p:extLst>
              <p:ext uri="{D42A27DB-BD31-4B8C-83A1-F6EECF244321}">
                <p14:modId xmlns:p14="http://schemas.microsoft.com/office/powerpoint/2010/main" val="10969869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3" name="对象 2" hidden="1">
                        <a:extLst>
                          <a:ext uri="{FF2B5EF4-FFF2-40B4-BE49-F238E27FC236}">
                            <a16:creationId xmlns:a16="http://schemas.microsoft.com/office/drawing/2014/main" id="{A6A819F1-33AF-45D7-8BF6-2B0A9769CA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矩形 1" hidden="1">
            <a:extLst>
              <a:ext uri="{FF2B5EF4-FFF2-40B4-BE49-F238E27FC236}">
                <a16:creationId xmlns:a16="http://schemas.microsoft.com/office/drawing/2014/main" id="{FF51F16D-1BAD-46EE-A6F4-B8B94C9DF628}"/>
              </a:ext>
            </a:extLst>
          </p:cNvPr>
          <p:cNvSpPr/>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altLang="zh-CN" sz="2400" dirty="0">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 name="标题 4"/>
          <p:cNvSpPr>
            <a:spLocks noGrp="1"/>
          </p:cNvSpPr>
          <p:nvPr>
            <p:ph type="ctrTitle"/>
          </p:nvPr>
        </p:nvSpPr>
        <p:spPr>
          <a:xfrm>
            <a:off x="-370432" y="-313818"/>
            <a:ext cx="5426076" cy="1621509"/>
          </a:xfrm>
        </p:spPr>
        <p:txBody>
          <a:bodyPr>
            <a:noAutofit/>
          </a:bodyPr>
          <a:lstStyle/>
          <a:p>
            <a:r>
              <a:rPr lang="zh-CN" altLang="en-US" sz="3600" dirty="0"/>
              <a:t>项目小结</a:t>
            </a:r>
          </a:p>
        </p:txBody>
      </p:sp>
      <p:sp>
        <p:nvSpPr>
          <p:cNvPr id="6" name="矩形 5"/>
          <p:cNvSpPr/>
          <p:nvPr/>
        </p:nvSpPr>
        <p:spPr>
          <a:xfrm>
            <a:off x="572952" y="4233945"/>
            <a:ext cx="10538237" cy="2242409"/>
          </a:xfrm>
          <a:prstGeom prst="rect">
            <a:avLst/>
          </a:prstGeom>
        </p:spPr>
        <p:txBody>
          <a:bodyPr wrap="square">
            <a:spAutoFit/>
          </a:bodyPr>
          <a:lstStyle/>
          <a:p>
            <a:pPr>
              <a:lnSpc>
                <a:spcPct val="150000"/>
              </a:lnSpc>
            </a:pPr>
            <a:r>
              <a:rPr lang="en-US" altLang="zh-CN" sz="2400" kern="1200" dirty="0">
                <a:effectLst/>
                <a:latin typeface="Times New Roman" panose="02020603050405020304" pitchFamily="18" charset="0"/>
                <a:ea typeface="方正细等线_GBK"/>
                <a:cs typeface="Times New Roman" panose="02020603050405020304" pitchFamily="18" charset="0"/>
              </a:rPr>
              <a:t>        </a:t>
            </a:r>
            <a:r>
              <a:rPr lang="zh-CN" altLang="zh-CN" sz="2400" kern="1200" dirty="0">
                <a:effectLst/>
                <a:latin typeface="Times New Roman" panose="02020603050405020304" pitchFamily="18" charset="0"/>
                <a:ea typeface="方正细等线_GBK"/>
                <a:cs typeface="Times New Roman" panose="02020603050405020304" pitchFamily="18" charset="0"/>
              </a:rPr>
              <a:t>通过对本项目的学习，读者应掌握</a:t>
            </a:r>
            <a:r>
              <a:rPr lang="en-US" altLang="zh-CN" sz="2400" kern="1200" dirty="0">
                <a:effectLst/>
                <a:latin typeface="Times New Roman" panose="02020603050405020304" pitchFamily="18" charset="0"/>
                <a:ea typeface="方正细等线_GBK"/>
              </a:rPr>
              <a:t>Python</a:t>
            </a:r>
            <a:r>
              <a:rPr lang="zh-CN" altLang="zh-CN" sz="2400" kern="1200" dirty="0">
                <a:effectLst/>
                <a:latin typeface="Times New Roman" panose="02020603050405020304" pitchFamily="18" charset="0"/>
                <a:ea typeface="方正细等线_GBK"/>
                <a:cs typeface="Times New Roman" panose="02020603050405020304" pitchFamily="18" charset="0"/>
              </a:rPr>
              <a:t>编程的基础知识，包括标识符的命名规则、关键字、常量与变量的定义和使用、简单数据类型的识别与应用、运算符与表达式的组合运算，以及实现数据输入与数据输出的方法，为后续学习更复杂的</a:t>
            </a:r>
            <a:r>
              <a:rPr lang="en-US" altLang="zh-CN" sz="2400" kern="1200" dirty="0">
                <a:effectLst/>
                <a:latin typeface="Times New Roman" panose="02020603050405020304" pitchFamily="18" charset="0"/>
                <a:ea typeface="方正细等线_GBK"/>
              </a:rPr>
              <a:t>Python</a:t>
            </a:r>
            <a:r>
              <a:rPr lang="zh-CN" altLang="zh-CN" sz="2400" kern="1200" dirty="0">
                <a:effectLst/>
                <a:latin typeface="Times New Roman" panose="02020603050405020304" pitchFamily="18" charset="0"/>
                <a:ea typeface="方正细等线_GBK"/>
                <a:cs typeface="Times New Roman" panose="02020603050405020304" pitchFamily="18" charset="0"/>
              </a:rPr>
              <a:t>编程打下坚实的基础。</a:t>
            </a:r>
            <a:endParaRPr lang="zh-CN" altLang="en-US" sz="2400" dirty="0"/>
          </a:p>
        </p:txBody>
      </p:sp>
    </p:spTree>
    <p:custDataLst>
      <p:tags r:id="rId2"/>
    </p:custDataLst>
    <p:extLst>
      <p:ext uri="{BB962C8B-B14F-4D97-AF65-F5344CB8AC3E}">
        <p14:creationId xmlns:p14="http://schemas.microsoft.com/office/powerpoint/2010/main" val="1259043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68" name="矩形 2">
            <a:extLst>
              <a:ext uri="{FF2B5EF4-FFF2-40B4-BE49-F238E27FC236}">
                <a16:creationId xmlns:a16="http://schemas.microsoft.com/office/drawing/2014/main" id="{28C34FCC-D88F-46A3-AEA0-60485E1BBFF4}"/>
              </a:ext>
            </a:extLst>
          </p:cNvPr>
          <p:cNvSpPr>
            <a:spLocks noChangeArrowheads="1"/>
          </p:cNvSpPr>
          <p:nvPr/>
        </p:nvSpPr>
        <p:spPr bwMode="auto">
          <a:xfrm>
            <a:off x="357753" y="810508"/>
            <a:ext cx="10856592"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475" dirty="0">
                <a:solidFill>
                  <a:srgbClr val="000000"/>
                </a:solidFill>
                <a:latin typeface="微软雅黑" panose="020B0503020204020204" pitchFamily="34" charset="-122"/>
                <a:ea typeface="微软雅黑" panose="020B0503020204020204" pitchFamily="34" charset="-122"/>
              </a:rPr>
              <a:t>       </a:t>
            </a:r>
            <a:r>
              <a:rPr lang="en-US" altLang="zh-CN" sz="2800" dirty="0">
                <a:latin typeface="微软雅黑" pitchFamily="34" charset="-122"/>
                <a:ea typeface="微软雅黑" pitchFamily="34" charset="-122"/>
              </a:rPr>
              <a:t> Python</a:t>
            </a:r>
            <a:r>
              <a:rPr lang="zh-CN" altLang="en-US" sz="2800" dirty="0">
                <a:latin typeface="微软雅黑" pitchFamily="34" charset="-122"/>
                <a:ea typeface="微软雅黑" pitchFamily="34" charset="-122"/>
              </a:rPr>
              <a:t>中的标识符需要遵守一定的规则。</a:t>
            </a:r>
            <a:endParaRPr lang="zh-CN" altLang="zh-CN" sz="2475" dirty="0">
              <a:solidFill>
                <a:srgbClr val="000000"/>
              </a:solidFill>
              <a:latin typeface="微软雅黑" panose="020B0503020204020204" pitchFamily="34" charset="-122"/>
              <a:ea typeface="微软雅黑" panose="020B0503020204020204" pitchFamily="34" charset="-122"/>
            </a:endParaRPr>
          </a:p>
        </p:txBody>
      </p:sp>
      <p:sp>
        <p:nvSpPr>
          <p:cNvPr id="73" name="矩形 3">
            <a:extLst>
              <a:ext uri="{FF2B5EF4-FFF2-40B4-BE49-F238E27FC236}">
                <a16:creationId xmlns:a16="http://schemas.microsoft.com/office/drawing/2014/main" id="{B7FEF62F-C3AF-4B33-B187-D7C48F89C298}"/>
              </a:ext>
            </a:extLst>
          </p:cNvPr>
          <p:cNvSpPr>
            <a:spLocks noChangeArrowheads="1"/>
          </p:cNvSpPr>
          <p:nvPr/>
        </p:nvSpPr>
        <p:spPr bwMode="auto">
          <a:xfrm>
            <a:off x="1297529" y="2032294"/>
            <a:ext cx="8813121" cy="609398"/>
          </a:xfrm>
          <a:prstGeom prst="rect">
            <a:avLst/>
          </a:prstGeom>
          <a:solidFill>
            <a:schemeClr val="bg1">
              <a:lumMod val="85000"/>
            </a:schemeClr>
          </a:solidFill>
          <a:ln>
            <a:noFill/>
          </a:ln>
        </p:spPr>
        <p:txBody>
          <a:bodyPr wrap="square">
            <a:spAutoFit/>
          </a:bodyPr>
          <a:lstStyle>
            <a:lvl1pPr eaLnBrk="0" hangingPunct="0">
              <a:defRPr kumimoji="1" sz="2400">
                <a:solidFill>
                  <a:schemeClr val="tx1"/>
                </a:solidFill>
                <a:latin typeface="等线" pitchFamily="2" charset="-122"/>
                <a:ea typeface="宋体" pitchFamily="2" charset="-122"/>
              </a:defRPr>
            </a:lvl1pPr>
            <a:lvl2pPr marL="742950" indent="-285750" eaLnBrk="0" hangingPunct="0">
              <a:defRPr kumimoji="1" sz="2400">
                <a:solidFill>
                  <a:schemeClr val="tx1"/>
                </a:solidFill>
                <a:latin typeface="等线" pitchFamily="2" charset="-122"/>
                <a:ea typeface="宋体" pitchFamily="2" charset="-122"/>
              </a:defRPr>
            </a:lvl2pPr>
            <a:lvl3pPr marL="1143000" indent="-228600" eaLnBrk="0" hangingPunct="0">
              <a:defRPr kumimoji="1" sz="2400">
                <a:solidFill>
                  <a:schemeClr val="tx1"/>
                </a:solidFill>
                <a:latin typeface="等线" pitchFamily="2" charset="-122"/>
                <a:ea typeface="宋体" pitchFamily="2" charset="-122"/>
              </a:defRPr>
            </a:lvl3pPr>
            <a:lvl4pPr marL="1600200" indent="-228600" eaLnBrk="0" hangingPunct="0">
              <a:defRPr kumimoji="1" sz="2400">
                <a:solidFill>
                  <a:schemeClr val="tx1"/>
                </a:solidFill>
                <a:latin typeface="等线" pitchFamily="2" charset="-122"/>
                <a:ea typeface="宋体" pitchFamily="2" charset="-122"/>
              </a:defRPr>
            </a:lvl4pPr>
            <a:lvl5pPr marL="2057400" indent="-228600" eaLnBrk="0" hangingPunct="0">
              <a:defRPr kumimoji="1" sz="2400">
                <a:solidFill>
                  <a:schemeClr val="tx1"/>
                </a:solidFill>
                <a:latin typeface="等线" pitchFamily="2" charset="-122"/>
                <a:ea typeface="宋体" pitchFamily="2" charset="-122"/>
              </a:defRPr>
            </a:lvl5pPr>
            <a:lvl6pPr marL="2514600" indent="-228600" eaLnBrk="0" fontAlgn="base" hangingPunct="0">
              <a:spcBef>
                <a:spcPct val="0"/>
              </a:spcBef>
              <a:spcAft>
                <a:spcPct val="0"/>
              </a:spcAft>
              <a:defRPr kumimoji="1" sz="2400">
                <a:solidFill>
                  <a:schemeClr val="tx1"/>
                </a:solidFill>
                <a:latin typeface="等线" pitchFamily="2" charset="-122"/>
                <a:ea typeface="宋体" pitchFamily="2" charset="-122"/>
              </a:defRPr>
            </a:lvl6pPr>
            <a:lvl7pPr marL="2971800" indent="-228600" eaLnBrk="0" fontAlgn="base" hangingPunct="0">
              <a:spcBef>
                <a:spcPct val="0"/>
              </a:spcBef>
              <a:spcAft>
                <a:spcPct val="0"/>
              </a:spcAft>
              <a:defRPr kumimoji="1" sz="2400">
                <a:solidFill>
                  <a:schemeClr val="tx1"/>
                </a:solidFill>
                <a:latin typeface="等线" pitchFamily="2" charset="-122"/>
                <a:ea typeface="宋体" pitchFamily="2" charset="-122"/>
              </a:defRPr>
            </a:lvl7pPr>
            <a:lvl8pPr marL="3429000" indent="-228600" eaLnBrk="0" fontAlgn="base" hangingPunct="0">
              <a:spcBef>
                <a:spcPct val="0"/>
              </a:spcBef>
              <a:spcAft>
                <a:spcPct val="0"/>
              </a:spcAft>
              <a:defRPr kumimoji="1" sz="2400">
                <a:solidFill>
                  <a:schemeClr val="tx1"/>
                </a:solidFill>
                <a:latin typeface="等线" pitchFamily="2" charset="-122"/>
                <a:ea typeface="宋体" pitchFamily="2" charset="-122"/>
              </a:defRPr>
            </a:lvl8pPr>
            <a:lvl9pPr marL="3886200" indent="-228600" eaLnBrk="0" fontAlgn="base" hangingPunct="0">
              <a:spcBef>
                <a:spcPct val="0"/>
              </a:spcBef>
              <a:spcAft>
                <a:spcPct val="0"/>
              </a:spcAft>
              <a:defRPr kumimoji="1" sz="2400">
                <a:solidFill>
                  <a:schemeClr val="tx1"/>
                </a:solidFill>
                <a:latin typeface="等线" pitchFamily="2" charset="-122"/>
                <a:ea typeface="宋体" pitchFamily="2" charset="-122"/>
              </a:defRPr>
            </a:lvl9pPr>
          </a:lstStyle>
          <a:p>
            <a:pPr eaLnBrk="1" hangingPunct="1">
              <a:lnSpc>
                <a:spcPct val="140000"/>
              </a:lnSpc>
            </a:pPr>
            <a:r>
              <a:rPr lang="zh-CN" altLang="en-US" dirty="0">
                <a:latin typeface="微软雅黑" pitchFamily="34" charset="-122"/>
                <a:ea typeface="微软雅黑" pitchFamily="34" charset="-122"/>
              </a:rPr>
              <a:t>为了规范标识符命名，建议：</a:t>
            </a:r>
          </a:p>
        </p:txBody>
      </p:sp>
      <p:sp>
        <p:nvSpPr>
          <p:cNvPr id="74" name="矩形 8">
            <a:extLst>
              <a:ext uri="{FF2B5EF4-FFF2-40B4-BE49-F238E27FC236}">
                <a16:creationId xmlns:a16="http://schemas.microsoft.com/office/drawing/2014/main" id="{F01CFD22-914A-4268-9808-E20D9063CD31}"/>
              </a:ext>
            </a:extLst>
          </p:cNvPr>
          <p:cNvSpPr>
            <a:spLocks noChangeArrowheads="1"/>
          </p:cNvSpPr>
          <p:nvPr/>
        </p:nvSpPr>
        <p:spPr bwMode="auto">
          <a:xfrm>
            <a:off x="1297530" y="2585651"/>
            <a:ext cx="8813122" cy="2089803"/>
          </a:xfrm>
          <a:prstGeom prst="rect">
            <a:avLst/>
          </a:prstGeom>
          <a:solidFill>
            <a:schemeClr val="bg1">
              <a:lumMod val="85000"/>
            </a:schemeClr>
          </a:solidFill>
          <a:ln>
            <a:noFill/>
          </a:ln>
        </p:spPr>
        <p:txBody>
          <a:bodyPr wrap="square">
            <a:spAutoFit/>
          </a:bodyPr>
          <a:lstStyle>
            <a:lvl1pPr marL="742950" indent="-742950" eaLnBrk="0" hangingPunct="0">
              <a:defRPr kumimoji="1" sz="2400">
                <a:solidFill>
                  <a:schemeClr val="tx1"/>
                </a:solidFill>
                <a:latin typeface="等线" pitchFamily="2" charset="-122"/>
                <a:ea typeface="宋体" pitchFamily="2" charset="-122"/>
              </a:defRPr>
            </a:lvl1pPr>
            <a:lvl2pPr marL="742950" indent="-285750" eaLnBrk="0" hangingPunct="0">
              <a:defRPr kumimoji="1" sz="2400">
                <a:solidFill>
                  <a:schemeClr val="tx1"/>
                </a:solidFill>
                <a:latin typeface="等线" pitchFamily="2" charset="-122"/>
                <a:ea typeface="宋体" pitchFamily="2" charset="-122"/>
              </a:defRPr>
            </a:lvl2pPr>
            <a:lvl3pPr marL="1143000" indent="-228600" eaLnBrk="0" hangingPunct="0">
              <a:defRPr kumimoji="1" sz="2400">
                <a:solidFill>
                  <a:schemeClr val="tx1"/>
                </a:solidFill>
                <a:latin typeface="等线" pitchFamily="2" charset="-122"/>
                <a:ea typeface="宋体" pitchFamily="2" charset="-122"/>
              </a:defRPr>
            </a:lvl3pPr>
            <a:lvl4pPr marL="1600200" indent="-228600" eaLnBrk="0" hangingPunct="0">
              <a:defRPr kumimoji="1" sz="2400">
                <a:solidFill>
                  <a:schemeClr val="tx1"/>
                </a:solidFill>
                <a:latin typeface="等线" pitchFamily="2" charset="-122"/>
                <a:ea typeface="宋体" pitchFamily="2" charset="-122"/>
              </a:defRPr>
            </a:lvl4pPr>
            <a:lvl5pPr marL="2057400" indent="-228600" eaLnBrk="0" hangingPunct="0">
              <a:defRPr kumimoji="1" sz="2400">
                <a:solidFill>
                  <a:schemeClr val="tx1"/>
                </a:solidFill>
                <a:latin typeface="等线" pitchFamily="2" charset="-122"/>
                <a:ea typeface="宋体" pitchFamily="2" charset="-122"/>
              </a:defRPr>
            </a:lvl5pPr>
            <a:lvl6pPr marL="2514600" indent="-228600" eaLnBrk="0" fontAlgn="base" hangingPunct="0">
              <a:spcBef>
                <a:spcPct val="0"/>
              </a:spcBef>
              <a:spcAft>
                <a:spcPct val="0"/>
              </a:spcAft>
              <a:defRPr kumimoji="1" sz="2400">
                <a:solidFill>
                  <a:schemeClr val="tx1"/>
                </a:solidFill>
                <a:latin typeface="等线" pitchFamily="2" charset="-122"/>
                <a:ea typeface="宋体" pitchFamily="2" charset="-122"/>
              </a:defRPr>
            </a:lvl6pPr>
            <a:lvl7pPr marL="2971800" indent="-228600" eaLnBrk="0" fontAlgn="base" hangingPunct="0">
              <a:spcBef>
                <a:spcPct val="0"/>
              </a:spcBef>
              <a:spcAft>
                <a:spcPct val="0"/>
              </a:spcAft>
              <a:defRPr kumimoji="1" sz="2400">
                <a:solidFill>
                  <a:schemeClr val="tx1"/>
                </a:solidFill>
                <a:latin typeface="等线" pitchFamily="2" charset="-122"/>
                <a:ea typeface="宋体" pitchFamily="2" charset="-122"/>
              </a:defRPr>
            </a:lvl7pPr>
            <a:lvl8pPr marL="3429000" indent="-228600" eaLnBrk="0" fontAlgn="base" hangingPunct="0">
              <a:spcBef>
                <a:spcPct val="0"/>
              </a:spcBef>
              <a:spcAft>
                <a:spcPct val="0"/>
              </a:spcAft>
              <a:defRPr kumimoji="1" sz="2400">
                <a:solidFill>
                  <a:schemeClr val="tx1"/>
                </a:solidFill>
                <a:latin typeface="等线" pitchFamily="2" charset="-122"/>
                <a:ea typeface="宋体" pitchFamily="2" charset="-122"/>
              </a:defRPr>
            </a:lvl8pPr>
            <a:lvl9pPr marL="3886200" indent="-228600" eaLnBrk="0" fontAlgn="base" hangingPunct="0">
              <a:spcBef>
                <a:spcPct val="0"/>
              </a:spcBef>
              <a:spcAft>
                <a:spcPct val="0"/>
              </a:spcAft>
              <a:defRPr kumimoji="1" sz="2400">
                <a:solidFill>
                  <a:schemeClr val="tx1"/>
                </a:solidFill>
                <a:latin typeface="等线" pitchFamily="2" charset="-122"/>
                <a:ea typeface="宋体" pitchFamily="2" charset="-122"/>
              </a:defRPr>
            </a:lvl9pPr>
          </a:lstStyle>
          <a:p>
            <a:pPr marL="0" indent="-342900" eaLnBrk="1" hangingPunct="1">
              <a:lnSpc>
                <a:spcPct val="140000"/>
              </a:lnSpc>
              <a:buFont typeface="Wingdings" panose="05000000000000000000" pitchFamily="2" charset="2"/>
              <a:buChar char="Ø"/>
            </a:pPr>
            <a:r>
              <a:rPr lang="zh-CN" altLang="en-US" sz="2200" dirty="0">
                <a:latin typeface="微软雅黑" pitchFamily="34" charset="-122"/>
                <a:ea typeface="微软雅黑" pitchFamily="34" charset="-122"/>
              </a:rPr>
              <a:t>见名之意。</a:t>
            </a:r>
            <a:endParaRPr lang="en-US" altLang="zh-CN" sz="2200" dirty="0">
              <a:latin typeface="微软雅黑" pitchFamily="34" charset="-122"/>
              <a:ea typeface="微软雅黑" pitchFamily="34" charset="-122"/>
            </a:endParaRPr>
          </a:p>
          <a:p>
            <a:pPr marL="342900" indent="-342900" eaLnBrk="1" hangingPunct="1">
              <a:lnSpc>
                <a:spcPct val="150000"/>
              </a:lnSpc>
              <a:buFont typeface="Wingdings" panose="05000000000000000000" pitchFamily="2" charset="2"/>
              <a:buChar char="Ø"/>
            </a:pPr>
            <a:r>
              <a:rPr lang="zh-CN" altLang="en-US" sz="2200" dirty="0">
                <a:solidFill>
                  <a:srgbClr val="FF0000"/>
                </a:solidFill>
                <a:latin typeface="微软雅黑" pitchFamily="34" charset="-122"/>
                <a:ea typeface="微软雅黑" pitchFamily="34" charset="-122"/>
              </a:rPr>
              <a:t>常量名</a:t>
            </a:r>
            <a:r>
              <a:rPr lang="zh-CN" altLang="en-US" sz="2200" dirty="0">
                <a:latin typeface="微软雅黑" pitchFamily="34" charset="-122"/>
                <a:ea typeface="微软雅黑" pitchFamily="34" charset="-122"/>
              </a:rPr>
              <a:t>使用大写的单个单词或由下划线连接的多个单词。</a:t>
            </a:r>
            <a:endParaRPr lang="en-US" altLang="zh-CN" sz="2200" dirty="0">
              <a:latin typeface="微软雅黑" pitchFamily="34" charset="-122"/>
              <a:ea typeface="微软雅黑" pitchFamily="34" charset="-122"/>
            </a:endParaRPr>
          </a:p>
          <a:p>
            <a:pPr marL="342900" indent="-342900" eaLnBrk="1" hangingPunct="1">
              <a:lnSpc>
                <a:spcPct val="150000"/>
              </a:lnSpc>
              <a:buFont typeface="Wingdings" panose="05000000000000000000" pitchFamily="2" charset="2"/>
              <a:buChar char="Ø"/>
            </a:pPr>
            <a:r>
              <a:rPr lang="zh-CN" altLang="en-US" sz="2200" dirty="0">
                <a:solidFill>
                  <a:srgbClr val="FF0000"/>
                </a:solidFill>
                <a:latin typeface="微软雅黑" pitchFamily="34" charset="-122"/>
                <a:ea typeface="微软雅黑" pitchFamily="34" charset="-122"/>
              </a:rPr>
              <a:t>模块名</a:t>
            </a:r>
            <a:r>
              <a:rPr lang="zh-CN" altLang="en-US" sz="2200" dirty="0">
                <a:solidFill>
                  <a:schemeClr val="bg1">
                    <a:lumMod val="50000"/>
                  </a:schemeClr>
                </a:solidFill>
                <a:latin typeface="微软雅黑" pitchFamily="34" charset="-122"/>
                <a:ea typeface="微软雅黑" pitchFamily="34" charset="-122"/>
              </a:rPr>
              <a:t>、</a:t>
            </a:r>
            <a:r>
              <a:rPr lang="zh-CN" altLang="en-US" sz="2200" dirty="0">
                <a:solidFill>
                  <a:srgbClr val="FF0000"/>
                </a:solidFill>
                <a:latin typeface="微软雅黑" pitchFamily="34" charset="-122"/>
                <a:ea typeface="微软雅黑" pitchFamily="34" charset="-122"/>
              </a:rPr>
              <a:t>函数名</a:t>
            </a:r>
            <a:r>
              <a:rPr lang="zh-CN" altLang="en-US" sz="2200" dirty="0">
                <a:latin typeface="微软雅黑" pitchFamily="34" charset="-122"/>
                <a:ea typeface="微软雅黑" pitchFamily="34" charset="-122"/>
              </a:rPr>
              <a:t>使用小写的单个单词或由下划线连接的多个单词。</a:t>
            </a:r>
            <a:endParaRPr lang="en-US" altLang="zh-CN" sz="2200" dirty="0">
              <a:latin typeface="微软雅黑" pitchFamily="34" charset="-122"/>
              <a:ea typeface="微软雅黑" pitchFamily="34" charset="-122"/>
            </a:endParaRPr>
          </a:p>
          <a:p>
            <a:pPr marL="342900" indent="-342900" eaLnBrk="1" hangingPunct="1">
              <a:lnSpc>
                <a:spcPct val="150000"/>
              </a:lnSpc>
              <a:buFont typeface="Wingdings" panose="05000000000000000000" pitchFamily="2" charset="2"/>
              <a:buChar char="Ø"/>
            </a:pPr>
            <a:r>
              <a:rPr lang="zh-CN" altLang="en-US" sz="2200" dirty="0">
                <a:solidFill>
                  <a:srgbClr val="FF0000"/>
                </a:solidFill>
                <a:latin typeface="微软雅黑" pitchFamily="34" charset="-122"/>
                <a:ea typeface="微软雅黑" pitchFamily="34" charset="-122"/>
              </a:rPr>
              <a:t>类名</a:t>
            </a:r>
            <a:r>
              <a:rPr lang="zh-CN" altLang="en-US" sz="2200" dirty="0">
                <a:latin typeface="微软雅黑" pitchFamily="34" charset="-122"/>
                <a:ea typeface="微软雅黑" pitchFamily="34" charset="-122"/>
              </a:rPr>
              <a:t>使用大写字母开头的单个或多个单词。</a:t>
            </a:r>
          </a:p>
        </p:txBody>
      </p:sp>
    </p:spTree>
    <p:custDataLst>
      <p:tags r:id="rId1"/>
    </p:custDataLst>
    <p:extLst>
      <p:ext uri="{BB962C8B-B14F-4D97-AF65-F5344CB8AC3E}">
        <p14:creationId xmlns:p14="http://schemas.microsoft.com/office/powerpoint/2010/main" val="74334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anim calcmode="lin" valueType="num">
                                      <p:cBhvr additive="base">
                                        <p:cTn id="7"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4">
                                            <p:txEl>
                                              <p:pRg st="1" end="1"/>
                                            </p:txEl>
                                          </p:spTgt>
                                        </p:tgtEl>
                                        <p:attrNameLst>
                                          <p:attrName>style.visibility</p:attrName>
                                        </p:attrNameLst>
                                      </p:cBhvr>
                                      <p:to>
                                        <p:strVal val="visible"/>
                                      </p:to>
                                    </p:set>
                                    <p:anim calcmode="lin" valueType="num">
                                      <p:cBhvr additive="base">
                                        <p:cTn id="13" dur="500" fill="hold"/>
                                        <p:tgtEl>
                                          <p:spTgt spid="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
                                            <p:txEl>
                                              <p:pRg st="2" end="2"/>
                                            </p:txEl>
                                          </p:spTgt>
                                        </p:tgtEl>
                                        <p:attrNameLst>
                                          <p:attrName>style.visibility</p:attrName>
                                        </p:attrNameLst>
                                      </p:cBhvr>
                                      <p:to>
                                        <p:strVal val="visible"/>
                                      </p:to>
                                    </p:set>
                                    <p:anim calcmode="lin" valueType="num">
                                      <p:cBhvr additive="base">
                                        <p:cTn id="19" dur="500" fill="hold"/>
                                        <p:tgtEl>
                                          <p:spTgt spid="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4">
                                            <p:txEl>
                                              <p:pRg st="3" end="3"/>
                                            </p:txEl>
                                          </p:spTgt>
                                        </p:tgtEl>
                                        <p:attrNameLst>
                                          <p:attrName>style.visibility</p:attrName>
                                        </p:attrNameLst>
                                      </p:cBhvr>
                                      <p:to>
                                        <p:strVal val="visible"/>
                                      </p:to>
                                    </p:set>
                                    <p:anim calcmode="lin" valueType="num">
                                      <p:cBhvr additive="base">
                                        <p:cTn id="25" dur="500" fill="hold"/>
                                        <p:tgtEl>
                                          <p:spTgt spid="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íṡļíḋé">
            <a:extLst>
              <a:ext uri="{FF2B5EF4-FFF2-40B4-BE49-F238E27FC236}">
                <a16:creationId xmlns:a16="http://schemas.microsoft.com/office/drawing/2014/main" id="{99044E65-71C2-4B92-8DDC-1AD787D09245}"/>
              </a:ext>
            </a:extLst>
          </p:cNvPr>
          <p:cNvGrpSpPr/>
          <p:nvPr/>
        </p:nvGrpSpPr>
        <p:grpSpPr>
          <a:xfrm>
            <a:off x="0" y="4452495"/>
            <a:ext cx="12177677" cy="2440828"/>
            <a:chOff x="0" y="4466341"/>
            <a:chExt cx="9144000" cy="1832773"/>
          </a:xfrm>
        </p:grpSpPr>
        <p:sp>
          <p:nvSpPr>
            <p:cNvPr id="34" name="iṣḷiḑè">
              <a:extLst>
                <a:ext uri="{FF2B5EF4-FFF2-40B4-BE49-F238E27FC236}">
                  <a16:creationId xmlns:a16="http://schemas.microsoft.com/office/drawing/2014/main" id="{C96AB7A6-6F11-47F9-A08C-BEE0B06BA360}"/>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5" name="ïṡ1ïdè">
              <a:extLst>
                <a:ext uri="{FF2B5EF4-FFF2-40B4-BE49-F238E27FC236}">
                  <a16:creationId xmlns:a16="http://schemas.microsoft.com/office/drawing/2014/main" id="{0235A7A7-B055-43F4-808D-987A934AB16E}"/>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6" name="iṣļïḓê">
              <a:extLst>
                <a:ext uri="{FF2B5EF4-FFF2-40B4-BE49-F238E27FC236}">
                  <a16:creationId xmlns:a16="http://schemas.microsoft.com/office/drawing/2014/main" id="{2BFFCD75-73D8-4335-B57B-3F31CF8EA2AA}"/>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7" name="iSlïḑe">
              <a:extLst>
                <a:ext uri="{FF2B5EF4-FFF2-40B4-BE49-F238E27FC236}">
                  <a16:creationId xmlns:a16="http://schemas.microsoft.com/office/drawing/2014/main" id="{A20A5A27-E3A3-48AB-92CF-1E6178DF0008}"/>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38" name="i$ḷiďè">
              <a:extLst>
                <a:ext uri="{FF2B5EF4-FFF2-40B4-BE49-F238E27FC236}">
                  <a16:creationId xmlns:a16="http://schemas.microsoft.com/office/drawing/2014/main" id="{AFCBC4F1-1055-4876-9F57-6E2A4FE12B01}"/>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39" name="išḷíḑê">
              <a:extLst>
                <a:ext uri="{FF2B5EF4-FFF2-40B4-BE49-F238E27FC236}">
                  <a16:creationId xmlns:a16="http://schemas.microsoft.com/office/drawing/2014/main" id="{7B67B1F2-C009-483C-AF02-AF7CD9CC0600}"/>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40" name="íš1iďe">
              <a:extLst>
                <a:ext uri="{FF2B5EF4-FFF2-40B4-BE49-F238E27FC236}">
                  <a16:creationId xmlns:a16="http://schemas.microsoft.com/office/drawing/2014/main" id="{BC971B8A-D9C2-4DD4-9715-E1BF4770DCFD}"/>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1" name="íšľiḑê">
              <a:extLst>
                <a:ext uri="{FF2B5EF4-FFF2-40B4-BE49-F238E27FC236}">
                  <a16:creationId xmlns:a16="http://schemas.microsoft.com/office/drawing/2014/main" id="{A0E8778B-4382-4CAE-954E-7697FD0E38F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42" name="iśľîďè">
              <a:extLst>
                <a:ext uri="{FF2B5EF4-FFF2-40B4-BE49-F238E27FC236}">
                  <a16:creationId xmlns:a16="http://schemas.microsoft.com/office/drawing/2014/main" id="{4EAA081C-D4C3-49C3-8999-3ADC5B68EAA7}"/>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43" name="i$1îdè">
              <a:extLst>
                <a:ext uri="{FF2B5EF4-FFF2-40B4-BE49-F238E27FC236}">
                  <a16:creationId xmlns:a16="http://schemas.microsoft.com/office/drawing/2014/main" id="{13431743-9C0F-4F93-B715-A6A7A5293D14}"/>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4" name="îŝľïḓè">
              <a:extLst>
                <a:ext uri="{FF2B5EF4-FFF2-40B4-BE49-F238E27FC236}">
                  <a16:creationId xmlns:a16="http://schemas.microsoft.com/office/drawing/2014/main" id="{DE94EF8D-D402-4448-8F36-C78900E43B27}"/>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5" name="ïŝ1îḑê">
              <a:extLst>
                <a:ext uri="{FF2B5EF4-FFF2-40B4-BE49-F238E27FC236}">
                  <a16:creationId xmlns:a16="http://schemas.microsoft.com/office/drawing/2014/main" id="{A7914C39-7FFF-4625-8F62-A3561D395C3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6" name="ïs1iḍê">
              <a:extLst>
                <a:ext uri="{FF2B5EF4-FFF2-40B4-BE49-F238E27FC236}">
                  <a16:creationId xmlns:a16="http://schemas.microsoft.com/office/drawing/2014/main" id="{376A8BEC-9D7C-4711-820C-E7882ADBEFDA}"/>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7" name="îsļïdé">
              <a:extLst>
                <a:ext uri="{FF2B5EF4-FFF2-40B4-BE49-F238E27FC236}">
                  <a16:creationId xmlns:a16="http://schemas.microsoft.com/office/drawing/2014/main" id="{83CE5A90-E7A3-40C4-AF9A-B2CCE17A1389}"/>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8" name="ïṩḻíḋè">
              <a:extLst>
                <a:ext uri="{FF2B5EF4-FFF2-40B4-BE49-F238E27FC236}">
                  <a16:creationId xmlns:a16="http://schemas.microsoft.com/office/drawing/2014/main" id="{5ECFB45B-C0BE-4D47-8927-C2688F9BC984}"/>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49" name="ïṥḻïḍè">
              <a:extLst>
                <a:ext uri="{FF2B5EF4-FFF2-40B4-BE49-F238E27FC236}">
                  <a16:creationId xmlns:a16="http://schemas.microsoft.com/office/drawing/2014/main" id="{5511EAEE-6F34-47C0-B55E-003AFDC42AF0}"/>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0" name="îṣ1iḋê">
              <a:extLst>
                <a:ext uri="{FF2B5EF4-FFF2-40B4-BE49-F238E27FC236}">
                  <a16:creationId xmlns:a16="http://schemas.microsoft.com/office/drawing/2014/main" id="{BD52D1FA-6B93-4BBB-AA76-6639FB421281}"/>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1" name="ïṡļîḓê">
              <a:extLst>
                <a:ext uri="{FF2B5EF4-FFF2-40B4-BE49-F238E27FC236}">
                  <a16:creationId xmlns:a16="http://schemas.microsoft.com/office/drawing/2014/main" id="{0B15C851-F157-4A57-BC95-4B7A43139144}"/>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íSḷídê">
              <a:extLst>
                <a:ext uri="{FF2B5EF4-FFF2-40B4-BE49-F238E27FC236}">
                  <a16:creationId xmlns:a16="http://schemas.microsoft.com/office/drawing/2014/main" id="{24B91648-F27B-4881-A656-9EE49B9927C7}"/>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3" name="îṧļïdè">
              <a:extLst>
                <a:ext uri="{FF2B5EF4-FFF2-40B4-BE49-F238E27FC236}">
                  <a16:creationId xmlns:a16="http://schemas.microsoft.com/office/drawing/2014/main" id="{7D1C52A3-3E7F-4F08-A48E-09ECEE8091A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4" name="íṩľîďe">
              <a:extLst>
                <a:ext uri="{FF2B5EF4-FFF2-40B4-BE49-F238E27FC236}">
                  <a16:creationId xmlns:a16="http://schemas.microsoft.com/office/drawing/2014/main" id="{92559AA5-08DB-44A7-8194-5EFE8D5DE668}"/>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5" name="iSḷïḋê">
              <a:extLst>
                <a:ext uri="{FF2B5EF4-FFF2-40B4-BE49-F238E27FC236}">
                  <a16:creationId xmlns:a16="http://schemas.microsoft.com/office/drawing/2014/main" id="{19020C11-2C81-4A0A-9FED-E40B0F84B121}"/>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77500" lnSpcReduction="20000"/>
            </a:bodyPr>
            <a:lstStyle/>
            <a:p>
              <a:endParaRPr lang="en-US"/>
            </a:p>
          </p:txBody>
        </p:sp>
        <p:sp>
          <p:nvSpPr>
            <p:cNvPr id="56" name="îṥḷîḓé">
              <a:extLst>
                <a:ext uri="{FF2B5EF4-FFF2-40B4-BE49-F238E27FC236}">
                  <a16:creationId xmlns:a16="http://schemas.microsoft.com/office/drawing/2014/main" id="{EA7784E9-ABC3-4756-B167-108F78A2870A}"/>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57" name="ïsḷiďe">
              <a:extLst>
                <a:ext uri="{FF2B5EF4-FFF2-40B4-BE49-F238E27FC236}">
                  <a16:creationId xmlns:a16="http://schemas.microsoft.com/office/drawing/2014/main" id="{FD4DC11B-4B01-4004-A4AA-47368C6483AF}"/>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58" name="îṥľïdé">
              <a:extLst>
                <a:ext uri="{FF2B5EF4-FFF2-40B4-BE49-F238E27FC236}">
                  <a16:creationId xmlns:a16="http://schemas.microsoft.com/office/drawing/2014/main" id="{DFD680BB-D3CB-46CD-AC82-0EF1E2DFB9B9}"/>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59" name="îṧļïḓê">
              <a:extLst>
                <a:ext uri="{FF2B5EF4-FFF2-40B4-BE49-F238E27FC236}">
                  <a16:creationId xmlns:a16="http://schemas.microsoft.com/office/drawing/2014/main" id="{F3902DE8-F754-4C6A-9A79-2C140CCFFA52}"/>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92500" lnSpcReduction="20000"/>
            </a:bodyPr>
            <a:lstStyle/>
            <a:p>
              <a:endParaRPr lang="en-US"/>
            </a:p>
          </p:txBody>
        </p:sp>
        <p:sp>
          <p:nvSpPr>
            <p:cNvPr id="60" name="íśļîḑé">
              <a:extLst>
                <a:ext uri="{FF2B5EF4-FFF2-40B4-BE49-F238E27FC236}">
                  <a16:creationId xmlns:a16="http://schemas.microsoft.com/office/drawing/2014/main" id="{588F21D5-ADBE-4164-9349-CFA54029E5B8}"/>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61" name="iṥḷiḑé">
              <a:extLst>
                <a:ext uri="{FF2B5EF4-FFF2-40B4-BE49-F238E27FC236}">
                  <a16:creationId xmlns:a16="http://schemas.microsoft.com/office/drawing/2014/main" id="{7D9A3931-2CDB-431C-AC0E-69CCE88C864D}"/>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62" name="işḻiďê">
              <a:extLst>
                <a:ext uri="{FF2B5EF4-FFF2-40B4-BE49-F238E27FC236}">
                  <a16:creationId xmlns:a16="http://schemas.microsoft.com/office/drawing/2014/main" id="{D65C478C-F05F-4862-834A-061BC27FD0CE}"/>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2" name="矩形 71">
            <a:extLst>
              <a:ext uri="{FF2B5EF4-FFF2-40B4-BE49-F238E27FC236}">
                <a16:creationId xmlns:a16="http://schemas.microsoft.com/office/drawing/2014/main" id="{1A9A2682-5BEF-4DD8-B961-1F964149DF9C}"/>
              </a:ext>
            </a:extLst>
          </p:cNvPr>
          <p:cNvSpPr>
            <a:spLocks noChangeArrowheads="1"/>
          </p:cNvSpPr>
          <p:nvPr/>
        </p:nvSpPr>
        <p:spPr bwMode="auto">
          <a:xfrm>
            <a:off x="840387" y="876870"/>
            <a:ext cx="38523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71500" indent="-571500">
              <a:buFont typeface="Arial" pitchFamily="34" charset="0"/>
              <a:buChar char="•"/>
            </a:pPr>
            <a:r>
              <a:rPr lang="zh-CN" altLang="en-US" sz="2800" b="1" dirty="0">
                <a:solidFill>
                  <a:srgbClr val="1353A2"/>
                </a:solidFill>
                <a:latin typeface="微软雅黑" pitchFamily="34" charset="-122"/>
                <a:ea typeface="微软雅黑" pitchFamily="34" charset="-122"/>
              </a:rPr>
              <a:t>关键字</a:t>
            </a:r>
            <a:endParaRPr lang="zh-CN" altLang="zh-CN" sz="2800" b="1" dirty="0">
              <a:solidFill>
                <a:srgbClr val="1353A2"/>
              </a:solidFill>
              <a:latin typeface="微软雅黑" pitchFamily="34" charset="-122"/>
              <a:ea typeface="微软雅黑" pitchFamily="34" charset="-122"/>
            </a:endParaRPr>
          </a:p>
        </p:txBody>
      </p:sp>
      <p:sp>
        <p:nvSpPr>
          <p:cNvPr id="73" name="矩形 72">
            <a:extLst>
              <a:ext uri="{FF2B5EF4-FFF2-40B4-BE49-F238E27FC236}">
                <a16:creationId xmlns:a16="http://schemas.microsoft.com/office/drawing/2014/main" id="{62F0A7C2-B963-4CD1-AC6B-4C553E7F0ADE}"/>
              </a:ext>
            </a:extLst>
          </p:cNvPr>
          <p:cNvSpPr/>
          <p:nvPr/>
        </p:nvSpPr>
        <p:spPr>
          <a:xfrm>
            <a:off x="687239" y="1622677"/>
            <a:ext cx="10947400" cy="1135054"/>
          </a:xfrm>
          <a:prstGeom prst="rect">
            <a:avLst/>
          </a:prstGeom>
        </p:spPr>
        <p:txBody>
          <a:bodyPr wrap="square">
            <a:spAutoFit/>
          </a:bodyPr>
          <a:lstStyle/>
          <a:p>
            <a:pPr>
              <a:lnSpc>
                <a:spcPct val="150000"/>
              </a:lnSpc>
            </a:pPr>
            <a:r>
              <a:rPr kumimoji="1" lang="zh-CN" altLang="zh-CN" sz="2400" dirty="0">
                <a:latin typeface="微软雅黑" pitchFamily="34" charset="-122"/>
                <a:ea typeface="微软雅黑" pitchFamily="34" charset="-122"/>
              </a:rPr>
              <a:t>关键字是</a:t>
            </a:r>
            <a:r>
              <a:rPr kumimoji="1" lang="en-US" altLang="zh-CN" sz="2400" dirty="0">
                <a:latin typeface="微软雅黑" pitchFamily="34" charset="-122"/>
                <a:ea typeface="微软雅黑" pitchFamily="34" charset="-122"/>
              </a:rPr>
              <a:t>Python</a:t>
            </a:r>
            <a:r>
              <a:rPr kumimoji="1" lang="zh-CN" altLang="zh-CN" sz="2400" dirty="0">
                <a:latin typeface="微软雅黑" pitchFamily="34" charset="-122"/>
                <a:ea typeface="微软雅黑" pitchFamily="34" charset="-122"/>
              </a:rPr>
              <a:t>已经使用的、不允许开发人员重复定义的</a:t>
            </a:r>
            <a:r>
              <a:rPr kumimoji="1" lang="zh-CN" altLang="zh-CN" sz="2400" dirty="0">
                <a:solidFill>
                  <a:srgbClr val="FF0000"/>
                </a:solidFill>
                <a:latin typeface="微软雅黑" pitchFamily="34" charset="-122"/>
                <a:ea typeface="微软雅黑" pitchFamily="34" charset="-122"/>
              </a:rPr>
              <a:t>标识符</a:t>
            </a:r>
            <a:r>
              <a:rPr kumimoji="1" lang="zh-CN" altLang="zh-CN" sz="2400" dirty="0">
                <a:latin typeface="微软雅黑" pitchFamily="34" charset="-122"/>
                <a:ea typeface="微软雅黑" pitchFamily="34" charset="-122"/>
              </a:rPr>
              <a:t>。</a:t>
            </a:r>
            <a:r>
              <a:rPr kumimoji="1" lang="en-US" altLang="zh-CN" sz="2400" dirty="0">
                <a:latin typeface="微软雅黑" pitchFamily="34" charset="-122"/>
                <a:ea typeface="微软雅黑" pitchFamily="34" charset="-122"/>
              </a:rPr>
              <a:t>Python3</a:t>
            </a:r>
            <a:r>
              <a:rPr kumimoji="1" lang="zh-CN" altLang="zh-CN" sz="2400" dirty="0">
                <a:latin typeface="微软雅黑" pitchFamily="34" charset="-122"/>
                <a:ea typeface="微软雅黑" pitchFamily="34" charset="-122"/>
              </a:rPr>
              <a:t>中一共有</a:t>
            </a:r>
            <a:r>
              <a:rPr kumimoji="1" lang="en-US" altLang="zh-CN" sz="2400" dirty="0">
                <a:solidFill>
                  <a:srgbClr val="FF0000"/>
                </a:solidFill>
                <a:latin typeface="微软雅黑" pitchFamily="34" charset="-122"/>
                <a:ea typeface="微软雅黑" pitchFamily="34" charset="-122"/>
              </a:rPr>
              <a:t>35</a:t>
            </a:r>
            <a:r>
              <a:rPr kumimoji="1" lang="zh-CN" altLang="zh-CN" sz="2400" dirty="0">
                <a:solidFill>
                  <a:srgbClr val="FF0000"/>
                </a:solidFill>
                <a:latin typeface="微软雅黑" pitchFamily="34" charset="-122"/>
                <a:ea typeface="微软雅黑" pitchFamily="34" charset="-122"/>
              </a:rPr>
              <a:t>个关键字</a:t>
            </a:r>
            <a:r>
              <a:rPr kumimoji="1" lang="zh-CN" altLang="en-US" sz="2400" dirty="0">
                <a:latin typeface="微软雅黑" pitchFamily="34" charset="-122"/>
                <a:ea typeface="微软雅黑" pitchFamily="34" charset="-122"/>
              </a:rPr>
              <a:t>，每个关键字都有不同的作用。</a:t>
            </a:r>
            <a:endParaRPr kumimoji="1" lang="en-US" altLang="zh-CN" sz="2400" dirty="0">
              <a:latin typeface="微软雅黑" pitchFamily="34" charset="-122"/>
              <a:ea typeface="微软雅黑" pitchFamily="34" charset="-122"/>
            </a:endParaRPr>
          </a:p>
        </p:txBody>
      </p:sp>
      <p:sp>
        <p:nvSpPr>
          <p:cNvPr id="74" name="矩形 73">
            <a:extLst>
              <a:ext uri="{FF2B5EF4-FFF2-40B4-BE49-F238E27FC236}">
                <a16:creationId xmlns:a16="http://schemas.microsoft.com/office/drawing/2014/main" id="{D5F0FCC3-5470-4309-A798-C6AF448143DD}"/>
              </a:ext>
            </a:extLst>
          </p:cNvPr>
          <p:cNvSpPr/>
          <p:nvPr/>
        </p:nvSpPr>
        <p:spPr>
          <a:xfrm>
            <a:off x="1665335" y="3301722"/>
            <a:ext cx="9821206" cy="2971800"/>
          </a:xfrm>
          <a:prstGeom prst="rect">
            <a:avLst/>
          </a:prstGeom>
          <a:noFill/>
          <a:ln>
            <a:noFill/>
            <a:prstDash val="sysDash"/>
          </a:ln>
        </p:spPr>
        <p:style>
          <a:lnRef idx="1">
            <a:schemeClr val="accent1"/>
          </a:lnRef>
          <a:fillRef idx="3">
            <a:schemeClr val="accent1"/>
          </a:fillRef>
          <a:effectRef idx="2">
            <a:schemeClr val="accent1"/>
          </a:effectRef>
          <a:fontRef idx="minor">
            <a:schemeClr val="lt1"/>
          </a:fontRef>
        </p:style>
        <p:txBody>
          <a:bodyPr anchor="ctr"/>
          <a:lstStyle/>
          <a:p>
            <a:pPr>
              <a:lnSpc>
                <a:spcPct val="150000"/>
              </a:lnSpc>
            </a:pPr>
            <a:r>
              <a:rPr kumimoji="1" lang="en-US" altLang="zh-CN" b="1" dirty="0">
                <a:solidFill>
                  <a:srgbClr val="1353A2"/>
                </a:solidFill>
                <a:latin typeface="微软雅黑" pitchFamily="34" charset="-122"/>
                <a:ea typeface="微软雅黑" pitchFamily="34" charset="-122"/>
              </a:rPr>
              <a:t>False	        await	     else		import		pass		None</a:t>
            </a:r>
            <a:endParaRPr kumimoji="1" lang="zh-CN" altLang="zh-CN" b="1" dirty="0">
              <a:solidFill>
                <a:srgbClr val="1353A2"/>
              </a:solidFill>
              <a:latin typeface="微软雅黑" pitchFamily="34" charset="-122"/>
              <a:ea typeface="微软雅黑" pitchFamily="34" charset="-122"/>
            </a:endParaRPr>
          </a:p>
          <a:p>
            <a:pPr>
              <a:lnSpc>
                <a:spcPct val="150000"/>
              </a:lnSpc>
            </a:pPr>
            <a:r>
              <a:rPr kumimoji="1" lang="en-US" altLang="zh-CN" b="1" dirty="0">
                <a:solidFill>
                  <a:srgbClr val="1353A2"/>
                </a:solidFill>
                <a:latin typeface="微软雅黑" pitchFamily="34" charset="-122"/>
                <a:ea typeface="微软雅黑" pitchFamily="34" charset="-122"/>
              </a:rPr>
              <a:t>break            except	     in		raise		True		class</a:t>
            </a:r>
            <a:endParaRPr kumimoji="1" lang="zh-CN" altLang="zh-CN" b="1" dirty="0">
              <a:solidFill>
                <a:srgbClr val="1353A2"/>
              </a:solidFill>
              <a:latin typeface="微软雅黑" pitchFamily="34" charset="-122"/>
              <a:ea typeface="微软雅黑" pitchFamily="34" charset="-122"/>
            </a:endParaRPr>
          </a:p>
          <a:p>
            <a:pPr>
              <a:lnSpc>
                <a:spcPct val="150000"/>
              </a:lnSpc>
            </a:pPr>
            <a:r>
              <a:rPr kumimoji="1" lang="en-US" altLang="zh-CN" b="1" dirty="0">
                <a:solidFill>
                  <a:srgbClr val="1353A2"/>
                </a:solidFill>
                <a:latin typeface="微软雅黑" pitchFamily="34" charset="-122"/>
                <a:ea typeface="微软雅黑" pitchFamily="34" charset="-122"/>
              </a:rPr>
              <a:t>finally            is		     return	and   		continue             for          </a:t>
            </a:r>
            <a:endParaRPr kumimoji="1" lang="zh-CN" altLang="zh-CN" b="1" dirty="0">
              <a:solidFill>
                <a:srgbClr val="1353A2"/>
              </a:solidFill>
              <a:latin typeface="微软雅黑" pitchFamily="34" charset="-122"/>
              <a:ea typeface="微软雅黑" pitchFamily="34" charset="-122"/>
            </a:endParaRPr>
          </a:p>
          <a:p>
            <a:pPr>
              <a:lnSpc>
                <a:spcPct val="150000"/>
              </a:lnSpc>
            </a:pPr>
            <a:r>
              <a:rPr kumimoji="1" lang="en-US" altLang="zh-CN" b="1" dirty="0">
                <a:solidFill>
                  <a:srgbClr val="1353A2"/>
                </a:solidFill>
                <a:latin typeface="微软雅黑" pitchFamily="34" charset="-122"/>
                <a:ea typeface="微软雅黑" pitchFamily="34" charset="-122"/>
              </a:rPr>
              <a:t>lambda	        try	                  as		def		from	             nonlocal</a:t>
            </a:r>
            <a:endParaRPr kumimoji="1" lang="zh-CN" altLang="zh-CN" b="1" dirty="0">
              <a:solidFill>
                <a:srgbClr val="1353A2"/>
              </a:solidFill>
              <a:latin typeface="微软雅黑" pitchFamily="34" charset="-122"/>
              <a:ea typeface="微软雅黑" pitchFamily="34" charset="-122"/>
            </a:endParaRPr>
          </a:p>
          <a:p>
            <a:pPr>
              <a:lnSpc>
                <a:spcPct val="150000"/>
              </a:lnSpc>
            </a:pPr>
            <a:r>
              <a:rPr kumimoji="1" lang="en-US" altLang="zh-CN" b="1" dirty="0">
                <a:solidFill>
                  <a:srgbClr val="1353A2"/>
                </a:solidFill>
                <a:latin typeface="微软雅黑" pitchFamily="34" charset="-122"/>
                <a:ea typeface="微软雅黑" pitchFamily="34" charset="-122"/>
              </a:rPr>
              <a:t>while	        assert	    del		global		not		with </a:t>
            </a:r>
            <a:endParaRPr kumimoji="1" lang="zh-CN" altLang="zh-CN" b="1" dirty="0">
              <a:solidFill>
                <a:srgbClr val="1353A2"/>
              </a:solidFill>
              <a:latin typeface="微软雅黑" pitchFamily="34" charset="-122"/>
              <a:ea typeface="微软雅黑" pitchFamily="34" charset="-122"/>
            </a:endParaRPr>
          </a:p>
          <a:p>
            <a:pPr>
              <a:lnSpc>
                <a:spcPct val="150000"/>
              </a:lnSpc>
            </a:pPr>
            <a:r>
              <a:rPr kumimoji="1" lang="en-US" altLang="zh-CN" b="1" dirty="0">
                <a:solidFill>
                  <a:srgbClr val="1353A2"/>
                </a:solidFill>
                <a:latin typeface="微软雅黑" pitchFamily="34" charset="-122"/>
                <a:ea typeface="微软雅黑" pitchFamily="34" charset="-122"/>
              </a:rPr>
              <a:t>async	        elif		     if		or		yield</a:t>
            </a:r>
            <a:endParaRPr kumimoji="1" lang="zh-CN" altLang="zh-CN" b="1" dirty="0">
              <a:solidFill>
                <a:srgbClr val="1353A2"/>
              </a:solidFill>
              <a:latin typeface="微软雅黑" pitchFamily="34" charset="-122"/>
              <a:ea typeface="微软雅黑" pitchFamily="34" charset="-122"/>
            </a:endParaRPr>
          </a:p>
        </p:txBody>
      </p:sp>
      <p:sp>
        <p:nvSpPr>
          <p:cNvPr id="75" name="矩形 74">
            <a:extLst>
              <a:ext uri="{FF2B5EF4-FFF2-40B4-BE49-F238E27FC236}">
                <a16:creationId xmlns:a16="http://schemas.microsoft.com/office/drawing/2014/main" id="{95510B0B-A8DD-4B7E-9888-15341D179D53}"/>
              </a:ext>
            </a:extLst>
          </p:cNvPr>
          <p:cNvSpPr/>
          <p:nvPr/>
        </p:nvSpPr>
        <p:spPr>
          <a:xfrm>
            <a:off x="1165329" y="3132196"/>
            <a:ext cx="10469310" cy="33108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a:extLst>
              <a:ext uri="{FF2B5EF4-FFF2-40B4-BE49-F238E27FC236}">
                <a16:creationId xmlns:a16="http://schemas.microsoft.com/office/drawing/2014/main" id="{2AA1294E-1636-4B6E-B3E9-AEE007E45CE6}"/>
              </a:ext>
            </a:extLst>
          </p:cNvPr>
          <p:cNvGrpSpPr/>
          <p:nvPr/>
        </p:nvGrpSpPr>
        <p:grpSpPr>
          <a:xfrm>
            <a:off x="813418" y="3722088"/>
            <a:ext cx="703820" cy="1792017"/>
            <a:chOff x="1293269" y="3786012"/>
            <a:chExt cx="703820" cy="1792017"/>
          </a:xfrm>
        </p:grpSpPr>
        <p:sp>
          <p:nvSpPr>
            <p:cNvPr id="77" name="剪去单角的矩形 5">
              <a:extLst>
                <a:ext uri="{FF2B5EF4-FFF2-40B4-BE49-F238E27FC236}">
                  <a16:creationId xmlns:a16="http://schemas.microsoft.com/office/drawing/2014/main" id="{8C0F35DE-88BC-4E42-A3A5-0D45EF0285AD}"/>
                </a:ext>
              </a:extLst>
            </p:cNvPr>
            <p:cNvSpPr/>
            <p:nvPr/>
          </p:nvSpPr>
          <p:spPr>
            <a:xfrm flipH="1">
              <a:off x="1293269" y="3786012"/>
              <a:ext cx="703820" cy="1792017"/>
            </a:xfrm>
            <a:prstGeom prst="snip1Rect">
              <a:avLst>
                <a:gd name="adj" fmla="val 0"/>
              </a:avLst>
            </a:prstGeom>
            <a:solidFill>
              <a:srgbClr val="1F7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8" name="TextBox 3">
              <a:extLst>
                <a:ext uri="{FF2B5EF4-FFF2-40B4-BE49-F238E27FC236}">
                  <a16:creationId xmlns:a16="http://schemas.microsoft.com/office/drawing/2014/main" id="{ED78C4F5-3816-43DB-9507-6594E3DE66C5}"/>
                </a:ext>
              </a:extLst>
            </p:cNvPr>
            <p:cNvSpPr txBox="1"/>
            <p:nvPr/>
          </p:nvSpPr>
          <p:spPr>
            <a:xfrm>
              <a:off x="1398963" y="4139526"/>
              <a:ext cx="492443" cy="1015664"/>
            </a:xfrm>
            <a:prstGeom prst="rect">
              <a:avLst/>
            </a:prstGeom>
            <a:noFill/>
          </p:spPr>
          <p:txBody>
            <a:bodyPr vert="eaVert"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关 键 字</a:t>
              </a:r>
            </a:p>
          </p:txBody>
        </p:sp>
      </p:grpSp>
    </p:spTree>
    <p:custDataLst>
      <p:tags r:id="rId1"/>
    </p:custDataLst>
    <p:extLst>
      <p:ext uri="{BB962C8B-B14F-4D97-AF65-F5344CB8AC3E}">
        <p14:creationId xmlns:p14="http://schemas.microsoft.com/office/powerpoint/2010/main" val="1038321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2124893" y="2668759"/>
            <a:ext cx="4545872" cy="895350"/>
          </a:xfrm>
        </p:spPr>
        <p:txBody>
          <a:bodyPr>
            <a:noAutofit/>
          </a:bodyPr>
          <a:lstStyle/>
          <a:p>
            <a:pPr algn="ctr">
              <a:lnSpc>
                <a:spcPct val="130000"/>
              </a:lnSpc>
            </a:pPr>
            <a:br>
              <a:rPr lang="en-US" altLang="zh-CN" sz="3600" b="0" dirty="0">
                <a:latin typeface="Impact" pitchFamily="34" charset="0"/>
                <a:ea typeface="微软雅黑" pitchFamily="34" charset="-122"/>
              </a:rPr>
            </a:br>
            <a:r>
              <a:rPr lang="zh-CN" altLang="en-US" sz="3600" b="0" dirty="0">
                <a:latin typeface="Impact" pitchFamily="34" charset="0"/>
                <a:ea typeface="微软雅黑" pitchFamily="34" charset="-122"/>
              </a:rPr>
              <a:t>常量与变量</a:t>
            </a:r>
            <a:endParaRPr lang="zh-CN" altLang="en-US" sz="3600" b="0" dirty="0">
              <a:solidFill>
                <a:schemeClr val="tx1">
                  <a:lumMod val="75000"/>
                  <a:lumOff val="25000"/>
                </a:schemeClr>
              </a:solidFill>
              <a:cs typeface="Open Sans" panose="020B0606030504020204" pitchFamily="34" charset="0"/>
            </a:endParaRPr>
          </a:p>
        </p:txBody>
      </p:sp>
      <p:sp>
        <p:nvSpPr>
          <p:cNvPr id="9" name="文本框 8">
            <a:extLst>
              <a:ext uri="{FF2B5EF4-FFF2-40B4-BE49-F238E27FC236}">
                <a16:creationId xmlns:a16="http://schemas.microsoft.com/office/drawing/2014/main" id="{04F69230-F3A6-4586-9371-A858F4763E9F}"/>
              </a:ext>
            </a:extLst>
          </p:cNvPr>
          <p:cNvSpPr txBox="1"/>
          <p:nvPr/>
        </p:nvSpPr>
        <p:spPr>
          <a:xfrm>
            <a:off x="7527960" y="2539091"/>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494726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SHOWCASE" val="89f28057-933c-4a0b-aee7-7cf0e1466301"/>
  <p:tag name="ISLIDE.TEMPLATE" val="#308855"/>
</p:tagLst>
</file>

<file path=ppt/tags/tag1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1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2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3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4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5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0.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1.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2.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3.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4.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5.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6.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6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EMPLATE" val="https://www.islide.cc;"/>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2.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ppt/theme/themeOverride3.xml><?xml version="1.0" encoding="utf-8"?>
<a:themeOverride xmlns:a="http://schemas.openxmlformats.org/drawingml/2006/main">
  <a:clrScheme name="房利美">
    <a:dk1>
      <a:srgbClr val="000000"/>
    </a:dk1>
    <a:lt1>
      <a:srgbClr val="FFFFFF"/>
    </a:lt1>
    <a:dk2>
      <a:srgbClr val="768394"/>
    </a:dk2>
    <a:lt2>
      <a:srgbClr val="F0F0F0"/>
    </a:lt2>
    <a:accent1>
      <a:srgbClr val="392AC7"/>
    </a:accent1>
    <a:accent2>
      <a:srgbClr val="F368FC"/>
    </a:accent2>
    <a:accent3>
      <a:srgbClr val="24D9E2"/>
    </a:accent3>
    <a:accent4>
      <a:srgbClr val="504CFF"/>
    </a:accent4>
    <a:accent5>
      <a:srgbClr val="7F8AF1"/>
    </a:accent5>
    <a:accent6>
      <a:srgbClr val="B482E2"/>
    </a:accent6>
    <a:hlink>
      <a:srgbClr val="211C55"/>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975</TotalTime>
  <Words>5284</Words>
  <Application>Microsoft Office PowerPoint</Application>
  <PresentationFormat>宽屏</PresentationFormat>
  <Paragraphs>565</Paragraphs>
  <Slides>68</Slides>
  <Notes>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78" baseType="lpstr">
      <vt:lpstr>楷体</vt:lpstr>
      <vt:lpstr>微软雅黑</vt:lpstr>
      <vt:lpstr>Arial</vt:lpstr>
      <vt:lpstr>Calibri</vt:lpstr>
      <vt:lpstr>Courier New</vt:lpstr>
      <vt:lpstr>Impact</vt:lpstr>
      <vt:lpstr>Times New Roman</vt:lpstr>
      <vt:lpstr>Wingdings</vt:lpstr>
      <vt:lpstr>主题5</vt:lpstr>
      <vt:lpstr>think-cell Slide</vt:lpstr>
      <vt:lpstr>项目2 Python编程基础</vt:lpstr>
      <vt:lpstr>PowerPoint 演示文稿</vt:lpstr>
      <vt:lpstr>PowerPoint 演示文稿</vt:lpstr>
      <vt:lpstr> 标识符与关键字</vt:lpstr>
      <vt:lpstr>PowerPoint 演示文稿</vt:lpstr>
      <vt:lpstr>PowerPoint 演示文稿</vt:lpstr>
      <vt:lpstr>PowerPoint 演示文稿</vt:lpstr>
      <vt:lpstr>PowerPoint 演示文稿</vt:lpstr>
      <vt:lpstr> 常量与变量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简单数据类型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运算符与表达式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实现数据输入与数据 输出的方法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占位符(%)输出</vt:lpstr>
      <vt:lpstr>PowerPoint 演示文稿</vt:lpstr>
      <vt:lpstr>PowerPoint 演示文稿</vt:lpstr>
      <vt:lpstr>f-字符串输出</vt:lpstr>
      <vt:lpstr>  format()方法输出</vt:lpstr>
      <vt:lpstr>PowerPoint 演示文稿</vt:lpstr>
      <vt:lpstr>PowerPoint 演示文稿</vt:lpstr>
      <vt:lpstr>PowerPoint 演示文稿</vt:lpstr>
      <vt:lpstr>PowerPoint 演示文稿</vt:lpstr>
      <vt:lpstr>PowerPoint 演示文稿</vt:lpstr>
      <vt:lpstr>PowerPoint 演示文稿</vt:lpstr>
      <vt:lpstr>项目小结</vt:lpstr>
    </vt:vector>
  </TitlesOfParts>
  <Manager>iSlide</Manager>
  <Company>iSlide</Company>
  <LinksUpToDate>false</LinksUpToDate>
  <SharedDoc>false</SharedDoc>
  <HyperlinkBase>https://www.islide.cc</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z yl</cp:lastModifiedBy>
  <cp:revision>136</cp:revision>
  <cp:lastPrinted>2019-09-11T16:00:00Z</cp:lastPrinted>
  <dcterms:created xsi:type="dcterms:W3CDTF">2019-09-11T16:00:00Z</dcterms:created>
  <dcterms:modified xsi:type="dcterms:W3CDTF">2025-07-31T04:58:43Z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